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9"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8288000" cy="10287000"/>
  <p:notesSz cx="6858000" cy="9144000"/>
  <p:embeddedFontLst>
    <p:embeddedFont>
      <p:font typeface="Calibri" panose="020F0502020204030204" pitchFamily="34" charset="0"/>
      <p:regular r:id="rId46"/>
      <p:bold r:id="rId47"/>
      <p:italic r:id="rId48"/>
      <p:boldItalic r:id="rId49"/>
    </p:embeddedFont>
    <p:embeddedFont>
      <p:font typeface="Canva Sans" panose="020B0604020202020204" charset="0"/>
      <p:regular r:id="rId50"/>
    </p:embeddedFont>
    <p:embeddedFont>
      <p:font typeface="Canva Sans Bold" panose="020B0604020202020204" charset="0"/>
      <p:regular r:id="rId51"/>
    </p:embeddedFont>
    <p:embeddedFont>
      <p:font typeface="Mont 1" panose="020B0604020202020204"/>
      <p:regular r:id="rId52"/>
    </p:embeddedFont>
    <p:embeddedFont>
      <p:font typeface="Mont 2 Bold"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gum, Nargis" initials="BN" lastIdx="2" clrIdx="0">
    <p:extLst>
      <p:ext uri="{19B8F6BF-5375-455C-9EA6-DF929625EA0E}">
        <p15:presenceInfo xmlns:p15="http://schemas.microsoft.com/office/powerpoint/2012/main" userId="S::nb444@leicester.ac.uk::4c6f17e2-5252-4cb8-b88a-ab98f07be9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82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6-05T15:44:50.585"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7.pn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9.sv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24.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hyperlink" Target="mailto:su-finance@le.ac.uk" TargetMode="External"/><Relationship Id="rId4" Type="http://schemas.openxmlformats.org/officeDocument/2006/relationships/image" Target="../media/image24.svg"/><Relationship Id="rId9" Type="http://schemas.openxmlformats.org/officeDocument/2006/relationships/image" Target="../media/image19.sv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24.svg"/><Relationship Id="rId9" Type="http://schemas.openxmlformats.org/officeDocument/2006/relationships/image" Target="../media/image1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comments" Target="../comments/comment1.xml"/><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3.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4.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9.sv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19.svg"/></Relationships>
</file>

<file path=ppt/slides/_rels/slide3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hyperlink" Target="mailto:unionactivities@leicester.ac.uk" TargetMode="External"/><Relationship Id="rId4" Type="http://schemas.openxmlformats.org/officeDocument/2006/relationships/image" Target="../media/image24.svg"/><Relationship Id="rId9" Type="http://schemas.openxmlformats.org/officeDocument/2006/relationships/hyperlink" Target="https://www.gov.uk/find-charity-informatio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hyperlink" Target="https://www.leicesterunion.com/surveys/SGCharityDonation/" TargetMode="External"/><Relationship Id="rId4" Type="http://schemas.openxmlformats.org/officeDocument/2006/relationships/image" Target="../media/image24.svg"/><Relationship Id="rId9" Type="http://schemas.openxmlformats.org/officeDocument/2006/relationships/hyperlink" Target="mailto:unionactivities@leicester.ac.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24.sv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24.sv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35.png"/><Relationship Id="rId4" Type="http://schemas.openxmlformats.org/officeDocument/2006/relationships/image" Target="../media/image24.svg"/><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521203" y="598082"/>
            <a:ext cx="4047007" cy="2555786"/>
          </a:xfrm>
          <a:custGeom>
            <a:avLst/>
            <a:gdLst/>
            <a:ahLst/>
            <a:cxnLst/>
            <a:rect l="l" t="t" r="r" b="b"/>
            <a:pathLst>
              <a:path w="4047007" h="2555786">
                <a:moveTo>
                  <a:pt x="0" y="0"/>
                </a:moveTo>
                <a:lnTo>
                  <a:pt x="4047007" y="0"/>
                </a:lnTo>
                <a:lnTo>
                  <a:pt x="4047007" y="2555786"/>
                </a:lnTo>
                <a:lnTo>
                  <a:pt x="0" y="2555786"/>
                </a:lnTo>
                <a:lnTo>
                  <a:pt x="0" y="0"/>
                </a:lnTo>
                <a:close/>
              </a:path>
            </a:pathLst>
          </a:custGeom>
          <a:blipFill>
            <a:blip r:embed="rId3"/>
            <a:stretch>
              <a:fillRect/>
            </a:stretch>
          </a:blipFill>
        </p:spPr>
      </p:sp>
      <p:sp>
        <p:nvSpPr>
          <p:cNvPr id="4" name="Freeform 4"/>
          <p:cNvSpPr/>
          <p:nvPr/>
        </p:nvSpPr>
        <p:spPr>
          <a:xfrm>
            <a:off x="2860449" y="1875975"/>
            <a:ext cx="12972802" cy="6535049"/>
          </a:xfrm>
          <a:custGeom>
            <a:avLst/>
            <a:gdLst/>
            <a:ahLst/>
            <a:cxnLst/>
            <a:rect l="l" t="t" r="r" b="b"/>
            <a:pathLst>
              <a:path w="12972802" h="6535049">
                <a:moveTo>
                  <a:pt x="0" y="0"/>
                </a:moveTo>
                <a:lnTo>
                  <a:pt x="12972803" y="0"/>
                </a:lnTo>
                <a:lnTo>
                  <a:pt x="12972803" y="6535050"/>
                </a:lnTo>
                <a:lnTo>
                  <a:pt x="0" y="653505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76200" cap="rnd">
            <a:solidFill>
              <a:srgbClr val="292828"/>
            </a:solidFill>
            <a:prstDash val="solid"/>
            <a:round/>
          </a:ln>
        </p:spPr>
      </p:sp>
      <p:sp>
        <p:nvSpPr>
          <p:cNvPr id="5" name="Freeform 5"/>
          <p:cNvSpPr/>
          <p:nvPr/>
        </p:nvSpPr>
        <p:spPr>
          <a:xfrm>
            <a:off x="2019372" y="6006117"/>
            <a:ext cx="1370389" cy="1366744"/>
          </a:xfrm>
          <a:custGeom>
            <a:avLst/>
            <a:gdLst/>
            <a:ahLst/>
            <a:cxnLst/>
            <a:rect l="l" t="t" r="r" b="b"/>
            <a:pathLst>
              <a:path w="1370389" h="1366744">
                <a:moveTo>
                  <a:pt x="0" y="0"/>
                </a:moveTo>
                <a:lnTo>
                  <a:pt x="1370389" y="0"/>
                </a:lnTo>
                <a:lnTo>
                  <a:pt x="1370389" y="1366744"/>
                </a:lnTo>
                <a:lnTo>
                  <a:pt x="0" y="1366744"/>
                </a:lnTo>
                <a:lnTo>
                  <a:pt x="0" y="0"/>
                </a:lnTo>
                <a:close/>
              </a:path>
            </a:pathLst>
          </a:custGeom>
          <a:blipFill>
            <a:blip r:embed="rId6"/>
            <a:stretch>
              <a:fillRect/>
            </a:stretch>
          </a:blipFill>
        </p:spPr>
      </p:sp>
      <p:sp>
        <p:nvSpPr>
          <p:cNvPr id="6" name="Freeform 6"/>
          <p:cNvSpPr/>
          <p:nvPr/>
        </p:nvSpPr>
        <p:spPr>
          <a:xfrm>
            <a:off x="16315370" y="698952"/>
            <a:ext cx="1180163" cy="1177024"/>
          </a:xfrm>
          <a:custGeom>
            <a:avLst/>
            <a:gdLst/>
            <a:ahLst/>
            <a:cxnLst/>
            <a:rect l="l" t="t" r="r" b="b"/>
            <a:pathLst>
              <a:path w="1180163" h="1177024">
                <a:moveTo>
                  <a:pt x="0" y="0"/>
                </a:moveTo>
                <a:lnTo>
                  <a:pt x="1180163" y="0"/>
                </a:lnTo>
                <a:lnTo>
                  <a:pt x="1180163" y="1177023"/>
                </a:lnTo>
                <a:lnTo>
                  <a:pt x="0" y="1177023"/>
                </a:lnTo>
                <a:lnTo>
                  <a:pt x="0" y="0"/>
                </a:lnTo>
                <a:close/>
              </a:path>
            </a:pathLst>
          </a:custGeom>
          <a:blipFill>
            <a:blip r:embed="rId7"/>
            <a:stretch>
              <a:fillRect/>
            </a:stretch>
          </a:blipFill>
        </p:spPr>
      </p:sp>
      <p:sp>
        <p:nvSpPr>
          <p:cNvPr id="7" name="Freeform 7"/>
          <p:cNvSpPr/>
          <p:nvPr/>
        </p:nvSpPr>
        <p:spPr>
          <a:xfrm>
            <a:off x="12447780" y="6689489"/>
            <a:ext cx="2738737" cy="2924204"/>
          </a:xfrm>
          <a:custGeom>
            <a:avLst/>
            <a:gdLst/>
            <a:ahLst/>
            <a:cxnLst/>
            <a:rect l="l" t="t" r="r" b="b"/>
            <a:pathLst>
              <a:path w="2738737" h="2924204">
                <a:moveTo>
                  <a:pt x="0" y="0"/>
                </a:moveTo>
                <a:lnTo>
                  <a:pt x="2738737" y="0"/>
                </a:lnTo>
                <a:lnTo>
                  <a:pt x="2738737" y="2924205"/>
                </a:lnTo>
                <a:lnTo>
                  <a:pt x="0" y="2924205"/>
                </a:lnTo>
                <a:lnTo>
                  <a:pt x="0" y="0"/>
                </a:lnTo>
                <a:close/>
              </a:path>
            </a:pathLst>
          </a:custGeom>
          <a:blipFill>
            <a:blip r:embed="rId8"/>
            <a:stretch>
              <a:fillRect t="-292" b="-292"/>
            </a:stretch>
          </a:blipFill>
        </p:spPr>
      </p:sp>
      <p:sp>
        <p:nvSpPr>
          <p:cNvPr id="8" name="Freeform 8"/>
          <p:cNvSpPr/>
          <p:nvPr/>
        </p:nvSpPr>
        <p:spPr>
          <a:xfrm>
            <a:off x="2704566" y="838699"/>
            <a:ext cx="1901674" cy="2074554"/>
          </a:xfrm>
          <a:custGeom>
            <a:avLst/>
            <a:gdLst/>
            <a:ahLst/>
            <a:cxnLst/>
            <a:rect l="l" t="t" r="r" b="b"/>
            <a:pathLst>
              <a:path w="1901674" h="2074554">
                <a:moveTo>
                  <a:pt x="0" y="0"/>
                </a:moveTo>
                <a:lnTo>
                  <a:pt x="1901675" y="0"/>
                </a:lnTo>
                <a:lnTo>
                  <a:pt x="1901675" y="2074553"/>
                </a:lnTo>
                <a:lnTo>
                  <a:pt x="0" y="2074553"/>
                </a:lnTo>
                <a:lnTo>
                  <a:pt x="0" y="0"/>
                </a:lnTo>
                <a:close/>
              </a:path>
            </a:pathLst>
          </a:custGeom>
          <a:blipFill>
            <a:blip r:embed="rId9"/>
            <a:stretch>
              <a:fillRect/>
            </a:stretch>
          </a:blipFill>
        </p:spPr>
      </p:sp>
      <p:sp>
        <p:nvSpPr>
          <p:cNvPr id="9" name="Freeform 9"/>
          <p:cNvSpPr/>
          <p:nvPr/>
        </p:nvSpPr>
        <p:spPr>
          <a:xfrm rot="-1051448">
            <a:off x="2422047" y="7556461"/>
            <a:ext cx="2735348" cy="2373806"/>
          </a:xfrm>
          <a:custGeom>
            <a:avLst/>
            <a:gdLst/>
            <a:ahLst/>
            <a:cxnLst/>
            <a:rect l="l" t="t" r="r" b="b"/>
            <a:pathLst>
              <a:path w="2735348" h="2373806">
                <a:moveTo>
                  <a:pt x="0" y="0"/>
                </a:moveTo>
                <a:lnTo>
                  <a:pt x="2735348" y="0"/>
                </a:lnTo>
                <a:lnTo>
                  <a:pt x="2735348" y="2373806"/>
                </a:lnTo>
                <a:lnTo>
                  <a:pt x="0" y="2373806"/>
                </a:lnTo>
                <a:lnTo>
                  <a:pt x="0" y="0"/>
                </a:lnTo>
                <a:close/>
              </a:path>
            </a:pathLst>
          </a:custGeom>
          <a:blipFill>
            <a:blip r:embed="rId10"/>
            <a:stretch>
              <a:fillRect/>
            </a:stretch>
          </a:blipFill>
        </p:spPr>
      </p:sp>
      <p:sp>
        <p:nvSpPr>
          <p:cNvPr id="10" name="Freeform 10"/>
          <p:cNvSpPr/>
          <p:nvPr/>
        </p:nvSpPr>
        <p:spPr>
          <a:xfrm rot="2274616">
            <a:off x="14624061" y="2709798"/>
            <a:ext cx="1691309" cy="1968223"/>
          </a:xfrm>
          <a:custGeom>
            <a:avLst/>
            <a:gdLst/>
            <a:ahLst/>
            <a:cxnLst/>
            <a:rect l="l" t="t" r="r" b="b"/>
            <a:pathLst>
              <a:path w="1691309" h="1968223">
                <a:moveTo>
                  <a:pt x="0" y="0"/>
                </a:moveTo>
                <a:lnTo>
                  <a:pt x="1691309" y="0"/>
                </a:lnTo>
                <a:lnTo>
                  <a:pt x="1691309" y="1968224"/>
                </a:lnTo>
                <a:lnTo>
                  <a:pt x="0" y="1968224"/>
                </a:lnTo>
                <a:lnTo>
                  <a:pt x="0" y="0"/>
                </a:lnTo>
                <a:close/>
              </a:path>
            </a:pathLst>
          </a:custGeom>
          <a:blipFill>
            <a:blip r:embed="rId11"/>
            <a:stretch>
              <a:fillRect/>
            </a:stretch>
          </a:blipFill>
        </p:spPr>
      </p:sp>
      <p:sp>
        <p:nvSpPr>
          <p:cNvPr id="11" name="Freeform 11"/>
          <p:cNvSpPr/>
          <p:nvPr/>
        </p:nvSpPr>
        <p:spPr>
          <a:xfrm>
            <a:off x="15351133" y="8652021"/>
            <a:ext cx="964237" cy="961673"/>
          </a:xfrm>
          <a:custGeom>
            <a:avLst/>
            <a:gdLst/>
            <a:ahLst/>
            <a:cxnLst/>
            <a:rect l="l" t="t" r="r" b="b"/>
            <a:pathLst>
              <a:path w="964237" h="961673">
                <a:moveTo>
                  <a:pt x="0" y="0"/>
                </a:moveTo>
                <a:lnTo>
                  <a:pt x="964237" y="0"/>
                </a:lnTo>
                <a:lnTo>
                  <a:pt x="964237" y="961673"/>
                </a:lnTo>
                <a:lnTo>
                  <a:pt x="0" y="961673"/>
                </a:lnTo>
                <a:lnTo>
                  <a:pt x="0" y="0"/>
                </a:lnTo>
                <a:close/>
              </a:path>
            </a:pathLst>
          </a:custGeom>
          <a:blipFill>
            <a:blip r:embed="rId12"/>
            <a:stretch>
              <a:fillRect/>
            </a:stretch>
          </a:blipFill>
        </p:spPr>
      </p:sp>
      <p:sp>
        <p:nvSpPr>
          <p:cNvPr id="12" name="Freeform 12"/>
          <p:cNvSpPr/>
          <p:nvPr/>
        </p:nvSpPr>
        <p:spPr>
          <a:xfrm>
            <a:off x="347971" y="-332757"/>
            <a:ext cx="1361457" cy="1361457"/>
          </a:xfrm>
          <a:custGeom>
            <a:avLst/>
            <a:gdLst/>
            <a:ahLst/>
            <a:cxnLst/>
            <a:rect l="l" t="t" r="r" b="b"/>
            <a:pathLst>
              <a:path w="1361457" h="1361457">
                <a:moveTo>
                  <a:pt x="0" y="0"/>
                </a:moveTo>
                <a:lnTo>
                  <a:pt x="1361458" y="0"/>
                </a:lnTo>
                <a:lnTo>
                  <a:pt x="1361458" y="1361457"/>
                </a:lnTo>
                <a:lnTo>
                  <a:pt x="0" y="1361457"/>
                </a:lnTo>
                <a:lnTo>
                  <a:pt x="0" y="0"/>
                </a:lnTo>
                <a:close/>
              </a:path>
            </a:pathLst>
          </a:custGeom>
          <a:blipFill>
            <a:blip r:embed="rId13"/>
            <a:stretch>
              <a:fillRect/>
            </a:stretch>
          </a:blipFill>
        </p:spPr>
      </p:sp>
      <p:sp>
        <p:nvSpPr>
          <p:cNvPr id="13" name="Freeform 13"/>
          <p:cNvSpPr/>
          <p:nvPr/>
        </p:nvSpPr>
        <p:spPr>
          <a:xfrm>
            <a:off x="8131531" y="7199728"/>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4"/>
            <a:stretch>
              <a:fillRect/>
            </a:stretch>
          </a:blipFill>
        </p:spPr>
      </p:sp>
      <p:sp>
        <p:nvSpPr>
          <p:cNvPr id="14" name="TextBox 14"/>
          <p:cNvSpPr txBox="1"/>
          <p:nvPr/>
        </p:nvSpPr>
        <p:spPr>
          <a:xfrm>
            <a:off x="4110628" y="3558001"/>
            <a:ext cx="10252484" cy="3881784"/>
          </a:xfrm>
          <a:prstGeom prst="rect">
            <a:avLst/>
          </a:prstGeom>
        </p:spPr>
        <p:txBody>
          <a:bodyPr lIns="0" tIns="0" rIns="0" bIns="0" rtlCol="0" anchor="t">
            <a:spAutoFit/>
          </a:bodyPr>
          <a:lstStyle/>
          <a:p>
            <a:pPr algn="ctr">
              <a:lnSpc>
                <a:spcPts val="7532"/>
              </a:lnSpc>
            </a:pPr>
            <a:r>
              <a:rPr lang="en-US" sz="7928" spc="-158">
                <a:solidFill>
                  <a:srgbClr val="292828"/>
                </a:solidFill>
                <a:latin typeface="Mont 1"/>
                <a:ea typeface="Mont 1"/>
                <a:cs typeface="Mont 1"/>
                <a:sym typeface="Mont 1"/>
              </a:rPr>
              <a:t> FINANCES, BUDGETING AND SPONSORSHIPS</a:t>
            </a:r>
          </a:p>
          <a:p>
            <a:pPr marL="0" lvl="0" indent="0" algn="ctr">
              <a:lnSpc>
                <a:spcPts val="7532"/>
              </a:lnSpc>
            </a:pPr>
            <a:endParaRPr lang="en-US" sz="7928" spc="-158">
              <a:solidFill>
                <a:srgbClr val="292828"/>
              </a:solidFill>
              <a:latin typeface="Mont 1"/>
              <a:ea typeface="Mont 1"/>
              <a:cs typeface="Mont 1"/>
              <a:sym typeface="Mont 1"/>
            </a:endParaRPr>
          </a:p>
        </p:txBody>
      </p:sp>
      <p:sp>
        <p:nvSpPr>
          <p:cNvPr id="15" name="TextBox 15"/>
          <p:cNvSpPr txBox="1"/>
          <p:nvPr/>
        </p:nvSpPr>
        <p:spPr>
          <a:xfrm>
            <a:off x="5451307" y="2333535"/>
            <a:ext cx="7571127" cy="547317"/>
          </a:xfrm>
          <a:prstGeom prst="rect">
            <a:avLst/>
          </a:prstGeom>
        </p:spPr>
        <p:txBody>
          <a:bodyPr lIns="0" tIns="0" rIns="0" bIns="0" rtlCol="0" anchor="t">
            <a:spAutoFit/>
          </a:bodyPr>
          <a:lstStyle/>
          <a:p>
            <a:pPr marL="0" lvl="0" indent="0" algn="ctr">
              <a:lnSpc>
                <a:spcPts val="4245"/>
              </a:lnSpc>
              <a:spcBef>
                <a:spcPct val="0"/>
              </a:spcBef>
            </a:pPr>
            <a:r>
              <a:rPr lang="en-US" sz="3691">
                <a:solidFill>
                  <a:srgbClr val="292828"/>
                </a:solidFill>
                <a:latin typeface="Mont 1"/>
                <a:ea typeface="Mont 1"/>
                <a:cs typeface="Mont 1"/>
                <a:sym typeface="Mont 1"/>
              </a:rPr>
              <a:t>COMMITTEE TRAINING 25/26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2175737" y="8680579"/>
            <a:ext cx="1503599" cy="1237375"/>
          </a:xfrm>
          <a:custGeom>
            <a:avLst/>
            <a:gdLst/>
            <a:ahLst/>
            <a:cxnLst/>
            <a:rect l="l" t="t" r="r" b="b"/>
            <a:pathLst>
              <a:path w="1503599" h="1237375">
                <a:moveTo>
                  <a:pt x="0" y="0"/>
                </a:moveTo>
                <a:lnTo>
                  <a:pt x="1503599" y="0"/>
                </a:lnTo>
                <a:lnTo>
                  <a:pt x="1503599" y="1237375"/>
                </a:lnTo>
                <a:lnTo>
                  <a:pt x="0" y="1237375"/>
                </a:lnTo>
                <a:lnTo>
                  <a:pt x="0" y="0"/>
                </a:lnTo>
                <a:close/>
              </a:path>
            </a:pathLst>
          </a:custGeom>
          <a:blipFill>
            <a:blip r:embed="rId6"/>
            <a:stretch>
              <a:fillRect/>
            </a:stretch>
          </a:blipFill>
        </p:spPr>
      </p:sp>
      <p:sp>
        <p:nvSpPr>
          <p:cNvPr id="6" name="Freeform 6"/>
          <p:cNvSpPr/>
          <p:nvPr/>
        </p:nvSpPr>
        <p:spPr>
          <a:xfrm>
            <a:off x="15576748" y="7550410"/>
            <a:ext cx="2130693" cy="2288289"/>
          </a:xfrm>
          <a:custGeom>
            <a:avLst/>
            <a:gdLst/>
            <a:ahLst/>
            <a:cxnLst/>
            <a:rect l="l" t="t" r="r" b="b"/>
            <a:pathLst>
              <a:path w="2130693" h="2288289">
                <a:moveTo>
                  <a:pt x="0" y="0"/>
                </a:moveTo>
                <a:lnTo>
                  <a:pt x="2130693" y="0"/>
                </a:lnTo>
                <a:lnTo>
                  <a:pt x="2130693" y="2288289"/>
                </a:lnTo>
                <a:lnTo>
                  <a:pt x="0" y="2288289"/>
                </a:lnTo>
                <a:lnTo>
                  <a:pt x="0" y="0"/>
                </a:lnTo>
                <a:close/>
              </a:path>
            </a:pathLst>
          </a:custGeom>
          <a:blipFill>
            <a:blip r:embed="rId7"/>
            <a:stretch>
              <a:fillRect/>
            </a:stretch>
          </a:blipFill>
        </p:spPr>
      </p:sp>
      <p:sp>
        <p:nvSpPr>
          <p:cNvPr id="7" name="Freeform 7"/>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8"/>
            <a:stretch>
              <a:fillRect/>
            </a:stretch>
          </a:blipFill>
        </p:spPr>
      </p:sp>
      <p:sp>
        <p:nvSpPr>
          <p:cNvPr id="8" name="Freeform 8"/>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9"/>
            <a:stretch>
              <a:fillRect/>
            </a:stretch>
          </a:blipFill>
        </p:spPr>
      </p:sp>
      <p:grpSp>
        <p:nvGrpSpPr>
          <p:cNvPr id="9" name="Group 9"/>
          <p:cNvGrpSpPr/>
          <p:nvPr/>
        </p:nvGrpSpPr>
        <p:grpSpPr>
          <a:xfrm>
            <a:off x="2175737" y="1028700"/>
            <a:ext cx="1158678" cy="1041234"/>
            <a:chOff x="0" y="0"/>
            <a:chExt cx="1544905" cy="1388312"/>
          </a:xfrm>
        </p:grpSpPr>
        <p:sp>
          <p:nvSpPr>
            <p:cNvPr id="10" name="Freeform 10"/>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1" name="TextBox 11"/>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2" name="Freeform 12"/>
          <p:cNvSpPr/>
          <p:nvPr/>
        </p:nvSpPr>
        <p:spPr>
          <a:xfrm>
            <a:off x="7293010" y="5413168"/>
            <a:ext cx="3701980" cy="3725710"/>
          </a:xfrm>
          <a:custGeom>
            <a:avLst/>
            <a:gdLst/>
            <a:ahLst/>
            <a:cxnLst/>
            <a:rect l="l" t="t" r="r" b="b"/>
            <a:pathLst>
              <a:path w="3701980" h="3725710">
                <a:moveTo>
                  <a:pt x="0" y="0"/>
                </a:moveTo>
                <a:lnTo>
                  <a:pt x="3701980" y="0"/>
                </a:lnTo>
                <a:lnTo>
                  <a:pt x="3701980" y="3725710"/>
                </a:lnTo>
                <a:lnTo>
                  <a:pt x="0" y="3725710"/>
                </a:lnTo>
                <a:lnTo>
                  <a:pt x="0" y="0"/>
                </a:lnTo>
                <a:close/>
              </a:path>
            </a:pathLst>
          </a:custGeom>
          <a:blipFill>
            <a:blip r:embed="rId12"/>
            <a:stretch>
              <a:fillRect/>
            </a:stretch>
          </a:blipFill>
        </p:spPr>
      </p:sp>
      <p:sp>
        <p:nvSpPr>
          <p:cNvPr id="13" name="TextBox 13"/>
          <p:cNvSpPr txBox="1"/>
          <p:nvPr/>
        </p:nvSpPr>
        <p:spPr>
          <a:xfrm>
            <a:off x="1944626" y="3082282"/>
            <a:ext cx="14697469" cy="2287360"/>
          </a:xfrm>
          <a:prstGeom prst="rect">
            <a:avLst/>
          </a:prstGeom>
        </p:spPr>
        <p:txBody>
          <a:bodyPr lIns="0" tIns="0" rIns="0" bIns="0" rtlCol="0" anchor="t">
            <a:spAutoFit/>
          </a:bodyPr>
          <a:lstStyle/>
          <a:p>
            <a:pPr algn="ctr">
              <a:lnSpc>
                <a:spcPts val="4568"/>
              </a:lnSpc>
            </a:pPr>
            <a:r>
              <a:rPr lang="en-US" sz="3262">
                <a:solidFill>
                  <a:srgbClr val="000000"/>
                </a:solidFill>
                <a:latin typeface="Canva Sans"/>
                <a:ea typeface="Canva Sans"/>
                <a:cs typeface="Canva Sans"/>
                <a:sym typeface="Canva Sans"/>
              </a:rPr>
              <a:t>Before we move on to Student Group income, name one way you think </a:t>
            </a:r>
          </a:p>
          <a:p>
            <a:pPr algn="l">
              <a:lnSpc>
                <a:spcPts val="4568"/>
              </a:lnSpc>
            </a:pPr>
            <a:r>
              <a:rPr lang="en-US" sz="3262">
                <a:solidFill>
                  <a:srgbClr val="000000"/>
                </a:solidFill>
                <a:latin typeface="Canva Sans"/>
                <a:ea typeface="Canva Sans"/>
                <a:cs typeface="Canva Sans"/>
                <a:sym typeface="Canva Sans"/>
              </a:rPr>
              <a:t>a student group can raise income.</a:t>
            </a:r>
          </a:p>
          <a:p>
            <a:pPr algn="l">
              <a:lnSpc>
                <a:spcPts val="4568"/>
              </a:lnSpc>
            </a:pPr>
            <a:endParaRPr lang="en-US" sz="3262">
              <a:solidFill>
                <a:srgbClr val="000000"/>
              </a:solidFill>
              <a:latin typeface="Canva Sans"/>
              <a:ea typeface="Canva Sans"/>
              <a:cs typeface="Canva Sans"/>
              <a:sym typeface="Canva Sans"/>
            </a:endParaRPr>
          </a:p>
          <a:p>
            <a:pPr algn="l">
              <a:lnSpc>
                <a:spcPts val="4568"/>
              </a:lnSpc>
            </a:pPr>
            <a:r>
              <a:rPr lang="en-US" sz="3262">
                <a:solidFill>
                  <a:srgbClr val="000000"/>
                </a:solidFill>
                <a:latin typeface="Canva Sans"/>
                <a:ea typeface="Canva Sans"/>
                <a:cs typeface="Canva Sans"/>
                <a:sym typeface="Canva Sans"/>
              </a:rPr>
              <a:t>Please write you answer in the form.</a:t>
            </a:r>
          </a:p>
        </p:txBody>
      </p:sp>
      <p:sp>
        <p:nvSpPr>
          <p:cNvPr id="14" name="TextBox 13">
            <a:extLst>
              <a:ext uri="{FF2B5EF4-FFF2-40B4-BE49-F238E27FC236}">
                <a16:creationId xmlns:a16="http://schemas.microsoft.com/office/drawing/2014/main" id="{EF2C7852-C647-4AE1-8226-2B6E85B78E39}"/>
              </a:ext>
            </a:extLst>
          </p:cNvPr>
          <p:cNvSpPr txBox="1"/>
          <p:nvPr/>
        </p:nvSpPr>
        <p:spPr>
          <a:xfrm>
            <a:off x="3505200" y="2069934"/>
            <a:ext cx="9982200" cy="855619"/>
          </a:xfrm>
          <a:prstGeom prst="rect">
            <a:avLst/>
          </a:prstGeom>
          <a:noFill/>
        </p:spPr>
        <p:txBody>
          <a:bodyPr wrap="square" rtlCol="0">
            <a:spAutoFit/>
          </a:bodyPr>
          <a:lstStyle/>
          <a:p>
            <a:r>
              <a:rPr lang="en-GB" sz="4960" b="1" dirty="0"/>
              <a:t>Student Group Income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852131" y="1489931"/>
            <a:ext cx="1059754" cy="1056936"/>
          </a:xfrm>
          <a:custGeom>
            <a:avLst/>
            <a:gdLst/>
            <a:ahLst/>
            <a:cxnLst/>
            <a:rect l="l" t="t" r="r" b="b"/>
            <a:pathLst>
              <a:path w="1059754" h="1056936">
                <a:moveTo>
                  <a:pt x="0" y="0"/>
                </a:moveTo>
                <a:lnTo>
                  <a:pt x="1059754" y="0"/>
                </a:lnTo>
                <a:lnTo>
                  <a:pt x="1059754" y="1056936"/>
                </a:lnTo>
                <a:lnTo>
                  <a:pt x="0" y="1056936"/>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002441"/>
            <a:ext cx="14889452" cy="859338"/>
          </a:xfrm>
          <a:prstGeom prst="rect">
            <a:avLst/>
          </a:prstGeom>
        </p:spPr>
        <p:txBody>
          <a:bodyPr lIns="0" tIns="0" rIns="0" bIns="0" rtlCol="0" anchor="t">
            <a:spAutoFit/>
          </a:bodyPr>
          <a:lstStyle/>
          <a:p>
            <a:pPr algn="l">
              <a:lnSpc>
                <a:spcPts val="6937"/>
              </a:lnSpc>
            </a:pPr>
            <a:r>
              <a:rPr lang="en-US" sz="4955" b="1" dirty="0">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911885" y="2907088"/>
            <a:ext cx="14556302" cy="7075634"/>
          </a:xfrm>
          <a:prstGeom prst="rect">
            <a:avLst/>
          </a:prstGeom>
        </p:spPr>
        <p:txBody>
          <a:bodyPr lIns="0" tIns="0" rIns="0" bIns="0" rtlCol="0" anchor="t">
            <a:spAutoFit/>
          </a:bodyPr>
          <a:lstStyle/>
          <a:p>
            <a:pPr algn="l">
              <a:lnSpc>
                <a:spcPts val="4069"/>
              </a:lnSpc>
            </a:pPr>
            <a:r>
              <a:rPr lang="en-US" sz="2906">
                <a:solidFill>
                  <a:srgbClr val="000000"/>
                </a:solidFill>
                <a:latin typeface="Canva Sans"/>
                <a:ea typeface="Canva Sans"/>
                <a:cs typeface="Canva Sans"/>
                <a:sym typeface="Canva Sans"/>
              </a:rPr>
              <a:t>There are a few ways your Student Group can raise income:</a:t>
            </a:r>
          </a:p>
          <a:p>
            <a:pPr marL="627524" lvl="1" indent="-313762" algn="l">
              <a:lnSpc>
                <a:spcPts val="4069"/>
              </a:lnSpc>
              <a:buAutoNum type="arabicPeriod"/>
            </a:pPr>
            <a:r>
              <a:rPr lang="en-US" sz="2906">
                <a:solidFill>
                  <a:srgbClr val="000000"/>
                </a:solidFill>
                <a:latin typeface="Canva Sans"/>
                <a:ea typeface="Canva Sans"/>
                <a:cs typeface="Canva Sans"/>
                <a:sym typeface="Canva Sans"/>
              </a:rPr>
              <a:t>Membership fees -  are fees paid by students to your student group to become a member of your student group. We recommend that Student Groups charge at least £3 for memberships. This helps your Student Group to run sustainably and to cover event expenses. If you are a Team Leicester club, this may be higher as we understand some sports can cost a lot more. You need to state your membership in your constitution and then we will set the membership up for you.</a:t>
            </a:r>
          </a:p>
          <a:p>
            <a:pPr algn="l">
              <a:lnSpc>
                <a:spcPts val="4069"/>
              </a:lnSpc>
            </a:pPr>
            <a:endParaRPr lang="en-US" sz="2906">
              <a:solidFill>
                <a:srgbClr val="000000"/>
              </a:solidFill>
              <a:latin typeface="Canva Sans"/>
              <a:ea typeface="Canva Sans"/>
              <a:cs typeface="Canva Sans"/>
              <a:sym typeface="Canva Sans"/>
            </a:endParaRPr>
          </a:p>
          <a:p>
            <a:pPr algn="just">
              <a:lnSpc>
                <a:spcPts val="2529"/>
              </a:lnSpc>
            </a:pPr>
            <a:r>
              <a:rPr lang="en-US" sz="1806">
                <a:solidFill>
                  <a:srgbClr val="000000"/>
                </a:solidFill>
                <a:latin typeface="Canva Sans"/>
                <a:ea typeface="Canva Sans"/>
                <a:cs typeface="Canva Sans"/>
                <a:sym typeface="Canva Sans"/>
              </a:rPr>
              <a:t>Please note: Memberships can only be bought through your Student Group's page on the SU website. Memberships taken directly via the Student Group will not be recognised by the Students' Union. </a:t>
            </a:r>
          </a:p>
          <a:p>
            <a:pPr algn="just">
              <a:lnSpc>
                <a:spcPts val="2529"/>
              </a:lnSpc>
            </a:pPr>
            <a:endParaRPr lang="en-US" sz="1806">
              <a:solidFill>
                <a:srgbClr val="000000"/>
              </a:solidFill>
              <a:latin typeface="Canva Sans"/>
              <a:ea typeface="Canva Sans"/>
              <a:cs typeface="Canva Sans"/>
              <a:sym typeface="Canva Sans"/>
            </a:endParaRPr>
          </a:p>
          <a:p>
            <a:pPr algn="just">
              <a:lnSpc>
                <a:spcPts val="2529"/>
              </a:lnSpc>
            </a:pPr>
            <a:r>
              <a:rPr lang="en-US" sz="1806">
                <a:solidFill>
                  <a:srgbClr val="000000"/>
                </a:solidFill>
                <a:latin typeface="Canva Sans"/>
                <a:ea typeface="Canva Sans"/>
                <a:cs typeface="Canva Sans"/>
                <a:sym typeface="Canva Sans"/>
              </a:rPr>
              <a:t>Membership Transparency - If you are charging for membership, it's crucial that your Student Group is transparent about what a member will gain as part of your society. This could be listed on your Student Group's webpage.</a:t>
            </a:r>
          </a:p>
          <a:p>
            <a:pPr algn="just">
              <a:lnSpc>
                <a:spcPts val="2389"/>
              </a:lnSpc>
            </a:pPr>
            <a:endParaRPr lang="en-US" sz="1806">
              <a:solidFill>
                <a:srgbClr val="000000"/>
              </a:solidFill>
              <a:latin typeface="Canva Sans"/>
              <a:ea typeface="Canva Sans"/>
              <a:cs typeface="Canva Sans"/>
              <a:sym typeface="Canva Sans"/>
            </a:endParaRPr>
          </a:p>
          <a:p>
            <a:pPr algn="just">
              <a:lnSpc>
                <a:spcPts val="2389"/>
              </a:lnSpc>
            </a:pPr>
            <a:endParaRPr lang="en-US" sz="1806">
              <a:solidFill>
                <a:srgbClr val="000000"/>
              </a:solidFill>
              <a:latin typeface="Canva Sans"/>
              <a:ea typeface="Canva Sans"/>
              <a:cs typeface="Canva Sans"/>
              <a:sym typeface="Canva Sans"/>
            </a:endParaRPr>
          </a:p>
          <a:p>
            <a:pPr algn="just">
              <a:lnSpc>
                <a:spcPts val="2389"/>
              </a:lnSpc>
            </a:pPr>
            <a:endParaRPr lang="en-US" sz="1806">
              <a:solidFill>
                <a:srgbClr val="000000"/>
              </a:solidFill>
              <a:latin typeface="Canva Sans"/>
              <a:ea typeface="Canva Sans"/>
              <a:cs typeface="Canva Sans"/>
              <a:sym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689962" y="3091807"/>
            <a:ext cx="14937966" cy="6391910"/>
          </a:xfrm>
          <a:prstGeom prst="rect">
            <a:avLst/>
          </a:prstGeom>
        </p:spPr>
        <p:txBody>
          <a:bodyPr lIns="0" tIns="0" rIns="0" bIns="0" rtlCol="0" anchor="t">
            <a:spAutoFit/>
          </a:bodyPr>
          <a:lstStyle/>
          <a:p>
            <a:pPr algn="l">
              <a:lnSpc>
                <a:spcPts val="3640"/>
              </a:lnSpc>
            </a:pPr>
            <a:r>
              <a:rPr lang="en-US" sz="2600">
                <a:solidFill>
                  <a:srgbClr val="000000"/>
                </a:solidFill>
                <a:latin typeface="Canva Sans"/>
                <a:ea typeface="Canva Sans"/>
                <a:cs typeface="Canva Sans"/>
                <a:sym typeface="Canva Sans"/>
              </a:rPr>
              <a:t>2.Selling Merchandise - When selling merchandise for your Student Group, consult with your members to see how much they are willing to pay and get quotes from different companies before making any commitments. You could decide to create a small profit on the sale of your products (maybe £1 or so per item) to reinvest into your Student Group. Merchandise should be sold directly on the Students’ Union website so that the money can go directly into your funding account.</a:t>
            </a:r>
          </a:p>
          <a:p>
            <a:pPr algn="l">
              <a:lnSpc>
                <a:spcPts val="3640"/>
              </a:lnSpc>
            </a:pPr>
            <a:endParaRPr lang="en-US" sz="2600">
              <a:solidFill>
                <a:srgbClr val="000000"/>
              </a:solidFill>
              <a:latin typeface="Canva Sans"/>
              <a:ea typeface="Canva Sans"/>
              <a:cs typeface="Canva Sans"/>
              <a:sym typeface="Canva Sans"/>
            </a:endParaRPr>
          </a:p>
          <a:p>
            <a:pPr algn="l">
              <a:lnSpc>
                <a:spcPts val="3640"/>
              </a:lnSpc>
            </a:pPr>
            <a:r>
              <a:rPr lang="en-US" sz="2600">
                <a:solidFill>
                  <a:srgbClr val="000000"/>
                </a:solidFill>
                <a:latin typeface="Canva Sans"/>
                <a:ea typeface="Canva Sans"/>
                <a:cs typeface="Canva Sans"/>
                <a:sym typeface="Canva Sans"/>
              </a:rPr>
              <a:t>To sell merchandise on the Students’ Union website:</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Login in to the Students’ Union website</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Admin in the top right hand corner</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your student group </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products</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add new product</a:t>
            </a:r>
          </a:p>
          <a:p>
            <a:pPr algn="l">
              <a:lnSpc>
                <a:spcPts val="3640"/>
              </a:lnSpc>
            </a:pPr>
            <a:endParaRPr lang="en-US" sz="2600">
              <a:solidFill>
                <a:srgbClr val="000000"/>
              </a:solidFill>
              <a:latin typeface="Canva Sans"/>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2175737" y="3856347"/>
            <a:ext cx="14068427" cy="4783265"/>
          </a:xfrm>
          <a:custGeom>
            <a:avLst/>
            <a:gdLst/>
            <a:ahLst/>
            <a:cxnLst/>
            <a:rect l="l" t="t" r="r" b="b"/>
            <a:pathLst>
              <a:path w="14068427" h="4783265">
                <a:moveTo>
                  <a:pt x="0" y="0"/>
                </a:moveTo>
                <a:lnTo>
                  <a:pt x="14068427" y="0"/>
                </a:lnTo>
                <a:lnTo>
                  <a:pt x="14068427" y="4783265"/>
                </a:lnTo>
                <a:lnTo>
                  <a:pt x="0" y="4783265"/>
                </a:lnTo>
                <a:lnTo>
                  <a:pt x="0" y="0"/>
                </a:lnTo>
                <a:close/>
              </a:path>
            </a:pathLst>
          </a:custGeom>
          <a:blipFill>
            <a:blip r:embed="rId11"/>
            <a:stretch>
              <a:fillRect/>
            </a:stretch>
          </a:blipFill>
        </p:spPr>
      </p:sp>
      <p:sp>
        <p:nvSpPr>
          <p:cNvPr id="12" name="TextBox 12"/>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3" name="TextBox 13"/>
          <p:cNvSpPr txBox="1"/>
          <p:nvPr/>
        </p:nvSpPr>
        <p:spPr>
          <a:xfrm>
            <a:off x="1689962" y="3091807"/>
            <a:ext cx="14937966" cy="1471930"/>
          </a:xfrm>
          <a:prstGeom prst="rect">
            <a:avLst/>
          </a:prstGeom>
        </p:spPr>
        <p:txBody>
          <a:bodyPr lIns="0" tIns="0" rIns="0" bIns="0" rtlCol="0" anchor="t">
            <a:spAutoFit/>
          </a:bodyPr>
          <a:lstStyle/>
          <a:p>
            <a:pPr algn="l">
              <a:lnSpc>
                <a:spcPts val="3919"/>
              </a:lnSpc>
            </a:pPr>
            <a:r>
              <a:rPr lang="en-US" sz="2799">
                <a:solidFill>
                  <a:srgbClr val="000000"/>
                </a:solidFill>
                <a:latin typeface="Canva Sans"/>
                <a:ea typeface="Canva Sans"/>
                <a:cs typeface="Canva Sans"/>
                <a:sym typeface="Canva Sans"/>
              </a:rPr>
              <a:t>2.Selling Merchandise - This is what should appear when you want to sell merchadise:</a:t>
            </a: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847536"/>
            <a:ext cx="15314674" cy="7772197"/>
          </a:xfrm>
          <a:custGeom>
            <a:avLst/>
            <a:gdLst/>
            <a:ahLst/>
            <a:cxnLst/>
            <a:rect l="l" t="t" r="r" b="b"/>
            <a:pathLst>
              <a:path w="15314674" h="7772197">
                <a:moveTo>
                  <a:pt x="0" y="0"/>
                </a:moveTo>
                <a:lnTo>
                  <a:pt x="15314674" y="0"/>
                </a:lnTo>
                <a:lnTo>
                  <a:pt x="15314674" y="7772198"/>
                </a:lnTo>
                <a:lnTo>
                  <a:pt x="0" y="7772198"/>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1974684"/>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689962" y="3091807"/>
            <a:ext cx="14937966" cy="8105140"/>
          </a:xfrm>
          <a:prstGeom prst="rect">
            <a:avLst/>
          </a:prstGeom>
        </p:spPr>
        <p:txBody>
          <a:bodyPr lIns="0" tIns="0" rIns="0" bIns="0" rtlCol="0" anchor="t">
            <a:spAutoFit/>
          </a:bodyPr>
          <a:lstStyle/>
          <a:p>
            <a:pPr algn="l">
              <a:lnSpc>
                <a:spcPts val="3500"/>
              </a:lnSpc>
            </a:pPr>
            <a:r>
              <a:rPr lang="en-US" sz="2500">
                <a:solidFill>
                  <a:srgbClr val="000000"/>
                </a:solidFill>
                <a:latin typeface="Canva Sans"/>
                <a:ea typeface="Canva Sans"/>
                <a:cs typeface="Canva Sans"/>
                <a:sym typeface="Canva Sans"/>
              </a:rPr>
              <a:t>3. Selling tickets to events - Selling tickets to events is one of the easiest ways to raise money for your Student Group and ensure that all running costs (such as venue hire and entertainment) are covered. All Student Group event tickets must be sold through the Students' Union website or sold at the door for last minute arrivals. </a:t>
            </a:r>
          </a:p>
          <a:p>
            <a:pPr algn="l">
              <a:lnSpc>
                <a:spcPts val="3500"/>
              </a:lnSpc>
            </a:pPr>
            <a:endParaRPr lang="en-US" sz="2500">
              <a:solidFill>
                <a:srgbClr val="000000"/>
              </a:solidFill>
              <a:latin typeface="Canva Sans"/>
              <a:ea typeface="Canva Sans"/>
              <a:cs typeface="Canva Sans"/>
              <a:sym typeface="Canva Sans"/>
            </a:endParaRPr>
          </a:p>
          <a:p>
            <a:pPr algn="l">
              <a:lnSpc>
                <a:spcPts val="3500"/>
              </a:lnSpc>
            </a:pPr>
            <a:r>
              <a:rPr lang="en-US" sz="2500">
                <a:solidFill>
                  <a:srgbClr val="000000"/>
                </a:solidFill>
                <a:latin typeface="Canva Sans"/>
                <a:ea typeface="Canva Sans"/>
                <a:cs typeface="Canva Sans"/>
                <a:sym typeface="Canva Sans"/>
              </a:rPr>
              <a:t>To sell tickets on the Students’ Union website:</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Login in to the Students’ Union website</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Admin in the top right hand corner</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your student group </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event</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add event</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Admin again on the top right hand corner</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tickets</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add ticket for the event you just entered</a:t>
            </a:r>
          </a:p>
          <a:p>
            <a:pPr algn="l">
              <a:lnSpc>
                <a:spcPts val="3919"/>
              </a:lnSpc>
            </a:pPr>
            <a:endParaRPr lang="en-US" sz="2500">
              <a:solidFill>
                <a:srgbClr val="000000"/>
              </a:solidFill>
              <a:latin typeface="Canva Sans"/>
              <a:ea typeface="Canva Sans"/>
              <a:cs typeface="Canva Sans"/>
              <a:sym typeface="Canva Sans"/>
            </a:endParaRPr>
          </a:p>
          <a:p>
            <a:pPr algn="l">
              <a:lnSpc>
                <a:spcPts val="3919"/>
              </a:lnSpc>
            </a:pPr>
            <a:endParaRPr lang="en-US" sz="2500">
              <a:solidFill>
                <a:srgbClr val="000000"/>
              </a:solidFill>
              <a:latin typeface="Canva Sans"/>
              <a:ea typeface="Canva Sans"/>
              <a:cs typeface="Canva Sans"/>
              <a:sym typeface="Canva Sans"/>
            </a:endParaRPr>
          </a:p>
          <a:p>
            <a:pPr algn="l">
              <a:lnSpc>
                <a:spcPts val="3919"/>
              </a:lnSpc>
            </a:pPr>
            <a:endParaRPr lang="en-US" sz="2500">
              <a:solidFill>
                <a:srgbClr val="000000"/>
              </a:solidFill>
              <a:latin typeface="Canva Sans"/>
              <a:ea typeface="Canva Sans"/>
              <a:cs typeface="Canva Sans"/>
              <a:sym typeface="Canva Sans"/>
            </a:endParaRPr>
          </a:p>
          <a:p>
            <a:pPr algn="l">
              <a:lnSpc>
                <a:spcPts val="3919"/>
              </a:lnSpc>
            </a:pPr>
            <a:endParaRPr lang="en-US" sz="2500">
              <a:solidFill>
                <a:srgbClr val="000000"/>
              </a:solidFill>
              <a:latin typeface="Canva Sans"/>
              <a:ea typeface="Canva Sans"/>
              <a:cs typeface="Canva Sans"/>
              <a:sym typeface="Canv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3705981" y="4103997"/>
            <a:ext cx="11301259" cy="4647643"/>
          </a:xfrm>
          <a:custGeom>
            <a:avLst/>
            <a:gdLst/>
            <a:ahLst/>
            <a:cxnLst/>
            <a:rect l="l" t="t" r="r" b="b"/>
            <a:pathLst>
              <a:path w="11301259" h="4647643">
                <a:moveTo>
                  <a:pt x="0" y="0"/>
                </a:moveTo>
                <a:lnTo>
                  <a:pt x="11301259" y="0"/>
                </a:lnTo>
                <a:lnTo>
                  <a:pt x="11301259" y="4647643"/>
                </a:lnTo>
                <a:lnTo>
                  <a:pt x="0" y="4647643"/>
                </a:lnTo>
                <a:lnTo>
                  <a:pt x="0" y="0"/>
                </a:lnTo>
                <a:close/>
              </a:path>
            </a:pathLst>
          </a:custGeom>
          <a:blipFill>
            <a:blip r:embed="rId11"/>
            <a:stretch>
              <a:fillRect/>
            </a:stretch>
          </a:blipFill>
        </p:spPr>
      </p:sp>
      <p:sp>
        <p:nvSpPr>
          <p:cNvPr id="12" name="TextBox 12"/>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3" name="TextBox 13"/>
          <p:cNvSpPr txBox="1"/>
          <p:nvPr/>
        </p:nvSpPr>
        <p:spPr>
          <a:xfrm>
            <a:off x="1689962" y="3091807"/>
            <a:ext cx="14937966" cy="1967230"/>
          </a:xfrm>
          <a:prstGeom prst="rect">
            <a:avLst/>
          </a:prstGeom>
        </p:spPr>
        <p:txBody>
          <a:bodyPr lIns="0" tIns="0" rIns="0" bIns="0" rtlCol="0" anchor="t">
            <a:spAutoFit/>
          </a:bodyPr>
          <a:lstStyle/>
          <a:p>
            <a:pPr algn="l">
              <a:lnSpc>
                <a:spcPts val="3919"/>
              </a:lnSpc>
            </a:pPr>
            <a:r>
              <a:rPr lang="en-US" sz="2799">
                <a:solidFill>
                  <a:srgbClr val="000000"/>
                </a:solidFill>
                <a:latin typeface="Canva Sans"/>
                <a:ea typeface="Canva Sans"/>
                <a:cs typeface="Canva Sans"/>
                <a:sym typeface="Canva Sans"/>
              </a:rPr>
              <a:t>2.Selling tickets - This is what should appear when you want to sell tickets (first setting up the event):</a:t>
            </a: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689962" y="3091807"/>
            <a:ext cx="14937966" cy="3453130"/>
          </a:xfrm>
          <a:prstGeom prst="rect">
            <a:avLst/>
          </a:prstGeom>
        </p:spPr>
        <p:txBody>
          <a:bodyPr lIns="0" tIns="0" rIns="0" bIns="0" rtlCol="0" anchor="t">
            <a:spAutoFit/>
          </a:bodyPr>
          <a:lstStyle/>
          <a:p>
            <a:pPr algn="l">
              <a:lnSpc>
                <a:spcPts val="3919"/>
              </a:lnSpc>
            </a:pPr>
            <a:r>
              <a:rPr lang="en-US" sz="2799">
                <a:solidFill>
                  <a:srgbClr val="000000"/>
                </a:solidFill>
                <a:latin typeface="Canva Sans"/>
                <a:ea typeface="Canva Sans"/>
                <a:cs typeface="Canva Sans"/>
                <a:sym typeface="Canva Sans"/>
              </a:rPr>
              <a:t>2.Selling tickets - This is what should appear when you want to sell tickets (then setting up the ticket):</a:t>
            </a: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p:txBody>
      </p:sp>
      <p:sp>
        <p:nvSpPr>
          <p:cNvPr id="12" name="Freeform 12"/>
          <p:cNvSpPr/>
          <p:nvPr/>
        </p:nvSpPr>
        <p:spPr>
          <a:xfrm>
            <a:off x="3866215" y="4202656"/>
            <a:ext cx="11811339" cy="4436957"/>
          </a:xfrm>
          <a:custGeom>
            <a:avLst/>
            <a:gdLst/>
            <a:ahLst/>
            <a:cxnLst/>
            <a:rect l="l" t="t" r="r" b="b"/>
            <a:pathLst>
              <a:path w="11811339" h="4436957">
                <a:moveTo>
                  <a:pt x="0" y="0"/>
                </a:moveTo>
                <a:lnTo>
                  <a:pt x="11811339" y="0"/>
                </a:lnTo>
                <a:lnTo>
                  <a:pt x="11811339" y="4436956"/>
                </a:lnTo>
                <a:lnTo>
                  <a:pt x="0" y="4436956"/>
                </a:lnTo>
                <a:lnTo>
                  <a:pt x="0" y="0"/>
                </a:lnTo>
                <a:close/>
              </a:path>
            </a:pathLst>
          </a:custGeom>
          <a:blipFill>
            <a:blip r:embed="rId11"/>
            <a:stretch>
              <a:fillRect r="-2918"/>
            </a:stretch>
          </a:blipFill>
        </p:spPr>
      </p:sp>
      <p:sp>
        <p:nvSpPr>
          <p:cNvPr id="13" name="TextBox 13"/>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077441"/>
            <a:ext cx="14326332" cy="795274"/>
          </a:xfrm>
          <a:prstGeom prst="rect">
            <a:avLst/>
          </a:prstGeom>
        </p:spPr>
        <p:txBody>
          <a:bodyPr lIns="0" tIns="0" rIns="0" bIns="0" rtlCol="0" anchor="t">
            <a:spAutoFit/>
          </a:bodyPr>
          <a:lstStyle/>
          <a:p>
            <a:pPr algn="l">
              <a:lnSpc>
                <a:spcPts val="6565"/>
              </a:lnSpc>
            </a:pPr>
            <a:r>
              <a:rPr lang="en-US" sz="4689" b="1">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911885" y="2726463"/>
            <a:ext cx="14960321" cy="6874132"/>
          </a:xfrm>
          <a:prstGeom prst="rect">
            <a:avLst/>
          </a:prstGeom>
        </p:spPr>
        <p:txBody>
          <a:bodyPr lIns="0" tIns="0" rIns="0" bIns="0" rtlCol="0" anchor="t">
            <a:spAutoFit/>
          </a:bodyPr>
          <a:lstStyle/>
          <a:p>
            <a:pPr algn="l">
              <a:lnSpc>
                <a:spcPts val="3514"/>
              </a:lnSpc>
            </a:pPr>
            <a:r>
              <a:rPr lang="en-US" sz="2510">
                <a:solidFill>
                  <a:srgbClr val="000000"/>
                </a:solidFill>
                <a:latin typeface="Canva Sans"/>
                <a:ea typeface="Canva Sans"/>
                <a:cs typeface="Canva Sans"/>
                <a:sym typeface="Canva Sans"/>
              </a:rPr>
              <a:t>4. Grant Funding - Every year, the Activities &amp; Volunteering Department has funds available to support affiliated Student Groups in their development, and achieving their constitutional aims and objectives. Grant funding does not need to be paid back.</a:t>
            </a:r>
          </a:p>
          <a:p>
            <a:pPr algn="l">
              <a:lnSpc>
                <a:spcPts val="3514"/>
              </a:lnSpc>
            </a:pPr>
            <a:endParaRPr lang="en-US" sz="2510">
              <a:solidFill>
                <a:srgbClr val="000000"/>
              </a:solidFill>
              <a:latin typeface="Canva Sans"/>
              <a:ea typeface="Canva Sans"/>
              <a:cs typeface="Canva Sans"/>
              <a:sym typeface="Canva Sans"/>
            </a:endParaRPr>
          </a:p>
          <a:p>
            <a:pPr algn="l">
              <a:lnSpc>
                <a:spcPts val="3514"/>
              </a:lnSpc>
            </a:pPr>
            <a:r>
              <a:rPr lang="en-US" sz="2510">
                <a:solidFill>
                  <a:srgbClr val="000000"/>
                </a:solidFill>
                <a:latin typeface="Canva Sans"/>
                <a:ea typeface="Canva Sans"/>
                <a:cs typeface="Canva Sans"/>
                <a:sym typeface="Canva Sans"/>
              </a:rPr>
              <a:t>Examples of what your Student Group could use Grant Funding for include: trips, campaigns, transport, equipment and much more. Please see the Grant Funding guidelines for more information.</a:t>
            </a:r>
          </a:p>
          <a:p>
            <a:pPr algn="l">
              <a:lnSpc>
                <a:spcPts val="3514"/>
              </a:lnSpc>
            </a:pPr>
            <a:endParaRPr lang="en-US" sz="2510">
              <a:solidFill>
                <a:srgbClr val="000000"/>
              </a:solidFill>
              <a:latin typeface="Canva Sans"/>
              <a:ea typeface="Canva Sans"/>
              <a:cs typeface="Canva Sans"/>
              <a:sym typeface="Canva Sans"/>
            </a:endParaRPr>
          </a:p>
          <a:p>
            <a:pPr algn="l">
              <a:lnSpc>
                <a:spcPts val="3514"/>
              </a:lnSpc>
            </a:pPr>
            <a:r>
              <a:rPr lang="en-US" sz="2510">
                <a:solidFill>
                  <a:srgbClr val="000000"/>
                </a:solidFill>
                <a:latin typeface="Canva Sans"/>
                <a:ea typeface="Canva Sans"/>
                <a:cs typeface="Canva Sans"/>
                <a:sym typeface="Canva Sans"/>
              </a:rPr>
              <a:t>Please note that submitting an application for Grant Funding does not automatically mean that you will be awarded grant funding. We recommend you consider how you will fund your activity/equipment/event if you do not receive Grant Funding. If you were previously awarded granted funding, it does not guarantee you will receive it again.</a:t>
            </a:r>
          </a:p>
          <a:p>
            <a:pPr algn="l">
              <a:lnSpc>
                <a:spcPts val="3514"/>
              </a:lnSpc>
            </a:pPr>
            <a:endParaRPr lang="en-US" sz="2510">
              <a:solidFill>
                <a:srgbClr val="000000"/>
              </a:solidFill>
              <a:latin typeface="Canva Sans"/>
              <a:ea typeface="Canva Sans"/>
              <a:cs typeface="Canva Sans"/>
              <a:sym typeface="Canva Sans"/>
            </a:endParaRPr>
          </a:p>
          <a:p>
            <a:pPr algn="l">
              <a:lnSpc>
                <a:spcPts val="2674"/>
              </a:lnSpc>
            </a:pPr>
            <a:r>
              <a:rPr lang="en-US" sz="1910">
                <a:solidFill>
                  <a:srgbClr val="000000"/>
                </a:solidFill>
                <a:latin typeface="Canva Sans"/>
                <a:ea typeface="Canva Sans"/>
                <a:cs typeface="Canva Sans"/>
                <a:sym typeface="Canva Sans"/>
              </a:rPr>
              <a:t>Grant funding application form and guidelines https://www.leicesterunion.com/opportunities/societies/committeehub/studentgroupfinance/</a:t>
            </a:r>
          </a:p>
          <a:p>
            <a:pPr algn="l">
              <a:lnSpc>
                <a:spcPts val="4157"/>
              </a:lnSpc>
            </a:pPr>
            <a:endParaRPr lang="en-US" sz="1910">
              <a:solidFill>
                <a:srgbClr val="000000"/>
              </a:solidFill>
              <a:latin typeface="Canva Sans"/>
              <a:ea typeface="Canva Sans"/>
              <a:cs typeface="Canva Sans"/>
              <a:sym typeface="Canv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TextBox 10"/>
          <p:cNvSpPr txBox="1"/>
          <p:nvPr/>
        </p:nvSpPr>
        <p:spPr>
          <a:xfrm>
            <a:off x="1911885" y="2118273"/>
            <a:ext cx="13282716" cy="887095"/>
          </a:xfrm>
          <a:prstGeom prst="rect">
            <a:avLst/>
          </a:prstGeom>
        </p:spPr>
        <p:txBody>
          <a:bodyPr lIns="0" tIns="0" rIns="0" bIns="0" rtlCol="0" anchor="t">
            <a:spAutoFit/>
          </a:bodyPr>
          <a:lstStyle/>
          <a:p>
            <a:pPr algn="just">
              <a:lnSpc>
                <a:spcPts val="7279"/>
              </a:lnSpc>
            </a:pPr>
            <a:r>
              <a:rPr lang="en-US" sz="5199" b="1">
                <a:solidFill>
                  <a:srgbClr val="000000"/>
                </a:solidFill>
                <a:latin typeface="Canva Sans Bold"/>
                <a:ea typeface="Canva Sans Bold"/>
                <a:cs typeface="Canva Sans Bold"/>
                <a:sym typeface="Canva Sans Bold"/>
              </a:rPr>
              <a:t>Methods to raise Student Group Income</a:t>
            </a:r>
          </a:p>
        </p:txBody>
      </p:sp>
      <p:sp>
        <p:nvSpPr>
          <p:cNvPr id="11" name="TextBox 11"/>
          <p:cNvSpPr txBox="1"/>
          <p:nvPr/>
        </p:nvSpPr>
        <p:spPr>
          <a:xfrm>
            <a:off x="1911885" y="3101332"/>
            <a:ext cx="14556302" cy="6808185"/>
          </a:xfrm>
          <a:prstGeom prst="rect">
            <a:avLst/>
          </a:prstGeom>
        </p:spPr>
        <p:txBody>
          <a:bodyPr lIns="0" tIns="0" rIns="0" bIns="0" rtlCol="0" anchor="t">
            <a:spAutoFit/>
          </a:bodyPr>
          <a:lstStyle/>
          <a:p>
            <a:pPr algn="l">
              <a:lnSpc>
                <a:spcPts val="3583"/>
              </a:lnSpc>
            </a:pPr>
            <a:r>
              <a:rPr lang="en-US" sz="2559">
                <a:solidFill>
                  <a:srgbClr val="000000"/>
                </a:solidFill>
                <a:latin typeface="Canva Sans"/>
                <a:ea typeface="Canva Sans"/>
                <a:cs typeface="Canva Sans"/>
                <a:sym typeface="Canva Sans"/>
              </a:rPr>
              <a:t>5. Sponsorship - Sponsorships  are a fantastic way to build a relationship with a company whilst sometimes also getting a financial bonus. A sponsorship is an agreement where usually if you promote a company, you will some benefit in exchange.There are 4 key steps in trying to secure a sponsorship: </a:t>
            </a:r>
          </a:p>
          <a:p>
            <a:pPr algn="l">
              <a:lnSpc>
                <a:spcPts val="3583"/>
              </a:lnSpc>
            </a:pPr>
            <a:endParaRPr lang="en-US" sz="2559">
              <a:solidFill>
                <a:srgbClr val="000000"/>
              </a:solidFill>
              <a:latin typeface="Canva Sans"/>
              <a:ea typeface="Canva Sans"/>
              <a:cs typeface="Canva Sans"/>
              <a:sym typeface="Canva Sans"/>
            </a:endParaRPr>
          </a:p>
          <a:p>
            <a:pPr algn="l">
              <a:lnSpc>
                <a:spcPts val="3583"/>
              </a:lnSpc>
            </a:pPr>
            <a:r>
              <a:rPr lang="en-US" sz="2559">
                <a:solidFill>
                  <a:srgbClr val="000000"/>
                </a:solidFill>
                <a:latin typeface="Canva Sans"/>
                <a:ea typeface="Canva Sans"/>
                <a:cs typeface="Canva Sans"/>
                <a:sym typeface="Canva Sans"/>
              </a:rPr>
              <a:t>1. Research: Look at business who your Student Group already have an existing relationship with or ones that align with your Student Group interests/values </a:t>
            </a:r>
          </a:p>
          <a:p>
            <a:pPr algn="l">
              <a:lnSpc>
                <a:spcPts val="3583"/>
              </a:lnSpc>
            </a:pPr>
            <a:r>
              <a:rPr lang="en-US" sz="2559">
                <a:solidFill>
                  <a:srgbClr val="000000"/>
                </a:solidFill>
                <a:latin typeface="Canva Sans"/>
                <a:ea typeface="Canva Sans"/>
                <a:cs typeface="Canva Sans"/>
                <a:sym typeface="Canva Sans"/>
              </a:rPr>
              <a:t>2. Proposal: Get in contact with them and propose what you are looking for. </a:t>
            </a:r>
          </a:p>
          <a:p>
            <a:pPr algn="l">
              <a:lnSpc>
                <a:spcPts val="3583"/>
              </a:lnSpc>
            </a:pPr>
            <a:r>
              <a:rPr lang="en-US" sz="2559">
                <a:solidFill>
                  <a:srgbClr val="000000"/>
                </a:solidFill>
                <a:latin typeface="Canva Sans"/>
                <a:ea typeface="Canva Sans"/>
                <a:cs typeface="Canva Sans"/>
                <a:sym typeface="Canva Sans"/>
              </a:rPr>
              <a:t>3. If you reach an agreement, please use our template sponsorship contract to fill out the details of sponsorship which you can find on the Student Group finances webpage.</a:t>
            </a:r>
          </a:p>
          <a:p>
            <a:pPr algn="l">
              <a:lnSpc>
                <a:spcPts val="3583"/>
              </a:lnSpc>
            </a:pPr>
            <a:r>
              <a:rPr lang="en-US" sz="2559">
                <a:solidFill>
                  <a:srgbClr val="000000"/>
                </a:solidFill>
                <a:latin typeface="Canva Sans"/>
                <a:ea typeface="Canva Sans"/>
                <a:cs typeface="Canva Sans"/>
                <a:sym typeface="Canva Sans"/>
              </a:rPr>
              <a:t> 4. Before signing to a deal, please contact unionactivites@leicester.ac.uk and we can provide you with the next steps to creating a signed agreement. This is to ensure that your Student Group is being subjected fair terms and conditions. </a:t>
            </a:r>
          </a:p>
          <a:p>
            <a:pPr algn="l">
              <a:lnSpc>
                <a:spcPts val="4007"/>
              </a:lnSpc>
            </a:pPr>
            <a:endParaRPr lang="en-US" sz="2559">
              <a:solidFill>
                <a:srgbClr val="000000"/>
              </a:solidFill>
              <a:latin typeface="Canva Sans"/>
              <a:ea typeface="Canva Sans"/>
              <a:cs typeface="Canva Sans"/>
              <a:sym typeface="Canva Sans"/>
            </a:endParaRPr>
          </a:p>
          <a:p>
            <a:pPr algn="l">
              <a:lnSpc>
                <a:spcPts val="4007"/>
              </a:lnSpc>
            </a:pPr>
            <a:endParaRPr lang="en-US" sz="2559">
              <a:solidFill>
                <a:srgbClr val="000000"/>
              </a:solidFill>
              <a:latin typeface="Canva Sans"/>
              <a:ea typeface="Canva Sans"/>
              <a:cs typeface="Canva Sans"/>
              <a:sym typeface="Canv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6353056" cy="8299176"/>
          </a:xfrm>
          <a:custGeom>
            <a:avLst/>
            <a:gdLst/>
            <a:ahLst/>
            <a:cxnLst/>
            <a:rect l="l" t="t" r="r" b="b"/>
            <a:pathLst>
              <a:path w="16353056" h="8299176">
                <a:moveTo>
                  <a:pt x="0" y="0"/>
                </a:moveTo>
                <a:lnTo>
                  <a:pt x="16353056" y="0"/>
                </a:lnTo>
                <a:lnTo>
                  <a:pt x="16353056" y="8299176"/>
                </a:lnTo>
                <a:lnTo>
                  <a:pt x="0" y="8299176"/>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Freeform 10"/>
          <p:cNvSpPr/>
          <p:nvPr/>
        </p:nvSpPr>
        <p:spPr>
          <a:xfrm>
            <a:off x="5560705" y="3005368"/>
            <a:ext cx="6823100" cy="5469770"/>
          </a:xfrm>
          <a:custGeom>
            <a:avLst/>
            <a:gdLst/>
            <a:ahLst/>
            <a:cxnLst/>
            <a:rect l="l" t="t" r="r" b="b"/>
            <a:pathLst>
              <a:path w="6823100" h="5469770">
                <a:moveTo>
                  <a:pt x="0" y="0"/>
                </a:moveTo>
                <a:lnTo>
                  <a:pt x="6823100" y="0"/>
                </a:lnTo>
                <a:lnTo>
                  <a:pt x="6823100" y="5469770"/>
                </a:lnTo>
                <a:lnTo>
                  <a:pt x="0" y="5469770"/>
                </a:lnTo>
                <a:lnTo>
                  <a:pt x="0" y="0"/>
                </a:lnTo>
                <a:close/>
              </a:path>
            </a:pathLst>
          </a:custGeom>
          <a:blipFill>
            <a:blip r:embed="rId10"/>
            <a:stretch>
              <a:fillRect l="-4280"/>
            </a:stretch>
          </a:blipFill>
        </p:spPr>
      </p:sp>
      <p:sp>
        <p:nvSpPr>
          <p:cNvPr id="11" name="TextBox 11"/>
          <p:cNvSpPr txBox="1"/>
          <p:nvPr/>
        </p:nvSpPr>
        <p:spPr>
          <a:xfrm>
            <a:off x="1911885" y="2146848"/>
            <a:ext cx="14244118" cy="613409"/>
          </a:xfrm>
          <a:prstGeom prst="rect">
            <a:avLst/>
          </a:prstGeom>
        </p:spPr>
        <p:txBody>
          <a:bodyPr lIns="0" tIns="0" rIns="0" bIns="0" rtlCol="0" anchor="t">
            <a:spAutoFit/>
          </a:bodyPr>
          <a:lstStyle/>
          <a:p>
            <a:pPr algn="just">
              <a:lnSpc>
                <a:spcPts val="5040"/>
              </a:lnSpc>
            </a:pPr>
            <a:r>
              <a:rPr lang="en-US" sz="3600" b="1">
                <a:solidFill>
                  <a:srgbClr val="000000"/>
                </a:solidFill>
                <a:latin typeface="Canva Sans Bold"/>
                <a:ea typeface="Canva Sans Bold"/>
                <a:cs typeface="Canva Sans Bold"/>
                <a:sym typeface="Canva Sans Bold"/>
              </a:rPr>
              <a:t>This is what the template sponsorship contract looks like:</a:t>
            </a:r>
          </a:p>
        </p:txBody>
      </p:sp>
      <p:sp>
        <p:nvSpPr>
          <p:cNvPr id="12" name="TextBox 12"/>
          <p:cNvSpPr txBox="1"/>
          <p:nvPr/>
        </p:nvSpPr>
        <p:spPr>
          <a:xfrm>
            <a:off x="1735062" y="8789463"/>
            <a:ext cx="15314674" cy="763269"/>
          </a:xfrm>
          <a:prstGeom prst="rect">
            <a:avLst/>
          </a:prstGeom>
        </p:spPr>
        <p:txBody>
          <a:bodyPr lIns="0" tIns="0" rIns="0" bIns="0" rtlCol="0" anchor="t">
            <a:spAutoFit/>
          </a:bodyPr>
          <a:lstStyle/>
          <a:p>
            <a:pPr algn="l">
              <a:lnSpc>
                <a:spcPts val="3080"/>
              </a:lnSpc>
            </a:pPr>
            <a:r>
              <a:rPr lang="en-US" sz="2200">
                <a:solidFill>
                  <a:srgbClr val="000000"/>
                </a:solidFill>
                <a:latin typeface="Canva Sans"/>
                <a:ea typeface="Canva Sans"/>
                <a:cs typeface="Canva Sans"/>
                <a:sym typeface="Canva Sans"/>
              </a:rPr>
              <a:t>Sponsorship contract: https://www.leicesterunion.com/opportunities/societies/committeehub/studentgroupfinance/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937338" y="4285704"/>
            <a:ext cx="14413323" cy="4972596"/>
          </a:xfrm>
          <a:custGeom>
            <a:avLst/>
            <a:gdLst/>
            <a:ahLst/>
            <a:cxnLst/>
            <a:rect l="l" t="t" r="r" b="b"/>
            <a:pathLst>
              <a:path w="14413323" h="4972596">
                <a:moveTo>
                  <a:pt x="0" y="0"/>
                </a:moveTo>
                <a:lnTo>
                  <a:pt x="14413324" y="0"/>
                </a:lnTo>
                <a:lnTo>
                  <a:pt x="14413324" y="4972596"/>
                </a:lnTo>
                <a:lnTo>
                  <a:pt x="0" y="4972596"/>
                </a:lnTo>
                <a:lnTo>
                  <a:pt x="0" y="0"/>
                </a:lnTo>
                <a:close/>
              </a:path>
            </a:pathLst>
          </a:custGeom>
          <a:blipFill>
            <a:blip r:embed="rId3">
              <a:extLst>
                <a:ext uri="{96DAC541-7B7A-43D3-8B79-37D633B846F1}">
                  <asvg:svgBlip xmlns:asvg="http://schemas.microsoft.com/office/drawing/2016/SVG/main" r:embed="rId4"/>
                </a:ext>
              </a:extLst>
            </a:blip>
            <a:stretch>
              <a:fillRect/>
            </a:stretch>
          </a:blipFill>
          <a:ln w="5715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355789" y="8176470"/>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sp>
        <p:nvSpPr>
          <p:cNvPr id="6" name="Freeform 6"/>
          <p:cNvSpPr/>
          <p:nvPr/>
        </p:nvSpPr>
        <p:spPr>
          <a:xfrm rot="-943137">
            <a:off x="15561294" y="8360883"/>
            <a:ext cx="1578734" cy="1574536"/>
          </a:xfrm>
          <a:custGeom>
            <a:avLst/>
            <a:gdLst/>
            <a:ahLst/>
            <a:cxnLst/>
            <a:rect l="l" t="t" r="r" b="b"/>
            <a:pathLst>
              <a:path w="1578734" h="1574536">
                <a:moveTo>
                  <a:pt x="0" y="0"/>
                </a:moveTo>
                <a:lnTo>
                  <a:pt x="1578735" y="0"/>
                </a:lnTo>
                <a:lnTo>
                  <a:pt x="1578735" y="1574535"/>
                </a:lnTo>
                <a:lnTo>
                  <a:pt x="0" y="1574535"/>
                </a:lnTo>
                <a:lnTo>
                  <a:pt x="0" y="0"/>
                </a:lnTo>
                <a:close/>
              </a:path>
            </a:pathLst>
          </a:custGeom>
          <a:blipFill>
            <a:blip r:embed="rId7"/>
            <a:stretch>
              <a:fillRect/>
            </a:stretch>
          </a:blipFill>
        </p:spPr>
      </p:sp>
      <p:sp>
        <p:nvSpPr>
          <p:cNvPr id="7" name="TextBox 7"/>
          <p:cNvSpPr txBox="1"/>
          <p:nvPr/>
        </p:nvSpPr>
        <p:spPr>
          <a:xfrm>
            <a:off x="2096581" y="2990304"/>
            <a:ext cx="12579425" cy="1295400"/>
          </a:xfrm>
          <a:prstGeom prst="rect">
            <a:avLst/>
          </a:prstGeom>
        </p:spPr>
        <p:txBody>
          <a:bodyPr lIns="0" tIns="0" rIns="0" bIns="0" rtlCol="0" anchor="t">
            <a:spAutoFit/>
          </a:bodyPr>
          <a:lstStyle/>
          <a:p>
            <a:pPr marL="0" lvl="0" indent="0" algn="l">
              <a:lnSpc>
                <a:spcPts val="9900"/>
              </a:lnSpc>
            </a:pPr>
            <a:r>
              <a:rPr lang="en-US" sz="9000">
                <a:solidFill>
                  <a:srgbClr val="6AC7BD"/>
                </a:solidFill>
                <a:latin typeface="Mont 1"/>
                <a:ea typeface="Mont 1"/>
                <a:cs typeface="Mont 1"/>
                <a:sym typeface="Mont 1"/>
              </a:rPr>
              <a:t>CONTENT OVERVIEW</a:t>
            </a:r>
          </a:p>
        </p:txBody>
      </p:sp>
      <p:sp>
        <p:nvSpPr>
          <p:cNvPr id="8" name="TextBox 8"/>
          <p:cNvSpPr txBox="1"/>
          <p:nvPr/>
        </p:nvSpPr>
        <p:spPr>
          <a:xfrm>
            <a:off x="2096581" y="2447379"/>
            <a:ext cx="7549914" cy="466725"/>
          </a:xfrm>
          <a:prstGeom prst="rect">
            <a:avLst/>
          </a:prstGeom>
        </p:spPr>
        <p:txBody>
          <a:bodyPr lIns="0" tIns="0" rIns="0" bIns="0" rtlCol="0" anchor="t">
            <a:spAutoFit/>
          </a:bodyPr>
          <a:lstStyle/>
          <a:p>
            <a:pPr algn="l">
              <a:lnSpc>
                <a:spcPts val="3600"/>
              </a:lnSpc>
            </a:pPr>
            <a:r>
              <a:rPr lang="en-US" sz="3000" spc="-96">
                <a:solidFill>
                  <a:srgbClr val="FFFFFF"/>
                </a:solidFill>
                <a:latin typeface="Mont 1"/>
                <a:ea typeface="Mont 1"/>
                <a:cs typeface="Mont 1"/>
                <a:sym typeface="Mont 1"/>
              </a:rPr>
              <a:t>Finances, Budgeting and Sponsorships</a:t>
            </a:r>
          </a:p>
        </p:txBody>
      </p:sp>
      <p:sp>
        <p:nvSpPr>
          <p:cNvPr id="9" name="TextBox 9"/>
          <p:cNvSpPr txBox="1"/>
          <p:nvPr/>
        </p:nvSpPr>
        <p:spPr>
          <a:xfrm>
            <a:off x="2096581" y="4750477"/>
            <a:ext cx="12815827" cy="4469082"/>
          </a:xfrm>
          <a:prstGeom prst="rect">
            <a:avLst/>
          </a:prstGeom>
        </p:spPr>
        <p:txBody>
          <a:bodyPr lIns="0" tIns="0" rIns="0" bIns="0" rtlCol="0" anchor="t">
            <a:spAutoFit/>
          </a:bodyPr>
          <a:lstStyle/>
          <a:p>
            <a:pPr algn="l">
              <a:lnSpc>
                <a:spcPts val="5077"/>
              </a:lnSpc>
            </a:pPr>
            <a:r>
              <a:rPr lang="en-US" sz="3626">
                <a:solidFill>
                  <a:srgbClr val="000000"/>
                </a:solidFill>
                <a:latin typeface="Canva Sans"/>
                <a:ea typeface="Canva Sans"/>
                <a:cs typeface="Canva Sans"/>
                <a:sym typeface="Canva Sans"/>
              </a:rPr>
              <a:t> 1. Understanding the role of treasurer</a:t>
            </a:r>
          </a:p>
          <a:p>
            <a:pPr algn="l">
              <a:lnSpc>
                <a:spcPts val="5077"/>
              </a:lnSpc>
            </a:pPr>
            <a:r>
              <a:rPr lang="en-US" sz="3626">
                <a:solidFill>
                  <a:srgbClr val="000000"/>
                </a:solidFill>
                <a:latin typeface="Canva Sans"/>
                <a:ea typeface="Canva Sans"/>
                <a:cs typeface="Canva Sans"/>
                <a:sym typeface="Canva Sans"/>
              </a:rPr>
              <a:t> 2. Understanding your student group fundraising account</a:t>
            </a:r>
          </a:p>
          <a:p>
            <a:pPr algn="l">
              <a:lnSpc>
                <a:spcPts val="5077"/>
              </a:lnSpc>
            </a:pPr>
            <a:r>
              <a:rPr lang="en-US" sz="3626">
                <a:solidFill>
                  <a:srgbClr val="000000"/>
                </a:solidFill>
                <a:latin typeface="Canva Sans"/>
                <a:ea typeface="Canva Sans"/>
                <a:cs typeface="Canva Sans"/>
                <a:sym typeface="Canva Sans"/>
              </a:rPr>
              <a:t>3. Student Group Income and Expenditures</a:t>
            </a:r>
          </a:p>
          <a:p>
            <a:pPr algn="l">
              <a:lnSpc>
                <a:spcPts val="5077"/>
              </a:lnSpc>
            </a:pPr>
            <a:r>
              <a:rPr lang="en-US" sz="3626">
                <a:solidFill>
                  <a:srgbClr val="000000"/>
                </a:solidFill>
                <a:latin typeface="Canva Sans"/>
                <a:ea typeface="Canva Sans"/>
                <a:cs typeface="Canva Sans"/>
                <a:sym typeface="Canva Sans"/>
              </a:rPr>
              <a:t>4. Team Leicester Finances</a:t>
            </a:r>
          </a:p>
          <a:p>
            <a:pPr algn="l">
              <a:lnSpc>
                <a:spcPts val="5077"/>
              </a:lnSpc>
            </a:pPr>
            <a:r>
              <a:rPr lang="en-US" sz="3626">
                <a:solidFill>
                  <a:srgbClr val="000000"/>
                </a:solidFill>
                <a:latin typeface="Canva Sans"/>
                <a:ea typeface="Canva Sans"/>
                <a:cs typeface="Canva Sans"/>
                <a:sym typeface="Canva Sans"/>
              </a:rPr>
              <a:t>5. Raising money for charity</a:t>
            </a:r>
          </a:p>
          <a:p>
            <a:pPr algn="l">
              <a:lnSpc>
                <a:spcPts val="5077"/>
              </a:lnSpc>
            </a:pPr>
            <a:endParaRPr lang="en-US" sz="3626">
              <a:solidFill>
                <a:srgbClr val="000000"/>
              </a:solidFill>
              <a:latin typeface="Canva Sans"/>
              <a:ea typeface="Canva Sans"/>
              <a:cs typeface="Canva Sans"/>
              <a:sym typeface="Canva Sans"/>
            </a:endParaRPr>
          </a:p>
          <a:p>
            <a:pPr algn="l">
              <a:lnSpc>
                <a:spcPts val="5077"/>
              </a:lnSpc>
            </a:pPr>
            <a:endParaRPr lang="en-US" sz="3626">
              <a:solidFill>
                <a:srgbClr val="000000"/>
              </a:solidFill>
              <a:latin typeface="Canva Sans"/>
              <a:ea typeface="Canva Sans"/>
              <a:cs typeface="Canva Sans"/>
              <a:sym typeface="Canv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TextBox 10"/>
          <p:cNvSpPr txBox="1"/>
          <p:nvPr/>
        </p:nvSpPr>
        <p:spPr>
          <a:xfrm>
            <a:off x="1911885" y="2118273"/>
            <a:ext cx="13282716" cy="887095"/>
          </a:xfrm>
          <a:prstGeom prst="rect">
            <a:avLst/>
          </a:prstGeom>
        </p:spPr>
        <p:txBody>
          <a:bodyPr lIns="0" tIns="0" rIns="0" bIns="0" rtlCol="0" anchor="t">
            <a:spAutoFit/>
          </a:bodyPr>
          <a:lstStyle/>
          <a:p>
            <a:pPr algn="just">
              <a:lnSpc>
                <a:spcPts val="7279"/>
              </a:lnSpc>
            </a:pPr>
            <a:r>
              <a:rPr lang="en-US" sz="5199" b="1">
                <a:solidFill>
                  <a:srgbClr val="000000"/>
                </a:solidFill>
                <a:latin typeface="Canva Sans Bold"/>
                <a:ea typeface="Canva Sans Bold"/>
                <a:cs typeface="Canva Sans Bold"/>
                <a:sym typeface="Canva Sans Bold"/>
              </a:rPr>
              <a:t>Methods to raise Student Group Income</a:t>
            </a:r>
          </a:p>
        </p:txBody>
      </p:sp>
      <p:sp>
        <p:nvSpPr>
          <p:cNvPr id="11" name="TextBox 11"/>
          <p:cNvSpPr txBox="1"/>
          <p:nvPr/>
        </p:nvSpPr>
        <p:spPr>
          <a:xfrm>
            <a:off x="1911885" y="3101332"/>
            <a:ext cx="14556302" cy="6451346"/>
          </a:xfrm>
          <a:prstGeom prst="rect">
            <a:avLst/>
          </a:prstGeom>
        </p:spPr>
        <p:txBody>
          <a:bodyPr lIns="0" tIns="0" rIns="0" bIns="0" rtlCol="0" anchor="t">
            <a:spAutoFit/>
          </a:bodyPr>
          <a:lstStyle/>
          <a:p>
            <a:pPr algn="l">
              <a:lnSpc>
                <a:spcPts val="3304"/>
              </a:lnSpc>
            </a:pPr>
            <a:r>
              <a:rPr lang="en-US" sz="2360">
                <a:solidFill>
                  <a:srgbClr val="000000"/>
                </a:solidFill>
                <a:latin typeface="Canva Sans"/>
                <a:ea typeface="Canva Sans"/>
                <a:cs typeface="Canva Sans"/>
                <a:sym typeface="Canva Sans"/>
              </a:rPr>
              <a:t>6. Provide a service - You student group can provide a service, this particularly applies if you are a performance or musical group. You can use our invoice template to invoice the whoever needs to pay for the service. Student groups can also use our invoice template to invoice a third party, such as a sponsor, for money owed to your group .</a:t>
            </a:r>
          </a:p>
          <a:p>
            <a:pPr algn="l">
              <a:lnSpc>
                <a:spcPts val="3304"/>
              </a:lnSpc>
            </a:pPr>
            <a:endParaRPr lang="en-US" sz="2360">
              <a:solidFill>
                <a:srgbClr val="000000"/>
              </a:solidFill>
              <a:latin typeface="Canva Sans"/>
              <a:ea typeface="Canva Sans"/>
              <a:cs typeface="Canva Sans"/>
              <a:sym typeface="Canva Sans"/>
            </a:endParaRPr>
          </a:p>
          <a:p>
            <a:pPr algn="l">
              <a:lnSpc>
                <a:spcPts val="3304"/>
              </a:lnSpc>
            </a:pPr>
            <a:r>
              <a:rPr lang="en-US" sz="2360">
                <a:solidFill>
                  <a:srgbClr val="000000"/>
                </a:solidFill>
                <a:latin typeface="Canva Sans"/>
                <a:ea typeface="Canva Sans"/>
                <a:cs typeface="Canva Sans"/>
                <a:sym typeface="Canva Sans"/>
              </a:rPr>
              <a:t>To fill in the Invoice Template, please: </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Write in the details of company or individual you are invoicing</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Fill in your Student Group Name (do not use abbreviations/acronyms) along with the invoice date and the date due (usually within 30 days of sending the invoice)</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Fill in the details of what needs invoicing for example ‘Sponsorship for the 2023/24 Academic Year’ or ‘Concert Payment’, and fill in the price and amount.</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Send to the company or individual you are invoicing.</a:t>
            </a:r>
          </a:p>
          <a:p>
            <a:pPr algn="l">
              <a:lnSpc>
                <a:spcPts val="2604"/>
              </a:lnSpc>
            </a:pPr>
            <a:r>
              <a:rPr lang="en-US" sz="1860">
                <a:solidFill>
                  <a:srgbClr val="000000"/>
                </a:solidFill>
                <a:latin typeface="Canva Sans"/>
                <a:ea typeface="Canva Sans"/>
                <a:cs typeface="Canva Sans"/>
                <a:sym typeface="Canva Sans"/>
              </a:rPr>
              <a:t>Please Note: When sending an invoice, you should also email </a:t>
            </a:r>
            <a:r>
              <a:rPr lang="en-US" sz="1860" u="sng">
                <a:solidFill>
                  <a:srgbClr val="000000"/>
                </a:solidFill>
                <a:latin typeface="Canva Sans"/>
                <a:ea typeface="Canva Sans"/>
                <a:cs typeface="Canva Sans"/>
                <a:sym typeface="Canva Sans"/>
                <a:hlinkClick r:id="rId10" tooltip="mailto:su-finance@le.ac.uk"/>
              </a:rPr>
              <a:t>su-finance@le.ac.uk</a:t>
            </a:r>
            <a:r>
              <a:rPr lang="en-US" sz="1860">
                <a:solidFill>
                  <a:srgbClr val="000000"/>
                </a:solidFill>
                <a:latin typeface="Canva Sans"/>
                <a:ea typeface="Canva Sans"/>
                <a:cs typeface="Canva Sans"/>
                <a:sym typeface="Canva Sans"/>
              </a:rPr>
              <a:t> with the amount expected and who from to ensure that we can match the funds with your group. If the third party does not reference your group, the funds will be delayed in being allocated to your group’s funding account.</a:t>
            </a:r>
          </a:p>
          <a:p>
            <a:pPr algn="l">
              <a:lnSpc>
                <a:spcPts val="3724"/>
              </a:lnSpc>
            </a:pPr>
            <a:endParaRPr lang="en-US" sz="1860">
              <a:solidFill>
                <a:srgbClr val="000000"/>
              </a:solidFill>
              <a:latin typeface="Canva Sans"/>
              <a:ea typeface="Canva Sans"/>
              <a:cs typeface="Canva Sans"/>
              <a:sym typeface="Canv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Freeform 10"/>
          <p:cNvSpPr/>
          <p:nvPr/>
        </p:nvSpPr>
        <p:spPr>
          <a:xfrm>
            <a:off x="6106945" y="2620490"/>
            <a:ext cx="6074110" cy="5685417"/>
          </a:xfrm>
          <a:custGeom>
            <a:avLst/>
            <a:gdLst/>
            <a:ahLst/>
            <a:cxnLst/>
            <a:rect l="l" t="t" r="r" b="b"/>
            <a:pathLst>
              <a:path w="6074110" h="5685417">
                <a:moveTo>
                  <a:pt x="0" y="0"/>
                </a:moveTo>
                <a:lnTo>
                  <a:pt x="6074110" y="0"/>
                </a:lnTo>
                <a:lnTo>
                  <a:pt x="6074110" y="5685416"/>
                </a:lnTo>
                <a:lnTo>
                  <a:pt x="0" y="5685416"/>
                </a:lnTo>
                <a:lnTo>
                  <a:pt x="0" y="0"/>
                </a:lnTo>
                <a:close/>
              </a:path>
            </a:pathLst>
          </a:custGeom>
          <a:blipFill>
            <a:blip r:embed="rId10"/>
            <a:stretch>
              <a:fillRect r="-3318"/>
            </a:stretch>
          </a:blipFill>
        </p:spPr>
      </p:sp>
      <p:sp>
        <p:nvSpPr>
          <p:cNvPr id="11" name="TextBox 11"/>
          <p:cNvSpPr txBox="1"/>
          <p:nvPr/>
        </p:nvSpPr>
        <p:spPr>
          <a:xfrm>
            <a:off x="3334416" y="1847932"/>
            <a:ext cx="14089250" cy="712470"/>
          </a:xfrm>
          <a:prstGeom prst="rect">
            <a:avLst/>
          </a:prstGeom>
        </p:spPr>
        <p:txBody>
          <a:bodyPr lIns="0" tIns="0" rIns="0" bIns="0" rtlCol="0" anchor="t">
            <a:spAutoFit/>
          </a:bodyPr>
          <a:lstStyle/>
          <a:p>
            <a:pPr algn="just">
              <a:lnSpc>
                <a:spcPts val="5880"/>
              </a:lnSpc>
            </a:pPr>
            <a:r>
              <a:rPr lang="en-US" sz="4200" b="1">
                <a:solidFill>
                  <a:srgbClr val="000000"/>
                </a:solidFill>
                <a:latin typeface="Canva Sans Bold"/>
                <a:ea typeface="Canva Sans Bold"/>
                <a:cs typeface="Canva Sans Bold"/>
                <a:sym typeface="Canva Sans Bold"/>
              </a:rPr>
              <a:t>This is what the invoice template looks like:</a:t>
            </a:r>
          </a:p>
        </p:txBody>
      </p:sp>
      <p:sp>
        <p:nvSpPr>
          <p:cNvPr id="12" name="TextBox 12"/>
          <p:cNvSpPr txBox="1"/>
          <p:nvPr/>
        </p:nvSpPr>
        <p:spPr>
          <a:xfrm>
            <a:off x="1972917" y="8324956"/>
            <a:ext cx="14495270" cy="815339"/>
          </a:xfrm>
          <a:prstGeom prst="rect">
            <a:avLst/>
          </a:prstGeom>
        </p:spPr>
        <p:txBody>
          <a:bodyPr lIns="0" tIns="0" rIns="0" bIns="0" rtlCol="0" anchor="t">
            <a:spAutoFit/>
          </a:bodyPr>
          <a:lstStyle/>
          <a:p>
            <a:pPr algn="l">
              <a:lnSpc>
                <a:spcPts val="3360"/>
              </a:lnSpc>
            </a:pPr>
            <a:r>
              <a:rPr lang="en-US" sz="2400">
                <a:solidFill>
                  <a:srgbClr val="000000"/>
                </a:solidFill>
                <a:latin typeface="Canva Sans"/>
                <a:ea typeface="Canva Sans"/>
                <a:cs typeface="Canva Sans"/>
                <a:sym typeface="Canva Sans"/>
              </a:rPr>
              <a:t>Invoice template can be found here: https://www.leicesterunion.com/opportunities/societies/committeehub/studentgroupfinance/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TextBox 10"/>
          <p:cNvSpPr txBox="1"/>
          <p:nvPr/>
        </p:nvSpPr>
        <p:spPr>
          <a:xfrm>
            <a:off x="1911885" y="2127798"/>
            <a:ext cx="14089250" cy="811530"/>
          </a:xfrm>
          <a:prstGeom prst="rect">
            <a:avLst/>
          </a:prstGeom>
        </p:spPr>
        <p:txBody>
          <a:bodyPr lIns="0" tIns="0" rIns="0" bIns="0" rtlCol="0" anchor="t">
            <a:spAutoFit/>
          </a:bodyPr>
          <a:lstStyle/>
          <a:p>
            <a:pPr algn="just">
              <a:lnSpc>
                <a:spcPts val="6719"/>
              </a:lnSpc>
            </a:pPr>
            <a:r>
              <a:rPr lang="en-US" sz="4800" b="1">
                <a:solidFill>
                  <a:srgbClr val="000000"/>
                </a:solidFill>
                <a:latin typeface="Canva Sans Bold"/>
                <a:ea typeface="Canva Sans Bold"/>
                <a:cs typeface="Canva Sans Bold"/>
                <a:sym typeface="Canva Sans Bold"/>
              </a:rPr>
              <a:t>Student Group Income - further information</a:t>
            </a:r>
          </a:p>
        </p:txBody>
      </p:sp>
      <p:sp>
        <p:nvSpPr>
          <p:cNvPr id="11" name="TextBox 11"/>
          <p:cNvSpPr txBox="1"/>
          <p:nvPr/>
        </p:nvSpPr>
        <p:spPr>
          <a:xfrm>
            <a:off x="1911885" y="2978698"/>
            <a:ext cx="14510266" cy="7432994"/>
          </a:xfrm>
          <a:prstGeom prst="rect">
            <a:avLst/>
          </a:prstGeom>
        </p:spPr>
        <p:txBody>
          <a:bodyPr lIns="0" tIns="0" rIns="0" bIns="0" rtlCol="0" anchor="t">
            <a:spAutoFit/>
          </a:bodyPr>
          <a:lstStyle/>
          <a:p>
            <a:pPr algn="l">
              <a:lnSpc>
                <a:spcPts val="4007"/>
              </a:lnSpc>
            </a:pPr>
            <a:r>
              <a:rPr lang="en-US" sz="2862">
                <a:solidFill>
                  <a:srgbClr val="000000"/>
                </a:solidFill>
                <a:latin typeface="Canva Sans"/>
                <a:ea typeface="Canva Sans"/>
                <a:cs typeface="Canva Sans"/>
                <a:sym typeface="Canva Sans"/>
              </a:rPr>
              <a:t> All income generated through Student Group memberships and online event tickets purchased through the Students’ Union website will be directly transferred into your Student Group’s funding account under the code ‘MSL’.</a:t>
            </a:r>
          </a:p>
          <a:p>
            <a:pPr algn="l">
              <a:lnSpc>
                <a:spcPts val="4007"/>
              </a:lnSpc>
            </a:pPr>
            <a:endParaRPr lang="en-US" sz="2862">
              <a:solidFill>
                <a:srgbClr val="000000"/>
              </a:solidFill>
              <a:latin typeface="Canva Sans"/>
              <a:ea typeface="Canva Sans"/>
              <a:cs typeface="Canva Sans"/>
              <a:sym typeface="Canva Sans"/>
            </a:endParaRPr>
          </a:p>
          <a:p>
            <a:pPr algn="l">
              <a:lnSpc>
                <a:spcPts val="4007"/>
              </a:lnSpc>
            </a:pPr>
            <a:r>
              <a:rPr lang="en-US" sz="2862">
                <a:solidFill>
                  <a:srgbClr val="000000"/>
                </a:solidFill>
                <a:latin typeface="Canva Sans"/>
                <a:ea typeface="Canva Sans"/>
                <a:cs typeface="Canva Sans"/>
                <a:sym typeface="Canva Sans"/>
              </a:rPr>
              <a:t>As a Students’ Union, we have a ‘SUMUP’ Card Reader that can be loaned to Student Groups. This can be booked through the Event notification form. We can only book the card reader out to </a:t>
            </a:r>
            <a:r>
              <a:rPr lang="en-US" sz="2862" b="1">
                <a:solidFill>
                  <a:srgbClr val="000000"/>
                </a:solidFill>
                <a:latin typeface="Canva Sans Bold"/>
                <a:ea typeface="Canva Sans Bold"/>
                <a:cs typeface="Canva Sans Bold"/>
                <a:sym typeface="Canva Sans Bold"/>
              </a:rPr>
              <a:t>one </a:t>
            </a:r>
            <a:r>
              <a:rPr lang="en-US" sz="2862">
                <a:solidFill>
                  <a:srgbClr val="000000"/>
                </a:solidFill>
                <a:latin typeface="Canva Sans"/>
                <a:ea typeface="Canva Sans"/>
                <a:cs typeface="Canva Sans"/>
                <a:sym typeface="Canva Sans"/>
              </a:rPr>
              <a:t>Student Group a day so submit your form as soon as possible. When using the card reader, please return it as soon as possible so it becomes available for other student groups.</a:t>
            </a:r>
          </a:p>
          <a:p>
            <a:pPr algn="l">
              <a:lnSpc>
                <a:spcPts val="4007"/>
              </a:lnSpc>
            </a:pPr>
            <a:endParaRPr lang="en-US" sz="2862">
              <a:solidFill>
                <a:srgbClr val="000000"/>
              </a:solidFill>
              <a:latin typeface="Canva Sans"/>
              <a:ea typeface="Canva Sans"/>
              <a:cs typeface="Canva Sans"/>
              <a:sym typeface="Canva Sans"/>
            </a:endParaRPr>
          </a:p>
          <a:p>
            <a:pPr algn="l">
              <a:lnSpc>
                <a:spcPts val="3027"/>
              </a:lnSpc>
            </a:pPr>
            <a:r>
              <a:rPr lang="en-US" sz="2162">
                <a:solidFill>
                  <a:srgbClr val="000000"/>
                </a:solidFill>
                <a:latin typeface="Canva Sans"/>
                <a:ea typeface="Canva Sans"/>
                <a:cs typeface="Canva Sans"/>
                <a:sym typeface="Canva Sans"/>
              </a:rPr>
              <a:t>Event notification form: https://www.leicesterunion.com/surveys/roombookings/</a:t>
            </a:r>
          </a:p>
          <a:p>
            <a:pPr algn="l">
              <a:lnSpc>
                <a:spcPts val="4007"/>
              </a:lnSpc>
            </a:pPr>
            <a:endParaRPr lang="en-US" sz="2162">
              <a:solidFill>
                <a:srgbClr val="000000"/>
              </a:solidFill>
              <a:latin typeface="Canva Sans"/>
              <a:ea typeface="Canva Sans"/>
              <a:cs typeface="Canva Sans"/>
              <a:sym typeface="Canva Sans"/>
            </a:endParaRPr>
          </a:p>
          <a:p>
            <a:pPr algn="l">
              <a:lnSpc>
                <a:spcPts val="4007"/>
              </a:lnSpc>
            </a:pPr>
            <a:endParaRPr lang="en-US" sz="2162">
              <a:solidFill>
                <a:srgbClr val="000000"/>
              </a:solidFill>
              <a:latin typeface="Canva Sans"/>
              <a:ea typeface="Canva Sans"/>
              <a:cs typeface="Canva Sans"/>
              <a:sym typeface="Canva Sans"/>
            </a:endParaRPr>
          </a:p>
          <a:p>
            <a:pPr algn="l">
              <a:lnSpc>
                <a:spcPts val="4007"/>
              </a:lnSpc>
            </a:pPr>
            <a:endParaRPr lang="en-US" sz="2162">
              <a:solidFill>
                <a:srgbClr val="000000"/>
              </a:solidFill>
              <a:latin typeface="Canva Sans"/>
              <a:ea typeface="Canva Sans"/>
              <a:cs typeface="Canva Sans"/>
              <a:sym typeface="Canva Sans"/>
            </a:endParaRPr>
          </a:p>
          <a:p>
            <a:pPr algn="l">
              <a:lnSpc>
                <a:spcPts val="4007"/>
              </a:lnSpc>
            </a:pPr>
            <a:endParaRPr lang="en-US" sz="2162">
              <a:solidFill>
                <a:srgbClr val="000000"/>
              </a:solidFill>
              <a:latin typeface="Canva Sans"/>
              <a:ea typeface="Canva Sans"/>
              <a:cs typeface="Canva Sans"/>
              <a:sym typeface="Canv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735062" y="3042754"/>
            <a:ext cx="14151575" cy="53809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Student Group expenditures are made when a Student Group needs to make any payments. </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You can only use your Student Group’s funding to pay for the benefit and development of your Student Group.</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You cannot use your Student Group’s funding to pay for the personal use of Committee Members or any individual members.</a:t>
            </a:r>
          </a:p>
          <a:p>
            <a:pPr algn="l">
              <a:lnSpc>
                <a:spcPts val="4759"/>
              </a:lnSpc>
            </a:pPr>
            <a:endParaRPr lang="en-US" sz="3399">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1B9C03D8-EA96-48A6-A065-A138CAD73EB8}"/>
              </a:ext>
            </a:extLst>
          </p:cNvPr>
          <p:cNvSpPr txBox="1"/>
          <p:nvPr/>
        </p:nvSpPr>
        <p:spPr>
          <a:xfrm>
            <a:off x="3581400" y="1943100"/>
            <a:ext cx="9753600" cy="769441"/>
          </a:xfrm>
          <a:prstGeom prst="rect">
            <a:avLst/>
          </a:prstGeom>
          <a:noFill/>
        </p:spPr>
        <p:txBody>
          <a:bodyPr wrap="square" rtlCol="0">
            <a:spAutoFit/>
          </a:bodyPr>
          <a:lstStyle/>
          <a:p>
            <a:r>
              <a:rPr lang="en-GB" sz="4400" b="1" dirty="0"/>
              <a:t>Student Group Expenditure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795104"/>
            <a:ext cx="14151575" cy="6374130"/>
          </a:xfrm>
          <a:prstGeom prst="rect">
            <a:avLst/>
          </a:prstGeom>
        </p:spPr>
        <p:txBody>
          <a:bodyPr lIns="0" tIns="0" rIns="0" bIns="0" rtlCol="0" anchor="t">
            <a:spAutoFit/>
          </a:bodyPr>
          <a:lstStyle/>
          <a:p>
            <a:pPr algn="l">
              <a:lnSpc>
                <a:spcPts val="4620"/>
              </a:lnSpc>
            </a:pPr>
            <a:r>
              <a:rPr lang="en-US" sz="3300">
                <a:solidFill>
                  <a:srgbClr val="000000"/>
                </a:solidFill>
                <a:latin typeface="Canva Sans"/>
                <a:ea typeface="Canva Sans"/>
                <a:cs typeface="Canva Sans"/>
                <a:sym typeface="Canva Sans"/>
              </a:rPr>
              <a:t>Your Student Group can make payments in 2 ways:</a:t>
            </a:r>
          </a:p>
          <a:p>
            <a:pPr algn="l">
              <a:lnSpc>
                <a:spcPts val="4620"/>
              </a:lnSpc>
            </a:pPr>
            <a:r>
              <a:rPr lang="en-US" sz="3300">
                <a:solidFill>
                  <a:srgbClr val="000000"/>
                </a:solidFill>
                <a:latin typeface="Canva Sans"/>
                <a:ea typeface="Canva Sans"/>
                <a:cs typeface="Canva Sans"/>
                <a:sym typeface="Canva Sans"/>
              </a:rPr>
              <a:t>1.A committee member can purchase the item with their own money and be paid back using your Student Group’s money. We recommend this method when the item requires immediate payment such as buying food at a supermarket for an event. </a:t>
            </a:r>
          </a:p>
          <a:p>
            <a:pPr algn="l">
              <a:lnSpc>
                <a:spcPts val="4620"/>
              </a:lnSpc>
            </a:pPr>
            <a:endParaRPr lang="en-US" sz="3300">
              <a:solidFill>
                <a:srgbClr val="000000"/>
              </a:solidFill>
              <a:latin typeface="Canva Sans"/>
              <a:ea typeface="Canva Sans"/>
              <a:cs typeface="Canva Sans"/>
              <a:sym typeface="Canva Sans"/>
            </a:endParaRPr>
          </a:p>
          <a:p>
            <a:pPr algn="l">
              <a:lnSpc>
                <a:spcPts val="4620"/>
              </a:lnSpc>
            </a:pPr>
            <a:r>
              <a:rPr lang="en-US" sz="3300">
                <a:solidFill>
                  <a:srgbClr val="000000"/>
                </a:solidFill>
                <a:latin typeface="Canva Sans"/>
                <a:ea typeface="Canva Sans"/>
                <a:cs typeface="Canva Sans"/>
                <a:sym typeface="Canva Sans"/>
              </a:rPr>
              <a:t>2. Pay the supplier/company using your Student Group’s money. You can ask the supplier to send you an invoice and attach this on to your reimbursement request (this will explained in more detail later). We recommend this method when the item does not require immediate payment such as paying a deposit for a venue.</a:t>
            </a:r>
          </a:p>
        </p:txBody>
      </p:sp>
      <p:sp>
        <p:nvSpPr>
          <p:cNvPr id="12" name="TextBox 11">
            <a:extLst>
              <a:ext uri="{FF2B5EF4-FFF2-40B4-BE49-F238E27FC236}">
                <a16:creationId xmlns:a16="http://schemas.microsoft.com/office/drawing/2014/main" id="{9DF4E960-6018-4E67-9F69-C7776ED74994}"/>
              </a:ext>
            </a:extLst>
          </p:cNvPr>
          <p:cNvSpPr txBox="1"/>
          <p:nvPr/>
        </p:nvSpPr>
        <p:spPr>
          <a:xfrm>
            <a:off x="3505200" y="1880825"/>
            <a:ext cx="9982200" cy="707886"/>
          </a:xfrm>
          <a:prstGeom prst="rect">
            <a:avLst/>
          </a:prstGeom>
          <a:noFill/>
        </p:spPr>
        <p:txBody>
          <a:bodyPr wrap="square" rtlCol="0">
            <a:spAutoFit/>
          </a:bodyPr>
          <a:lstStyle/>
          <a:p>
            <a:r>
              <a:rPr lang="en-GB" sz="4000" b="1" dirty="0"/>
              <a:t>Student Group Expenditure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735062" y="3042754"/>
            <a:ext cx="14151575" cy="4780915"/>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To make a payment, your Student Group will need to submit a reimbursement request on the Students’ Union finance portal.</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To access the finance portal, you will need to:</a:t>
            </a:r>
          </a:p>
          <a:p>
            <a:pPr algn="l">
              <a:lnSpc>
                <a:spcPts val="4759"/>
              </a:lnSpc>
            </a:pPr>
            <a:r>
              <a:rPr lang="en-US" sz="3399">
                <a:solidFill>
                  <a:srgbClr val="000000"/>
                </a:solidFill>
                <a:latin typeface="Canva Sans"/>
                <a:ea typeface="Canva Sans"/>
                <a:cs typeface="Canva Sans"/>
                <a:sym typeface="Canva Sans"/>
              </a:rPr>
              <a:t>1. Log into the Students’ Union website </a:t>
            </a:r>
          </a:p>
          <a:p>
            <a:pPr algn="l">
              <a:lnSpc>
                <a:spcPts val="4759"/>
              </a:lnSpc>
            </a:pPr>
            <a:r>
              <a:rPr lang="en-US" sz="3399">
                <a:solidFill>
                  <a:srgbClr val="000000"/>
                </a:solidFill>
                <a:latin typeface="Canva Sans"/>
                <a:ea typeface="Canva Sans"/>
                <a:cs typeface="Canva Sans"/>
                <a:sym typeface="Canva Sans"/>
              </a:rPr>
              <a:t> 2. Click on admin tools in the right hand corner </a:t>
            </a:r>
          </a:p>
          <a:p>
            <a:pPr algn="l">
              <a:lnSpc>
                <a:spcPts val="4759"/>
              </a:lnSpc>
            </a:pPr>
            <a:r>
              <a:rPr lang="en-US" sz="3399">
                <a:solidFill>
                  <a:srgbClr val="000000"/>
                </a:solidFill>
                <a:latin typeface="Canva Sans"/>
                <a:ea typeface="Canva Sans"/>
                <a:cs typeface="Canva Sans"/>
                <a:sym typeface="Canva Sans"/>
              </a:rPr>
              <a:t>3.  Select your Student Group</a:t>
            </a:r>
          </a:p>
          <a:p>
            <a:pPr algn="l">
              <a:lnSpc>
                <a:spcPts val="4759"/>
              </a:lnSpc>
            </a:pPr>
            <a:r>
              <a:rPr lang="en-US" sz="3399">
                <a:solidFill>
                  <a:srgbClr val="000000"/>
                </a:solidFill>
                <a:latin typeface="Canva Sans"/>
                <a:ea typeface="Canva Sans"/>
                <a:cs typeface="Canva Sans"/>
                <a:sym typeface="Canva Sans"/>
              </a:rPr>
              <a:t>4. Select the finances tab </a:t>
            </a:r>
          </a:p>
        </p:txBody>
      </p:sp>
      <p:sp>
        <p:nvSpPr>
          <p:cNvPr id="12" name="TextBox 11">
            <a:extLst>
              <a:ext uri="{FF2B5EF4-FFF2-40B4-BE49-F238E27FC236}">
                <a16:creationId xmlns:a16="http://schemas.microsoft.com/office/drawing/2014/main" id="{A2D9B72F-0ED3-46D1-849A-4874A8DB4D84}"/>
              </a:ext>
            </a:extLst>
          </p:cNvPr>
          <p:cNvSpPr txBox="1"/>
          <p:nvPr/>
        </p:nvSpPr>
        <p:spPr>
          <a:xfrm>
            <a:off x="3505200" y="1880825"/>
            <a:ext cx="12424057" cy="707886"/>
          </a:xfrm>
          <a:prstGeom prst="rect">
            <a:avLst/>
          </a:prstGeom>
          <a:noFill/>
        </p:spPr>
        <p:txBody>
          <a:bodyPr wrap="square" rtlCol="0">
            <a:spAutoFit/>
          </a:bodyPr>
          <a:lstStyle/>
          <a:p>
            <a:r>
              <a:rPr lang="en-GB" sz="4000" b="1" dirty="0"/>
              <a:t>Creating a reimbursement request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1911885" y="3474172"/>
            <a:ext cx="10229106" cy="2799405"/>
          </a:xfrm>
          <a:custGeom>
            <a:avLst/>
            <a:gdLst/>
            <a:ahLst/>
            <a:cxnLst/>
            <a:rect l="l" t="t" r="r" b="b"/>
            <a:pathLst>
              <a:path w="10229106" h="2799405">
                <a:moveTo>
                  <a:pt x="0" y="0"/>
                </a:moveTo>
                <a:lnTo>
                  <a:pt x="10229106" y="0"/>
                </a:lnTo>
                <a:lnTo>
                  <a:pt x="10229106" y="2799405"/>
                </a:lnTo>
                <a:lnTo>
                  <a:pt x="0" y="2799405"/>
                </a:lnTo>
                <a:lnTo>
                  <a:pt x="0" y="0"/>
                </a:lnTo>
                <a:close/>
              </a:path>
            </a:pathLst>
          </a:custGeom>
          <a:blipFill>
            <a:blip r:embed="rId11"/>
            <a:stretch>
              <a:fillRect/>
            </a:stretch>
          </a:blipFill>
        </p:spPr>
      </p:sp>
      <p:sp>
        <p:nvSpPr>
          <p:cNvPr id="12" name="TextBox 12"/>
          <p:cNvSpPr txBox="1"/>
          <p:nvPr/>
        </p:nvSpPr>
        <p:spPr>
          <a:xfrm>
            <a:off x="2114248" y="6235477"/>
            <a:ext cx="14556302" cy="3550614"/>
          </a:xfrm>
          <a:prstGeom prst="rect">
            <a:avLst/>
          </a:prstGeom>
        </p:spPr>
        <p:txBody>
          <a:bodyPr lIns="0" tIns="0" rIns="0" bIns="0" rtlCol="0" anchor="t">
            <a:spAutoFit/>
          </a:bodyPr>
          <a:lstStyle/>
          <a:p>
            <a:pPr algn="l">
              <a:lnSpc>
                <a:spcPts val="3373"/>
              </a:lnSpc>
            </a:pPr>
            <a:r>
              <a:rPr lang="en-US" sz="2409" dirty="0">
                <a:solidFill>
                  <a:srgbClr val="000000"/>
                </a:solidFill>
                <a:latin typeface="Canva Sans"/>
                <a:ea typeface="Canva Sans"/>
                <a:cs typeface="Canva Sans"/>
                <a:sym typeface="Canva Sans"/>
              </a:rPr>
              <a:t> Select 'New Team Leicester Grant Funding Request' or 'New SU Withdrawal Request' button </a:t>
            </a:r>
          </a:p>
          <a:p>
            <a:pPr algn="l">
              <a:lnSpc>
                <a:spcPts val="3373"/>
              </a:lnSpc>
            </a:pPr>
            <a:endParaRPr lang="en-US" sz="2409" dirty="0">
              <a:solidFill>
                <a:srgbClr val="000000"/>
              </a:solidFill>
              <a:latin typeface="Canva Sans"/>
              <a:ea typeface="Canva Sans"/>
              <a:cs typeface="Canva Sans"/>
              <a:sym typeface="Canva Sans"/>
            </a:endParaRPr>
          </a:p>
          <a:p>
            <a:pPr algn="l">
              <a:lnSpc>
                <a:spcPts val="3373"/>
              </a:lnSpc>
            </a:pPr>
            <a:r>
              <a:rPr lang="en-US" sz="2409" dirty="0">
                <a:solidFill>
                  <a:srgbClr val="000000"/>
                </a:solidFill>
                <a:latin typeface="Canva Sans"/>
                <a:ea typeface="Canva Sans"/>
                <a:cs typeface="Canva Sans"/>
                <a:sym typeface="Canva Sans"/>
              </a:rPr>
              <a:t>Please Note: Only select Team Leicester Grant Funding if you have been pre-approved by Team Leicester for this specific expense. If you have received Grant Funding from the Students' Union, please use the 'New SU Withdrawal Request' and state that the money is coming from grant funding in the request.</a:t>
            </a:r>
          </a:p>
          <a:p>
            <a:pPr algn="l">
              <a:lnSpc>
                <a:spcPts val="4219"/>
              </a:lnSpc>
              <a:spcBef>
                <a:spcPct val="0"/>
              </a:spcBef>
            </a:pPr>
            <a:endParaRPr lang="en-US" sz="2409" dirty="0">
              <a:solidFill>
                <a:srgbClr val="000000"/>
              </a:solidFill>
              <a:latin typeface="Canva Sans"/>
              <a:ea typeface="Canva Sans"/>
              <a:cs typeface="Canva Sans"/>
              <a:sym typeface="Canva Sans"/>
            </a:endParaRPr>
          </a:p>
          <a:p>
            <a:pPr algn="l">
              <a:lnSpc>
                <a:spcPts val="4219"/>
              </a:lnSpc>
              <a:spcBef>
                <a:spcPct val="0"/>
              </a:spcBef>
            </a:pPr>
            <a:endParaRPr lang="en-US" sz="2409" dirty="0">
              <a:solidFill>
                <a:srgbClr val="000000"/>
              </a:solidFill>
              <a:latin typeface="Canva Sans"/>
              <a:ea typeface="Canva Sans"/>
              <a:cs typeface="Canva Sans"/>
              <a:sym typeface="Canva Sans"/>
            </a:endParaRPr>
          </a:p>
        </p:txBody>
      </p:sp>
      <p:sp>
        <p:nvSpPr>
          <p:cNvPr id="13" name="TextBox 13"/>
          <p:cNvSpPr txBox="1"/>
          <p:nvPr/>
        </p:nvSpPr>
        <p:spPr>
          <a:xfrm>
            <a:off x="2114248" y="2931914"/>
            <a:ext cx="15314674" cy="395986"/>
          </a:xfrm>
          <a:prstGeom prst="rect">
            <a:avLst/>
          </a:prstGeom>
        </p:spPr>
        <p:txBody>
          <a:bodyPr lIns="0" tIns="0" rIns="0" bIns="0" rtlCol="0" anchor="t">
            <a:spAutoFit/>
          </a:bodyPr>
          <a:lstStyle/>
          <a:p>
            <a:pPr algn="l">
              <a:lnSpc>
                <a:spcPts val="3373"/>
              </a:lnSpc>
            </a:pPr>
            <a:r>
              <a:rPr lang="en-US" sz="2409">
                <a:solidFill>
                  <a:srgbClr val="000000"/>
                </a:solidFill>
                <a:latin typeface="Canva Sans"/>
                <a:ea typeface="Canva Sans"/>
                <a:cs typeface="Canva Sans"/>
                <a:sym typeface="Canva Sans"/>
              </a:rPr>
              <a:t>The finance portal looks like this:</a:t>
            </a:r>
          </a:p>
        </p:txBody>
      </p:sp>
      <p:sp>
        <p:nvSpPr>
          <p:cNvPr id="14" name="TextBox 13">
            <a:extLst>
              <a:ext uri="{FF2B5EF4-FFF2-40B4-BE49-F238E27FC236}">
                <a16:creationId xmlns:a16="http://schemas.microsoft.com/office/drawing/2014/main" id="{646CC7CE-0A50-475D-A2CE-EE64AE05AF03}"/>
              </a:ext>
            </a:extLst>
          </p:cNvPr>
          <p:cNvSpPr txBox="1"/>
          <p:nvPr/>
        </p:nvSpPr>
        <p:spPr>
          <a:xfrm>
            <a:off x="3505200" y="1880825"/>
            <a:ext cx="11049000" cy="984885"/>
          </a:xfrm>
          <a:prstGeom prst="rect">
            <a:avLst/>
          </a:prstGeom>
          <a:noFill/>
        </p:spPr>
        <p:txBody>
          <a:bodyPr wrap="square" rtlCol="0">
            <a:spAutoFit/>
          </a:bodyPr>
          <a:lstStyle/>
          <a:p>
            <a:r>
              <a:rPr lang="en-GB" sz="4000" b="1" dirty="0"/>
              <a:t>Creating a reimbursement request</a:t>
            </a: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412647"/>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2175737" y="3447370"/>
            <a:ext cx="7595848" cy="5469010"/>
          </a:xfrm>
          <a:custGeom>
            <a:avLst/>
            <a:gdLst/>
            <a:ahLst/>
            <a:cxnLst/>
            <a:rect l="l" t="t" r="r" b="b"/>
            <a:pathLst>
              <a:path w="7595848" h="5469010">
                <a:moveTo>
                  <a:pt x="0" y="0"/>
                </a:moveTo>
                <a:lnTo>
                  <a:pt x="7595848" y="0"/>
                </a:lnTo>
                <a:lnTo>
                  <a:pt x="7595848" y="5469010"/>
                </a:lnTo>
                <a:lnTo>
                  <a:pt x="0" y="5469010"/>
                </a:lnTo>
                <a:lnTo>
                  <a:pt x="0" y="0"/>
                </a:lnTo>
                <a:close/>
              </a:path>
            </a:pathLst>
          </a:custGeom>
          <a:blipFill>
            <a:blip r:embed="rId11"/>
            <a:stretch>
              <a:fillRect/>
            </a:stretch>
          </a:blipFill>
        </p:spPr>
      </p:sp>
      <p:sp>
        <p:nvSpPr>
          <p:cNvPr id="12" name="TextBox 12"/>
          <p:cNvSpPr txBox="1"/>
          <p:nvPr/>
        </p:nvSpPr>
        <p:spPr>
          <a:xfrm>
            <a:off x="10019733" y="3537450"/>
            <a:ext cx="6338404" cy="4946482"/>
          </a:xfrm>
          <a:prstGeom prst="rect">
            <a:avLst/>
          </a:prstGeom>
        </p:spPr>
        <p:txBody>
          <a:bodyPr lIns="0" tIns="0" rIns="0" bIns="0" rtlCol="0" anchor="t">
            <a:spAutoFit/>
          </a:bodyPr>
          <a:lstStyle/>
          <a:p>
            <a:pPr algn="l">
              <a:lnSpc>
                <a:spcPts val="3373"/>
              </a:lnSpc>
            </a:pPr>
            <a:r>
              <a:rPr lang="en-US" sz="2000" dirty="0">
                <a:solidFill>
                  <a:srgbClr val="000000"/>
                </a:solidFill>
                <a:latin typeface="Canva Sans"/>
                <a:ea typeface="Canva Sans"/>
                <a:cs typeface="Canva Sans"/>
                <a:sym typeface="Canva Sans"/>
              </a:rPr>
              <a:t>  Once you have added all details you have 3 options:</a:t>
            </a:r>
          </a:p>
          <a:p>
            <a:pPr algn="l">
              <a:lnSpc>
                <a:spcPts val="3373"/>
              </a:lnSpc>
            </a:pPr>
            <a:r>
              <a:rPr lang="en-US" sz="2000" dirty="0">
                <a:solidFill>
                  <a:srgbClr val="000000"/>
                </a:solidFill>
                <a:latin typeface="Canva Sans"/>
                <a:ea typeface="Canva Sans"/>
                <a:cs typeface="Canva Sans"/>
                <a:sym typeface="Canva Sans"/>
              </a:rPr>
              <a:t> 1. 'Create' then 'Save Changes' - the request will not be submitted and you will be able to edit and submit later</a:t>
            </a:r>
          </a:p>
          <a:p>
            <a:pPr algn="l">
              <a:lnSpc>
                <a:spcPts val="3373"/>
              </a:lnSpc>
            </a:pPr>
            <a:r>
              <a:rPr lang="en-US" sz="2000" dirty="0">
                <a:solidFill>
                  <a:srgbClr val="000000"/>
                </a:solidFill>
                <a:latin typeface="Canva Sans"/>
                <a:ea typeface="Canva Sans"/>
                <a:cs typeface="Canva Sans"/>
                <a:sym typeface="Canva Sans"/>
              </a:rPr>
              <a:t> 2. 'Submit' - the request will be submitted for the next stage approval. </a:t>
            </a:r>
          </a:p>
          <a:p>
            <a:pPr algn="l">
              <a:lnSpc>
                <a:spcPts val="3373"/>
              </a:lnSpc>
            </a:pPr>
            <a:r>
              <a:rPr lang="en-US" sz="2000" dirty="0">
                <a:solidFill>
                  <a:srgbClr val="000000"/>
                </a:solidFill>
                <a:latin typeface="Canva Sans"/>
                <a:ea typeface="Canva Sans"/>
                <a:cs typeface="Canva Sans"/>
                <a:sym typeface="Canva Sans"/>
              </a:rPr>
              <a:t>3. ‘Back' - the request will be deleted and you will be redirected to the dashboard.</a:t>
            </a:r>
          </a:p>
          <a:p>
            <a:pPr algn="l">
              <a:lnSpc>
                <a:spcPts val="4219"/>
              </a:lnSpc>
              <a:spcBef>
                <a:spcPct val="0"/>
              </a:spcBef>
            </a:pPr>
            <a:endParaRPr lang="en-US" sz="2409" dirty="0">
              <a:solidFill>
                <a:srgbClr val="000000"/>
              </a:solidFill>
              <a:latin typeface="Canva Sans"/>
              <a:ea typeface="Canva Sans"/>
              <a:cs typeface="Canva Sans"/>
              <a:sym typeface="Canva Sans"/>
            </a:endParaRPr>
          </a:p>
          <a:p>
            <a:pPr algn="l">
              <a:lnSpc>
                <a:spcPts val="4219"/>
              </a:lnSpc>
              <a:spcBef>
                <a:spcPct val="0"/>
              </a:spcBef>
            </a:pPr>
            <a:endParaRPr lang="en-US" sz="2409" dirty="0">
              <a:solidFill>
                <a:srgbClr val="000000"/>
              </a:solidFill>
              <a:latin typeface="Canva Sans"/>
              <a:ea typeface="Canva Sans"/>
              <a:cs typeface="Canva Sans"/>
              <a:sym typeface="Canva Sans"/>
            </a:endParaRPr>
          </a:p>
        </p:txBody>
      </p:sp>
      <p:sp>
        <p:nvSpPr>
          <p:cNvPr id="13" name="TextBox 13"/>
          <p:cNvSpPr txBox="1"/>
          <p:nvPr/>
        </p:nvSpPr>
        <p:spPr>
          <a:xfrm>
            <a:off x="1945015" y="2440786"/>
            <a:ext cx="15314674" cy="829266"/>
          </a:xfrm>
          <a:prstGeom prst="rect">
            <a:avLst/>
          </a:prstGeom>
        </p:spPr>
        <p:txBody>
          <a:bodyPr lIns="0" tIns="0" rIns="0" bIns="0" rtlCol="0" anchor="t">
            <a:spAutoFit/>
          </a:bodyPr>
          <a:lstStyle/>
          <a:p>
            <a:pPr algn="l">
              <a:lnSpc>
                <a:spcPts val="3373"/>
              </a:lnSpc>
            </a:pPr>
            <a:r>
              <a:rPr lang="en-US" sz="2000" dirty="0">
                <a:solidFill>
                  <a:srgbClr val="000000"/>
                </a:solidFill>
                <a:latin typeface="Canva Sans"/>
                <a:ea typeface="Canva Sans"/>
                <a:cs typeface="Canva Sans"/>
                <a:sym typeface="Canva Sans"/>
              </a:rPr>
              <a:t>Then complete the form by filling out the following details, this can only be done by a committee other than president (as if the president submits, the president will not be allowed to approve the request later on :</a:t>
            </a:r>
          </a:p>
        </p:txBody>
      </p:sp>
      <p:sp>
        <p:nvSpPr>
          <p:cNvPr id="14" name="TextBox 13">
            <a:extLst>
              <a:ext uri="{FF2B5EF4-FFF2-40B4-BE49-F238E27FC236}">
                <a16:creationId xmlns:a16="http://schemas.microsoft.com/office/drawing/2014/main" id="{5E00FF5B-2280-4DF3-B9A7-B74B8A044DE6}"/>
              </a:ext>
            </a:extLst>
          </p:cNvPr>
          <p:cNvSpPr txBox="1"/>
          <p:nvPr/>
        </p:nvSpPr>
        <p:spPr>
          <a:xfrm>
            <a:off x="3334415" y="1880825"/>
            <a:ext cx="10775177" cy="707886"/>
          </a:xfrm>
          <a:prstGeom prst="rect">
            <a:avLst/>
          </a:prstGeom>
          <a:noFill/>
        </p:spPr>
        <p:txBody>
          <a:bodyPr wrap="square" rtlCol="0">
            <a:spAutoFit/>
          </a:bodyPr>
          <a:lstStyle/>
          <a:p>
            <a:r>
              <a:rPr lang="en-GB" sz="4000" b="1" dirty="0"/>
              <a:t>Creating a reimbursement request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txBody>
          <a:bodyPr/>
          <a:lstStyle/>
          <a:p>
            <a:endParaRPr lang="en-GB"/>
          </a:p>
        </p:txBody>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494847"/>
            <a:ext cx="14556302" cy="13356605"/>
          </a:xfrm>
          <a:prstGeom prst="rect">
            <a:avLst/>
          </a:prstGeom>
        </p:spPr>
        <p:txBody>
          <a:bodyPr wrap="square" lIns="0" tIns="0" rIns="0" bIns="0" rtlCol="0" anchor="t">
            <a:spAutoFit/>
          </a:bodyPr>
          <a:lstStyle/>
          <a:p>
            <a:pPr algn="l">
              <a:lnSpc>
                <a:spcPts val="4359"/>
              </a:lnSpc>
            </a:pPr>
            <a:r>
              <a:rPr lang="en-US" sz="2410" dirty="0">
                <a:solidFill>
                  <a:srgbClr val="000000"/>
                </a:solidFill>
                <a:latin typeface="Canva Sans"/>
                <a:ea typeface="Canva Sans"/>
                <a:cs typeface="Canva Sans"/>
                <a:sym typeface="Canva Sans"/>
              </a:rPr>
              <a:t>Once the request has been created by the treasurer or a committee member other than president, you will need to approve it.</a:t>
            </a:r>
            <a:r>
              <a:rPr lang="en-US" sz="2410" dirty="0">
                <a:solidFill>
                  <a:srgbClr val="000000"/>
                </a:solidFill>
                <a:latin typeface="Canva Sans" panose="020B0604020202020204" charset="0"/>
                <a:ea typeface="Canva Sans"/>
                <a:cs typeface="Canva Sans"/>
                <a:sym typeface="Canva Sans"/>
              </a:rPr>
              <a:t> </a:t>
            </a:r>
            <a:r>
              <a:rPr lang="en-GB" sz="2410" dirty="0">
                <a:latin typeface="Canva Sans" panose="020B0604020202020204" charset="0"/>
              </a:rPr>
              <a:t>To approve a request, simply select the request you would like to approve.</a:t>
            </a:r>
          </a:p>
          <a:p>
            <a:pPr algn="l">
              <a:lnSpc>
                <a:spcPts val="4359"/>
              </a:lnSpc>
            </a:pPr>
            <a:endParaRPr lang="en-GB" sz="2410" dirty="0">
              <a:latin typeface="Canva Sans" panose="020B0604020202020204" charset="0"/>
            </a:endParaRPr>
          </a:p>
          <a:p>
            <a:pPr algn="l">
              <a:lnSpc>
                <a:spcPts val="4359"/>
              </a:lnSpc>
            </a:pPr>
            <a:r>
              <a:rPr lang="en-GB" sz="2410" dirty="0">
                <a:latin typeface="Canva Sans" panose="020B0604020202020204" charset="0"/>
              </a:rPr>
              <a:t> With each request you will have 3 options: </a:t>
            </a:r>
          </a:p>
          <a:p>
            <a:pPr marL="457200" indent="-457200" algn="l">
              <a:lnSpc>
                <a:spcPts val="4359"/>
              </a:lnSpc>
              <a:buAutoNum type="arabicPeriod"/>
            </a:pPr>
            <a:r>
              <a:rPr lang="en-GB" sz="2410" dirty="0">
                <a:latin typeface="Canva Sans" panose="020B0604020202020204" charset="0"/>
              </a:rPr>
              <a:t>Approve- Choose this if you are happy with the request, there are enough details and receipts are attached and match the request details. </a:t>
            </a:r>
          </a:p>
          <a:p>
            <a:pPr marL="457200" indent="-457200" algn="l">
              <a:lnSpc>
                <a:spcPts val="4359"/>
              </a:lnSpc>
              <a:buAutoNum type="arabicPeriod"/>
            </a:pPr>
            <a:r>
              <a:rPr lang="en-GB" sz="2410" dirty="0">
                <a:latin typeface="Canva Sans" panose="020B0604020202020204" charset="0"/>
              </a:rPr>
              <a:t> Refer to requestor - Choose this if you have queries about the request, some details are missing, evidence is missing or details do not match. </a:t>
            </a:r>
          </a:p>
          <a:p>
            <a:pPr marL="457200" indent="-457200" algn="l">
              <a:lnSpc>
                <a:spcPts val="4359"/>
              </a:lnSpc>
              <a:buAutoNum type="arabicPeriod"/>
            </a:pPr>
            <a:r>
              <a:rPr lang="en-GB" sz="2410" dirty="0">
                <a:latin typeface="Canva Sans" panose="020B0604020202020204" charset="0"/>
              </a:rPr>
              <a:t>Reject - Choose this if the request does not have sufficient details, the purchase is personal, your group does not recognise the expenditure or your group does not have enough funds.</a:t>
            </a:r>
            <a:endParaRPr lang="en-US" sz="2410" dirty="0">
              <a:solidFill>
                <a:srgbClr val="000000"/>
              </a:solidFill>
              <a:latin typeface="Canva Sans" panose="020B0604020202020204" charset="0"/>
              <a:ea typeface="Canva Sans"/>
              <a:cs typeface="Canva Sans"/>
              <a:sym typeface="Canva Sans"/>
            </a:endParaRPr>
          </a:p>
          <a:p>
            <a:pPr algn="l">
              <a:lnSpc>
                <a:spcPts val="435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3CA89C84-C2B2-4799-BD64-8B6A597BE787}"/>
              </a:ext>
            </a:extLst>
          </p:cNvPr>
          <p:cNvSpPr txBox="1"/>
          <p:nvPr/>
        </p:nvSpPr>
        <p:spPr>
          <a:xfrm>
            <a:off x="3505200" y="1880825"/>
            <a:ext cx="10604392" cy="707886"/>
          </a:xfrm>
          <a:prstGeom prst="rect">
            <a:avLst/>
          </a:prstGeom>
          <a:noFill/>
        </p:spPr>
        <p:txBody>
          <a:bodyPr wrap="square" rtlCol="0">
            <a:spAutoFit/>
          </a:bodyPr>
          <a:lstStyle/>
          <a:p>
            <a:r>
              <a:rPr lang="en-GB" sz="4000" b="1" dirty="0"/>
              <a:t>Creating a reimbursement request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841822" y="2804629"/>
            <a:ext cx="14769778" cy="12561516"/>
          </a:xfrm>
          <a:prstGeom prst="rect">
            <a:avLst/>
          </a:prstGeom>
        </p:spPr>
        <p:txBody>
          <a:bodyPr wrap="square" lIns="0" tIns="0" rIns="0" bIns="0" rtlCol="0" anchor="t">
            <a:spAutoFit/>
          </a:bodyPr>
          <a:lstStyle/>
          <a:p>
            <a:pPr algn="l">
              <a:lnSpc>
                <a:spcPts val="4359"/>
              </a:lnSpc>
            </a:pPr>
            <a:r>
              <a:rPr lang="en-US" sz="2600" dirty="0">
                <a:solidFill>
                  <a:srgbClr val="000000"/>
                </a:solidFill>
                <a:latin typeface="Canva Sans"/>
                <a:ea typeface="Canva Sans"/>
                <a:cs typeface="Canva Sans"/>
                <a:sym typeface="Canva Sans"/>
              </a:rPr>
              <a:t>Once you are on the Students’ Union finance portal, you can create a reimbursement request. The process to  create a reimbursement request are as follows:</a:t>
            </a:r>
          </a:p>
          <a:p>
            <a:pPr marL="650739" lvl="1" indent="-325370" algn="l">
              <a:lnSpc>
                <a:spcPts val="4219"/>
              </a:lnSpc>
              <a:buAutoNum type="arabicPeriod"/>
            </a:pPr>
            <a:r>
              <a:rPr lang="en-US" sz="2600" dirty="0">
                <a:solidFill>
                  <a:srgbClr val="000000"/>
                </a:solidFill>
                <a:latin typeface="Canva Sans"/>
                <a:ea typeface="Canva Sans"/>
                <a:cs typeface="Canva Sans"/>
                <a:sym typeface="Canva Sans"/>
              </a:rPr>
              <a:t>Select whether you're making a SU Withdrawal request or a Team Leicester Grant Funding Request </a:t>
            </a:r>
          </a:p>
          <a:p>
            <a:pPr algn="l">
              <a:lnSpc>
                <a:spcPts val="4219"/>
              </a:lnSpc>
            </a:pPr>
            <a:r>
              <a:rPr lang="en-US" sz="2600" dirty="0">
                <a:solidFill>
                  <a:srgbClr val="000000"/>
                </a:solidFill>
                <a:latin typeface="Canva Sans"/>
                <a:ea typeface="Canva Sans"/>
                <a:cs typeface="Canva Sans"/>
                <a:sym typeface="Canva Sans"/>
              </a:rPr>
              <a:t>2. 'Request is created' - Created by the anyone other than president</a:t>
            </a:r>
          </a:p>
          <a:p>
            <a:pPr algn="l">
              <a:lnSpc>
                <a:spcPts val="4219"/>
              </a:lnSpc>
            </a:pPr>
            <a:r>
              <a:rPr lang="en-US" sz="2600" dirty="0">
                <a:solidFill>
                  <a:srgbClr val="000000"/>
                </a:solidFill>
                <a:latin typeface="Canva Sans"/>
                <a:ea typeface="Canva Sans"/>
                <a:cs typeface="Canva Sans"/>
                <a:sym typeface="Canva Sans"/>
              </a:rPr>
              <a:t>3. 'Request is approved by Treasurer' - Approved by the treasurer</a:t>
            </a:r>
          </a:p>
          <a:p>
            <a:pPr algn="l">
              <a:lnSpc>
                <a:spcPts val="4219"/>
              </a:lnSpc>
            </a:pPr>
            <a:r>
              <a:rPr lang="en-US" sz="2600" dirty="0">
                <a:solidFill>
                  <a:srgbClr val="000000"/>
                </a:solidFill>
                <a:latin typeface="Canva Sans"/>
                <a:ea typeface="Canva Sans"/>
                <a:cs typeface="Canva Sans"/>
                <a:sym typeface="Canva Sans"/>
              </a:rPr>
              <a:t>4. 'Request is approved by President' Approved by the president</a:t>
            </a:r>
          </a:p>
          <a:p>
            <a:pPr algn="l">
              <a:lnSpc>
                <a:spcPts val="4219"/>
              </a:lnSpc>
            </a:pPr>
            <a:r>
              <a:rPr lang="en-US" sz="2600" dirty="0">
                <a:solidFill>
                  <a:srgbClr val="000000"/>
                </a:solidFill>
                <a:latin typeface="Canva Sans"/>
                <a:ea typeface="Canva Sans"/>
                <a:cs typeface="Canva Sans"/>
                <a:sym typeface="Canva Sans"/>
              </a:rPr>
              <a:t>5. 'Request is approved by Activities Staff' - Approved by the Activities team if the request has no issues. We may refer the request if we require more information, we may reject the request if the purchase is personal or you do not have enough funds to pay for the purchase. </a:t>
            </a:r>
          </a:p>
          <a:p>
            <a:pPr algn="l">
              <a:lnSpc>
                <a:spcPts val="4219"/>
              </a:lnSpc>
            </a:pPr>
            <a:r>
              <a:rPr lang="en-US" sz="2600" dirty="0">
                <a:solidFill>
                  <a:srgbClr val="000000"/>
                </a:solidFill>
                <a:latin typeface="Canva Sans"/>
                <a:ea typeface="Canva Sans"/>
                <a:cs typeface="Canva Sans"/>
                <a:sym typeface="Canva Sans"/>
              </a:rPr>
              <a:t>6. Request is processed by Finance Team' - Paid by finance</a:t>
            </a: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3CA89C84-C2B2-4799-BD64-8B6A597BE787}"/>
              </a:ext>
            </a:extLst>
          </p:cNvPr>
          <p:cNvSpPr txBox="1"/>
          <p:nvPr/>
        </p:nvSpPr>
        <p:spPr>
          <a:xfrm>
            <a:off x="3505200" y="1880825"/>
            <a:ext cx="10604392" cy="707886"/>
          </a:xfrm>
          <a:prstGeom prst="rect">
            <a:avLst/>
          </a:prstGeom>
          <a:noFill/>
        </p:spPr>
        <p:txBody>
          <a:bodyPr wrap="square" rtlCol="0">
            <a:spAutoFit/>
          </a:bodyPr>
          <a:lstStyle/>
          <a:p>
            <a:r>
              <a:rPr lang="en-GB" sz="4000" b="1" dirty="0"/>
              <a:t>Creating a reimbursement request</a:t>
            </a:r>
          </a:p>
        </p:txBody>
      </p:sp>
    </p:spTree>
    <p:extLst>
      <p:ext uri="{BB962C8B-B14F-4D97-AF65-F5344CB8AC3E}">
        <p14:creationId xmlns:p14="http://schemas.microsoft.com/office/powerpoint/2010/main" val="7780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3646020" y="7065424"/>
            <a:ext cx="4047007" cy="2555786"/>
          </a:xfrm>
          <a:custGeom>
            <a:avLst/>
            <a:gdLst/>
            <a:ahLst/>
            <a:cxnLst/>
            <a:rect l="l" t="t" r="r" b="b"/>
            <a:pathLst>
              <a:path w="4047007" h="2555786">
                <a:moveTo>
                  <a:pt x="0" y="0"/>
                </a:moveTo>
                <a:lnTo>
                  <a:pt x="4047007" y="0"/>
                </a:lnTo>
                <a:lnTo>
                  <a:pt x="4047007" y="2555786"/>
                </a:lnTo>
                <a:lnTo>
                  <a:pt x="0" y="2555786"/>
                </a:lnTo>
                <a:lnTo>
                  <a:pt x="0" y="0"/>
                </a:lnTo>
                <a:close/>
              </a:path>
            </a:pathLst>
          </a:custGeom>
          <a:blipFill>
            <a:blip r:embed="rId3"/>
            <a:stretch>
              <a:fillRect/>
            </a:stretch>
          </a:blipFill>
        </p:spPr>
      </p:sp>
      <p:sp>
        <p:nvSpPr>
          <p:cNvPr id="4" name="Freeform 4"/>
          <p:cNvSpPr/>
          <p:nvPr/>
        </p:nvSpPr>
        <p:spPr>
          <a:xfrm>
            <a:off x="1956306" y="1522699"/>
            <a:ext cx="14375388" cy="7241602"/>
          </a:xfrm>
          <a:custGeom>
            <a:avLst/>
            <a:gdLst/>
            <a:ahLst/>
            <a:cxnLst/>
            <a:rect l="l" t="t" r="r" b="b"/>
            <a:pathLst>
              <a:path w="14375388" h="7241602">
                <a:moveTo>
                  <a:pt x="0" y="0"/>
                </a:moveTo>
                <a:lnTo>
                  <a:pt x="14375388" y="0"/>
                </a:lnTo>
                <a:lnTo>
                  <a:pt x="14375388" y="7241602"/>
                </a:lnTo>
                <a:lnTo>
                  <a:pt x="0" y="7241602"/>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6"/>
            <a:stretch>
              <a:fillRect/>
            </a:stretch>
          </a:blipFill>
        </p:spPr>
      </p:sp>
      <p:sp>
        <p:nvSpPr>
          <p:cNvPr id="6" name="Freeform 6"/>
          <p:cNvSpPr/>
          <p:nvPr/>
        </p:nvSpPr>
        <p:spPr>
          <a:xfrm>
            <a:off x="845799" y="5805690"/>
            <a:ext cx="2164997" cy="2519468"/>
          </a:xfrm>
          <a:custGeom>
            <a:avLst/>
            <a:gdLst/>
            <a:ahLst/>
            <a:cxnLst/>
            <a:rect l="l" t="t" r="r" b="b"/>
            <a:pathLst>
              <a:path w="2164997" h="2519468">
                <a:moveTo>
                  <a:pt x="0" y="0"/>
                </a:moveTo>
                <a:lnTo>
                  <a:pt x="2164997" y="0"/>
                </a:lnTo>
                <a:lnTo>
                  <a:pt x="2164997" y="2519467"/>
                </a:lnTo>
                <a:lnTo>
                  <a:pt x="0" y="2519467"/>
                </a:lnTo>
                <a:lnTo>
                  <a:pt x="0" y="0"/>
                </a:lnTo>
                <a:close/>
              </a:path>
            </a:pathLst>
          </a:custGeom>
          <a:blipFill>
            <a:blip r:embed="rId7"/>
            <a:stretch>
              <a:fillRect/>
            </a:stretch>
          </a:blipFill>
        </p:spPr>
      </p:sp>
      <p:sp>
        <p:nvSpPr>
          <p:cNvPr id="7" name="Freeform 7"/>
          <p:cNvSpPr/>
          <p:nvPr/>
        </p:nvSpPr>
        <p:spPr>
          <a:xfrm rot="-1430956">
            <a:off x="15886638" y="2551862"/>
            <a:ext cx="1361457" cy="1361457"/>
          </a:xfrm>
          <a:custGeom>
            <a:avLst/>
            <a:gdLst/>
            <a:ahLst/>
            <a:cxnLst/>
            <a:rect l="l" t="t" r="r" b="b"/>
            <a:pathLst>
              <a:path w="1361457" h="1361457">
                <a:moveTo>
                  <a:pt x="0" y="0"/>
                </a:moveTo>
                <a:lnTo>
                  <a:pt x="1361457" y="0"/>
                </a:lnTo>
                <a:lnTo>
                  <a:pt x="1361457" y="1361457"/>
                </a:lnTo>
                <a:lnTo>
                  <a:pt x="0" y="1361457"/>
                </a:lnTo>
                <a:lnTo>
                  <a:pt x="0" y="0"/>
                </a:lnTo>
                <a:close/>
              </a:path>
            </a:pathLst>
          </a:custGeom>
          <a:blipFill>
            <a:blip r:embed="rId8"/>
            <a:stretch>
              <a:fillRect/>
            </a:stretch>
          </a:blipFill>
        </p:spPr>
      </p:sp>
      <p:sp>
        <p:nvSpPr>
          <p:cNvPr id="8" name="Freeform 8"/>
          <p:cNvSpPr/>
          <p:nvPr/>
        </p:nvSpPr>
        <p:spPr>
          <a:xfrm>
            <a:off x="845799" y="756782"/>
            <a:ext cx="964237" cy="961673"/>
          </a:xfrm>
          <a:custGeom>
            <a:avLst/>
            <a:gdLst/>
            <a:ahLst/>
            <a:cxnLst/>
            <a:rect l="l" t="t" r="r" b="b"/>
            <a:pathLst>
              <a:path w="964237" h="961673">
                <a:moveTo>
                  <a:pt x="0" y="0"/>
                </a:moveTo>
                <a:lnTo>
                  <a:pt x="964237" y="0"/>
                </a:lnTo>
                <a:lnTo>
                  <a:pt x="964237" y="961673"/>
                </a:lnTo>
                <a:lnTo>
                  <a:pt x="0" y="961673"/>
                </a:lnTo>
                <a:lnTo>
                  <a:pt x="0" y="0"/>
                </a:lnTo>
                <a:close/>
              </a:path>
            </a:pathLst>
          </a:custGeom>
          <a:blipFill>
            <a:blip r:embed="rId9"/>
            <a:stretch>
              <a:fillRect/>
            </a:stretch>
          </a:blipFill>
        </p:spPr>
      </p:sp>
      <p:sp>
        <p:nvSpPr>
          <p:cNvPr id="9" name="Freeform 9"/>
          <p:cNvSpPr/>
          <p:nvPr/>
        </p:nvSpPr>
        <p:spPr>
          <a:xfrm rot="2219162">
            <a:off x="3105294" y="7287881"/>
            <a:ext cx="1901674" cy="2074554"/>
          </a:xfrm>
          <a:custGeom>
            <a:avLst/>
            <a:gdLst/>
            <a:ahLst/>
            <a:cxnLst/>
            <a:rect l="l" t="t" r="r" b="b"/>
            <a:pathLst>
              <a:path w="1901674" h="2074554">
                <a:moveTo>
                  <a:pt x="0" y="0"/>
                </a:moveTo>
                <a:lnTo>
                  <a:pt x="1901674" y="0"/>
                </a:lnTo>
                <a:lnTo>
                  <a:pt x="1901674" y="2074553"/>
                </a:lnTo>
                <a:lnTo>
                  <a:pt x="0" y="2074553"/>
                </a:lnTo>
                <a:lnTo>
                  <a:pt x="0" y="0"/>
                </a:lnTo>
                <a:close/>
              </a:path>
            </a:pathLst>
          </a:custGeom>
          <a:blipFill>
            <a:blip r:embed="rId10"/>
            <a:stretch>
              <a:fillRect/>
            </a:stretch>
          </a:blipFill>
        </p:spPr>
      </p:sp>
      <p:sp>
        <p:nvSpPr>
          <p:cNvPr id="10" name="Freeform 10"/>
          <p:cNvSpPr/>
          <p:nvPr/>
        </p:nvSpPr>
        <p:spPr>
          <a:xfrm>
            <a:off x="7326834" y="4804638"/>
            <a:ext cx="3387739" cy="3538678"/>
          </a:xfrm>
          <a:custGeom>
            <a:avLst/>
            <a:gdLst/>
            <a:ahLst/>
            <a:cxnLst/>
            <a:rect l="l" t="t" r="r" b="b"/>
            <a:pathLst>
              <a:path w="3387739" h="3538678">
                <a:moveTo>
                  <a:pt x="0" y="0"/>
                </a:moveTo>
                <a:lnTo>
                  <a:pt x="3387740" y="0"/>
                </a:lnTo>
                <a:lnTo>
                  <a:pt x="3387740" y="3538679"/>
                </a:lnTo>
                <a:lnTo>
                  <a:pt x="0" y="3538679"/>
                </a:lnTo>
                <a:lnTo>
                  <a:pt x="0" y="0"/>
                </a:lnTo>
                <a:close/>
              </a:path>
            </a:pathLst>
          </a:custGeom>
          <a:blipFill>
            <a:blip r:embed="rId11"/>
            <a:stretch>
              <a:fillRect/>
            </a:stretch>
          </a:blipFill>
        </p:spPr>
      </p:sp>
      <p:sp>
        <p:nvSpPr>
          <p:cNvPr id="11" name="TextBox 11"/>
          <p:cNvSpPr txBox="1"/>
          <p:nvPr/>
        </p:nvSpPr>
        <p:spPr>
          <a:xfrm>
            <a:off x="2305960" y="4063759"/>
            <a:ext cx="13270843" cy="4180840"/>
          </a:xfrm>
          <a:prstGeom prst="rect">
            <a:avLst/>
          </a:prstGeom>
        </p:spPr>
        <p:txBody>
          <a:bodyPr lIns="0" tIns="0" rIns="0" bIns="0" rtlCol="0" anchor="t">
            <a:spAutoFit/>
          </a:bodyPr>
          <a:lstStyle/>
          <a:p>
            <a:pPr algn="l">
              <a:lnSpc>
                <a:spcPts val="4759"/>
              </a:lnSpc>
            </a:pPr>
            <a:r>
              <a:rPr lang="en-US" sz="3399">
                <a:solidFill>
                  <a:srgbClr val="292828"/>
                </a:solidFill>
                <a:latin typeface="Canva Sans"/>
                <a:ea typeface="Canva Sans"/>
                <a:cs typeface="Canva Sans"/>
                <a:sym typeface="Canva Sans"/>
              </a:rPr>
              <a:t>Please write your answer in the form below by scanning the QR code.</a:t>
            </a: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p:txBody>
      </p:sp>
      <p:sp>
        <p:nvSpPr>
          <p:cNvPr id="12" name="TextBox 12"/>
          <p:cNvSpPr txBox="1"/>
          <p:nvPr/>
        </p:nvSpPr>
        <p:spPr>
          <a:xfrm>
            <a:off x="2353661" y="1958692"/>
            <a:ext cx="13580678" cy="1811020"/>
          </a:xfrm>
          <a:prstGeom prst="rect">
            <a:avLst/>
          </a:prstGeom>
        </p:spPr>
        <p:txBody>
          <a:bodyPr lIns="0" tIns="0" rIns="0" bIns="0" rtlCol="0" anchor="t">
            <a:spAutoFit/>
          </a:bodyPr>
          <a:lstStyle/>
          <a:p>
            <a:pPr algn="l">
              <a:lnSpc>
                <a:spcPts val="7279"/>
              </a:lnSpc>
            </a:pPr>
            <a:r>
              <a:rPr lang="en-US" sz="5199" b="1">
                <a:solidFill>
                  <a:srgbClr val="292828"/>
                </a:solidFill>
                <a:latin typeface="Canva Sans Bold"/>
                <a:ea typeface="Canva Sans Bold"/>
                <a:cs typeface="Canva Sans Bold"/>
                <a:sym typeface="Canva Sans Bold"/>
              </a:rPr>
              <a:t>What do you think the Treasurer role entails?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49317"/>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2075923" y="3418918"/>
            <a:ext cx="14050875" cy="6741143"/>
          </a:xfrm>
          <a:prstGeom prst="rect">
            <a:avLst/>
          </a:prstGeom>
        </p:spPr>
        <p:txBody>
          <a:bodyPr lIns="0" tIns="0" rIns="0" bIns="0" rtlCol="0" anchor="t">
            <a:spAutoFit/>
          </a:bodyPr>
          <a:lstStyle/>
          <a:p>
            <a:pPr algn="l">
              <a:lnSpc>
                <a:spcPts val="3566"/>
              </a:lnSpc>
            </a:pPr>
            <a:r>
              <a:rPr lang="en-US" sz="2547" dirty="0">
                <a:solidFill>
                  <a:srgbClr val="000000"/>
                </a:solidFill>
                <a:latin typeface="Canva Sans"/>
                <a:ea typeface="Canva Sans"/>
                <a:cs typeface="Canva Sans"/>
                <a:sym typeface="Canva Sans"/>
              </a:rPr>
              <a:t>Add Fuel Reimbursement: To reimburse fuel, you should use AA Route Map to show the route the payee has taken. We reimburse fuel at a maximum rate £0.45 per mile. We don’t reimburse car travel according to petrol station receipts. You can reimburse at less that £0.45 if the payee has agreed to this. A copy of the route and the calculation should then be attached as evidence in your reimbursement request.</a:t>
            </a: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r>
              <a:rPr lang="en-US" sz="2547" dirty="0">
                <a:solidFill>
                  <a:srgbClr val="000000"/>
                </a:solidFill>
                <a:latin typeface="Canva Sans"/>
                <a:ea typeface="Canva Sans"/>
                <a:cs typeface="Canva Sans"/>
                <a:sym typeface="Canva Sans"/>
              </a:rPr>
              <a:t>AA route map: https://www.theaa.com/driving/mileage-calculator.jsp</a:t>
            </a: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r>
              <a:rPr lang="en-US" sz="2547" dirty="0">
                <a:solidFill>
                  <a:srgbClr val="000000"/>
                </a:solidFill>
                <a:latin typeface="Canva Sans"/>
                <a:ea typeface="Canva Sans"/>
                <a:cs typeface="Canva Sans"/>
                <a:sym typeface="Canva Sans"/>
              </a:rPr>
              <a:t>Attaching proof: Please ensure you include the full proof of purchases in your reimbursement request, if you do not do this your reimbursement request will not be approved. </a:t>
            </a: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endParaRPr lang="en-US" sz="2547" dirty="0">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6CAF82A4-E5DC-4538-AEEB-F4F15761301A}"/>
              </a:ext>
            </a:extLst>
          </p:cNvPr>
          <p:cNvSpPr txBox="1"/>
          <p:nvPr/>
        </p:nvSpPr>
        <p:spPr>
          <a:xfrm>
            <a:off x="3505200" y="2069934"/>
            <a:ext cx="10972800" cy="707886"/>
          </a:xfrm>
          <a:prstGeom prst="rect">
            <a:avLst/>
          </a:prstGeom>
          <a:noFill/>
        </p:spPr>
        <p:txBody>
          <a:bodyPr wrap="square" rtlCol="0">
            <a:spAutoFit/>
          </a:bodyPr>
          <a:lstStyle/>
          <a:p>
            <a:r>
              <a:rPr lang="en-GB" sz="4000" b="1" dirty="0"/>
              <a:t>Student group expenditure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6"/>
            <a:stretch>
              <a:fillRect/>
            </a:stretch>
          </a:blipFill>
        </p:spPr>
      </p:sp>
      <p:sp>
        <p:nvSpPr>
          <p:cNvPr id="6" name="Freeform 6"/>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sp>
        <p:nvSpPr>
          <p:cNvPr id="7" name="Freeform 7"/>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8"/>
            <a:stretch>
              <a:fillRect/>
            </a:stretch>
          </a:blipFill>
        </p:spPr>
      </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9"/>
            <a:stretch>
              <a:fillRect/>
            </a:stretch>
          </a:blipFill>
        </p:spPr>
      </p:sp>
      <p:sp>
        <p:nvSpPr>
          <p:cNvPr id="9" name="TextBox 9"/>
          <p:cNvSpPr txBox="1"/>
          <p:nvPr/>
        </p:nvSpPr>
        <p:spPr>
          <a:xfrm>
            <a:off x="1517989" y="1964314"/>
            <a:ext cx="16106210" cy="8608060"/>
          </a:xfrm>
          <a:prstGeom prst="rect">
            <a:avLst/>
          </a:prstGeom>
        </p:spPr>
        <p:txBody>
          <a:bodyPr lIns="0" tIns="0" rIns="0" bIns="0" rtlCol="0" anchor="t">
            <a:spAutoFit/>
          </a:bodyPr>
          <a:lstStyle/>
          <a:p>
            <a:pPr algn="l">
              <a:lnSpc>
                <a:spcPts val="3920"/>
              </a:lnSpc>
            </a:pPr>
            <a:r>
              <a:rPr lang="en-US" sz="2800" dirty="0">
                <a:solidFill>
                  <a:srgbClr val="000000"/>
                </a:solidFill>
                <a:latin typeface="Canva Sans"/>
                <a:ea typeface="Canva Sans"/>
                <a:cs typeface="Canva Sans"/>
                <a:sym typeface="Canva Sans"/>
              </a:rPr>
              <a:t>If you are not a Team Leicester Student Group, you can disregard this slide.</a:t>
            </a:r>
          </a:p>
          <a:p>
            <a:pPr algn="l">
              <a:lnSpc>
                <a:spcPts val="3920"/>
              </a:lnSpc>
            </a:pPr>
            <a:endParaRPr lang="en-US" sz="2800" dirty="0">
              <a:solidFill>
                <a:srgbClr val="000000"/>
              </a:solidFill>
              <a:latin typeface="Canva Sans"/>
              <a:ea typeface="Canva Sans"/>
              <a:cs typeface="Canva Sans"/>
              <a:sym typeface="Canva Sans"/>
            </a:endParaRPr>
          </a:p>
          <a:p>
            <a:pPr algn="l">
              <a:lnSpc>
                <a:spcPts val="3920"/>
              </a:lnSpc>
            </a:pPr>
            <a:r>
              <a:rPr lang="en-US" sz="2800" dirty="0">
                <a:solidFill>
                  <a:srgbClr val="000000"/>
                </a:solidFill>
                <a:latin typeface="Canva Sans"/>
                <a:ea typeface="Canva Sans"/>
                <a:cs typeface="Canva Sans"/>
                <a:sym typeface="Canva Sans"/>
              </a:rPr>
              <a:t>All Team Leicester clubs are given their Team Leicester grant funding budget at the start of the academic year.  Team Leicester Clubs also have a funding account like other student groups. This grant funding budget is allocated to specific categories: coaching, referee fees, affiliations, entry fees, facility hire and travel. Some clubs may have additional categories.</a:t>
            </a:r>
          </a:p>
          <a:p>
            <a:pPr algn="l">
              <a:lnSpc>
                <a:spcPts val="3920"/>
              </a:lnSpc>
            </a:pPr>
            <a:endParaRPr lang="en-US" sz="2800" dirty="0">
              <a:solidFill>
                <a:srgbClr val="000000"/>
              </a:solidFill>
              <a:latin typeface="Canva Sans"/>
              <a:ea typeface="Canva Sans"/>
              <a:cs typeface="Canva Sans"/>
              <a:sym typeface="Canva Sans"/>
            </a:endParaRPr>
          </a:p>
          <a:p>
            <a:pPr algn="l">
              <a:lnSpc>
                <a:spcPts val="3920"/>
              </a:lnSpc>
            </a:pPr>
            <a:r>
              <a:rPr lang="en-US" sz="2800" dirty="0">
                <a:solidFill>
                  <a:srgbClr val="000000"/>
                </a:solidFill>
                <a:latin typeface="Canva Sans"/>
                <a:ea typeface="Canva Sans"/>
                <a:cs typeface="Canva Sans"/>
                <a:sym typeface="Canva Sans"/>
              </a:rPr>
              <a:t> Money can only be spent on the categories they have been assigned to. For example, you can only spend your coaching allocation on coaching- you cannot put this money towards entry fees. This is because Sport and Active Life receive their funds in these categories.</a:t>
            </a:r>
          </a:p>
          <a:p>
            <a:pPr algn="l">
              <a:lnSpc>
                <a:spcPts val="3920"/>
              </a:lnSpc>
            </a:pPr>
            <a:endParaRPr lang="en-US" sz="2800" dirty="0">
              <a:solidFill>
                <a:srgbClr val="000000"/>
              </a:solidFill>
              <a:latin typeface="Canva Sans"/>
              <a:ea typeface="Canva Sans"/>
              <a:cs typeface="Canva Sans"/>
              <a:sym typeface="Canva Sans"/>
            </a:endParaRPr>
          </a:p>
          <a:p>
            <a:pPr algn="l">
              <a:lnSpc>
                <a:spcPts val="3920"/>
              </a:lnSpc>
            </a:pPr>
            <a:r>
              <a:rPr lang="en-US" sz="2800" dirty="0">
                <a:solidFill>
                  <a:srgbClr val="000000"/>
                </a:solidFill>
                <a:latin typeface="Canva Sans"/>
                <a:ea typeface="Canva Sans"/>
                <a:cs typeface="Canva Sans"/>
                <a:sym typeface="Canva Sans"/>
              </a:rPr>
              <a:t> At the end of the year any leftover money in your grant will be absorbed by the University as a whole - not specifically the sports department. This grant can only be spent on BUCS competitions (or your club's main competitions if you do not compete in BUCS).Any money spent on friendlies will need to be covered by your club's fundraising account.</a:t>
            </a:r>
          </a:p>
          <a:p>
            <a:pPr algn="l">
              <a:lnSpc>
                <a:spcPts val="4759"/>
              </a:lnSpc>
            </a:pPr>
            <a:endParaRPr lang="en-US" sz="2800" dirty="0">
              <a:solidFill>
                <a:srgbClr val="000000"/>
              </a:solidFill>
              <a:latin typeface="Canva Sans"/>
              <a:ea typeface="Canva Sans"/>
              <a:cs typeface="Canva Sans"/>
              <a:sym typeface="Canva Sans"/>
            </a:endParaRPr>
          </a:p>
          <a:p>
            <a:pPr algn="l">
              <a:lnSpc>
                <a:spcPts val="4759"/>
              </a:lnSpc>
            </a:pPr>
            <a:endParaRPr lang="en-US" sz="2800" dirty="0">
              <a:solidFill>
                <a:srgbClr val="000000"/>
              </a:solidFill>
              <a:latin typeface="Canva Sans"/>
              <a:ea typeface="Canva Sans"/>
              <a:cs typeface="Canva Sans"/>
              <a:sym typeface="Canva Sans"/>
            </a:endParaRPr>
          </a:p>
        </p:txBody>
      </p:sp>
      <p:grpSp>
        <p:nvGrpSpPr>
          <p:cNvPr id="10" name="Group 10"/>
          <p:cNvGrpSpPr/>
          <p:nvPr/>
        </p:nvGrpSpPr>
        <p:grpSpPr>
          <a:xfrm>
            <a:off x="1761075" y="594988"/>
            <a:ext cx="1158678" cy="1041234"/>
            <a:chOff x="0" y="0"/>
            <a:chExt cx="1544905" cy="1388312"/>
          </a:xfrm>
        </p:grpSpPr>
        <p:sp>
          <p:nvSpPr>
            <p:cNvPr id="11" name="Freeform 11"/>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2" name="TextBox 12"/>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3" name="TextBox 12">
            <a:extLst>
              <a:ext uri="{FF2B5EF4-FFF2-40B4-BE49-F238E27FC236}">
                <a16:creationId xmlns:a16="http://schemas.microsoft.com/office/drawing/2014/main" id="{601A28DE-A963-472C-AD48-48E7FDDEB807}"/>
              </a:ext>
            </a:extLst>
          </p:cNvPr>
          <p:cNvSpPr txBox="1"/>
          <p:nvPr/>
        </p:nvSpPr>
        <p:spPr>
          <a:xfrm>
            <a:off x="3007609" y="1266749"/>
            <a:ext cx="12123061" cy="707886"/>
          </a:xfrm>
          <a:prstGeom prst="rect">
            <a:avLst/>
          </a:prstGeom>
          <a:noFill/>
        </p:spPr>
        <p:txBody>
          <a:bodyPr wrap="square" rtlCol="0">
            <a:spAutoFit/>
          </a:bodyPr>
          <a:lstStyle/>
          <a:p>
            <a:r>
              <a:rPr lang="en-GB" sz="4000" b="1" dirty="0"/>
              <a:t>Team Leicester Student Group Finances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6"/>
            <a:stretch>
              <a:fillRect/>
            </a:stretch>
          </a:blipFill>
        </p:spPr>
      </p:sp>
      <p:sp>
        <p:nvSpPr>
          <p:cNvPr id="6" name="Freeform 6"/>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7"/>
            <a:stretch>
              <a:fillRect/>
            </a:stretch>
          </a:blipFill>
        </p:spPr>
      </p:sp>
      <p:sp>
        <p:nvSpPr>
          <p:cNvPr id="7" name="TextBox 7"/>
          <p:cNvSpPr txBox="1"/>
          <p:nvPr/>
        </p:nvSpPr>
        <p:spPr>
          <a:xfrm>
            <a:off x="1408647" y="2064625"/>
            <a:ext cx="16215552" cy="8850693"/>
          </a:xfrm>
          <a:prstGeom prst="rect">
            <a:avLst/>
          </a:prstGeom>
        </p:spPr>
        <p:txBody>
          <a:bodyPr lIns="0" tIns="0" rIns="0" bIns="0" rtlCol="0" anchor="t">
            <a:spAutoFit/>
          </a:bodyPr>
          <a:lstStyle/>
          <a:p>
            <a:pPr algn="l">
              <a:lnSpc>
                <a:spcPts val="2800"/>
              </a:lnSpc>
            </a:pPr>
            <a:r>
              <a:rPr lang="en-US" sz="2000" dirty="0">
                <a:solidFill>
                  <a:srgbClr val="000000"/>
                </a:solidFill>
                <a:latin typeface="Canva Sans"/>
                <a:ea typeface="Canva Sans"/>
                <a:cs typeface="Canva Sans"/>
                <a:sym typeface="Canva Sans"/>
              </a:rPr>
              <a:t> At the start of the year, treasurers should budget to work out much they can afford to spend over the year (how many coaching hours, hours of facility hire etc.). Throughout the year, Treasurers should be continually monitoring the budget to ensure that there is not an overspend in any controllable category.</a:t>
            </a: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r>
              <a:rPr lang="en-US" sz="2000" dirty="0">
                <a:solidFill>
                  <a:srgbClr val="000000"/>
                </a:solidFill>
                <a:latin typeface="Canva Sans"/>
                <a:ea typeface="Canva Sans"/>
                <a:cs typeface="Canva Sans"/>
                <a:sym typeface="Canva Sans"/>
              </a:rPr>
              <a:t>What budgets do clubs receive from TL Grant Funding?</a:t>
            </a:r>
          </a:p>
          <a:p>
            <a:pPr algn="l">
              <a:lnSpc>
                <a:spcPts val="2800"/>
              </a:lnSpc>
            </a:pPr>
            <a:r>
              <a:rPr lang="en-US" sz="2000" dirty="0">
                <a:solidFill>
                  <a:srgbClr val="000000"/>
                </a:solidFill>
                <a:latin typeface="Canva Sans"/>
                <a:ea typeface="Canva Sans"/>
                <a:cs typeface="Canva Sans"/>
                <a:sym typeface="Canva Sans"/>
              </a:rPr>
              <a:t> Non-Controllable Budgets - These budgets are set by TL to cover some of the clubs' specific costs. A non-controllable category is classed as any category cost outside of a club's control- i.e. how much you spend on transport (as this is booked for you), match officials (as these are a set fee for BUCS fixtures) or affiliations (as this is a set fee by your sport's National Governing Body). If you have an overspend on match officials, affiliations or transport, Team Leicester will cover this.</a:t>
            </a: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r>
              <a:rPr lang="en-US" sz="2000" dirty="0">
                <a:solidFill>
                  <a:srgbClr val="000000"/>
                </a:solidFill>
                <a:latin typeface="Canva Sans"/>
                <a:ea typeface="Canva Sans"/>
                <a:cs typeface="Canva Sans"/>
                <a:sym typeface="Canva Sans"/>
              </a:rPr>
              <a:t>Controllable Budgets - These budgets are given by TL for club’s to control. Controllable categories are coaching (as it is the club's responsibility to work with their coach and decide how many hours they can afford), entry fees (you decide how many athletes you can afford to enter into an event) and additional facility hire (if you want extra facility hire on top of what you have already been allocated). They are based on the Tier System therefore there are three different amounts for each, depending on which tier a club is in. Please make sure that you have checked with TL as to whether the budget can be used before any items are purchased. You can check by emailing teamleicester@leicester.ac.uk</a:t>
            </a: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r>
              <a:rPr lang="en-US" sz="2000" dirty="0">
                <a:solidFill>
                  <a:srgbClr val="000000"/>
                </a:solidFill>
                <a:latin typeface="Canva Sans"/>
                <a:ea typeface="Canva Sans"/>
                <a:cs typeface="Canva Sans"/>
                <a:sym typeface="Canva Sans"/>
              </a:rPr>
              <a:t>If there is an overspend in a controllable category, the club will have to fund this from their fundraising account. Coaching, entry fees and additional facility hire are the club's responsibility to manage. </a:t>
            </a:r>
          </a:p>
          <a:p>
            <a:pPr algn="l">
              <a:lnSpc>
                <a:spcPts val="4060"/>
              </a:lnSpc>
            </a:pPr>
            <a:endParaRPr lang="en-US" sz="2000" dirty="0">
              <a:solidFill>
                <a:srgbClr val="000000"/>
              </a:solidFill>
              <a:latin typeface="Canva Sans"/>
              <a:ea typeface="Canva Sans"/>
              <a:cs typeface="Canva Sans"/>
              <a:sym typeface="Canva Sans"/>
            </a:endParaRPr>
          </a:p>
          <a:p>
            <a:pPr algn="l">
              <a:lnSpc>
                <a:spcPts val="4759"/>
              </a:lnSpc>
            </a:pPr>
            <a:endParaRPr lang="en-US" sz="2000" dirty="0">
              <a:solidFill>
                <a:srgbClr val="000000"/>
              </a:solidFill>
              <a:latin typeface="Canva Sans"/>
              <a:ea typeface="Canva Sans"/>
              <a:cs typeface="Canva Sans"/>
              <a:sym typeface="Canva Sans"/>
            </a:endParaRPr>
          </a:p>
          <a:p>
            <a:pPr algn="l">
              <a:lnSpc>
                <a:spcPts val="4759"/>
              </a:lnSpc>
            </a:pPr>
            <a:endParaRPr lang="en-US" sz="2000" dirty="0">
              <a:solidFill>
                <a:srgbClr val="000000"/>
              </a:solidFill>
              <a:latin typeface="Canva Sans"/>
              <a:ea typeface="Canva Sans"/>
              <a:cs typeface="Canva Sans"/>
              <a:sym typeface="Canva Sans"/>
            </a:endParaRPr>
          </a:p>
        </p:txBody>
      </p:sp>
      <p:grpSp>
        <p:nvGrpSpPr>
          <p:cNvPr id="8" name="Group 8"/>
          <p:cNvGrpSpPr/>
          <p:nvPr/>
        </p:nvGrpSpPr>
        <p:grpSpPr>
          <a:xfrm>
            <a:off x="1761075" y="730364"/>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1" name="TextBox 10">
            <a:extLst>
              <a:ext uri="{FF2B5EF4-FFF2-40B4-BE49-F238E27FC236}">
                <a16:creationId xmlns:a16="http://schemas.microsoft.com/office/drawing/2014/main" id="{D4292FD6-2B76-415A-A8D6-A3608AB6244E}"/>
              </a:ext>
            </a:extLst>
          </p:cNvPr>
          <p:cNvSpPr txBox="1"/>
          <p:nvPr/>
        </p:nvSpPr>
        <p:spPr>
          <a:xfrm>
            <a:off x="3124200" y="1409700"/>
            <a:ext cx="12344400" cy="707886"/>
          </a:xfrm>
          <a:prstGeom prst="rect">
            <a:avLst/>
          </a:prstGeom>
          <a:noFill/>
        </p:spPr>
        <p:txBody>
          <a:bodyPr wrap="square" rtlCol="0">
            <a:spAutoFit/>
          </a:bodyPr>
          <a:lstStyle/>
          <a:p>
            <a:r>
              <a:rPr lang="en-GB" sz="4000" b="1" dirty="0"/>
              <a:t>Team Leicester Grant Funding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6"/>
            <a:stretch>
              <a:fillRect/>
            </a:stretch>
          </a:blipFill>
        </p:spPr>
      </p:sp>
      <p:sp>
        <p:nvSpPr>
          <p:cNvPr id="6" name="Freeform 6"/>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sp>
        <p:nvSpPr>
          <p:cNvPr id="7" name="Freeform 7"/>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8"/>
            <a:stretch>
              <a:fillRect/>
            </a:stretch>
          </a:blipFill>
        </p:spPr>
      </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9"/>
            <a:stretch>
              <a:fillRect/>
            </a:stretch>
          </a:blipFill>
        </p:spPr>
      </p:sp>
      <p:sp>
        <p:nvSpPr>
          <p:cNvPr id="9" name="TextBox 9"/>
          <p:cNvSpPr txBox="1"/>
          <p:nvPr/>
        </p:nvSpPr>
        <p:spPr>
          <a:xfrm>
            <a:off x="1408647" y="2055100"/>
            <a:ext cx="16330537" cy="786384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With your TL grant, you won't ever actually see this money. Instead, you will reimburse yourselves from it or submit invoices (from coaches, facilities etc) to the SU finance portal for payment and are reviewed by Team Leicester.</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 For coaches, they need to submit both a personal invoice and a Team Leicester invoice  each month. These should then be uploaded by the committee to the portal.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For match official reimbursements, captains should pay the officials themselves. They then need to get the official to sign a 'match official receipt' form and then upload this to the portal for reimbursement.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Clubs should upload any reimbursement requests to the portal as quickly as possible so that people can be reimbursed promptly for any monies they have spent.</a:t>
            </a:r>
          </a:p>
          <a:p>
            <a:pPr algn="l">
              <a:lnSpc>
                <a:spcPts val="4759"/>
              </a:lnSpc>
            </a:pPr>
            <a:endParaRPr lang="en-US" sz="2900">
              <a:solidFill>
                <a:srgbClr val="000000"/>
              </a:solidFill>
              <a:latin typeface="Canva Sans"/>
              <a:ea typeface="Canva Sans"/>
              <a:cs typeface="Canva Sans"/>
              <a:sym typeface="Canva Sans"/>
            </a:endParaRPr>
          </a:p>
          <a:p>
            <a:pPr algn="l">
              <a:lnSpc>
                <a:spcPts val="4759"/>
              </a:lnSpc>
            </a:pPr>
            <a:endParaRPr lang="en-US" sz="2900">
              <a:solidFill>
                <a:srgbClr val="000000"/>
              </a:solidFill>
              <a:latin typeface="Canva Sans"/>
              <a:ea typeface="Canva Sans"/>
              <a:cs typeface="Canva Sans"/>
              <a:sym typeface="Canva Sans"/>
            </a:endParaRPr>
          </a:p>
        </p:txBody>
      </p:sp>
      <p:grpSp>
        <p:nvGrpSpPr>
          <p:cNvPr id="10" name="Group 10"/>
          <p:cNvGrpSpPr/>
          <p:nvPr/>
        </p:nvGrpSpPr>
        <p:grpSpPr>
          <a:xfrm>
            <a:off x="1761075" y="730364"/>
            <a:ext cx="1158678" cy="1041234"/>
            <a:chOff x="0" y="0"/>
            <a:chExt cx="1544905" cy="1388312"/>
          </a:xfrm>
        </p:grpSpPr>
        <p:sp>
          <p:nvSpPr>
            <p:cNvPr id="11" name="Freeform 11"/>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2" name="TextBox 12"/>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3" name="TextBox 12">
            <a:extLst>
              <a:ext uri="{FF2B5EF4-FFF2-40B4-BE49-F238E27FC236}">
                <a16:creationId xmlns:a16="http://schemas.microsoft.com/office/drawing/2014/main" id="{39ED5F5D-EFEF-4FB4-A726-9FB0414843A9}"/>
              </a:ext>
            </a:extLst>
          </p:cNvPr>
          <p:cNvSpPr txBox="1"/>
          <p:nvPr/>
        </p:nvSpPr>
        <p:spPr>
          <a:xfrm>
            <a:off x="3124200" y="1409700"/>
            <a:ext cx="11887200" cy="707886"/>
          </a:xfrm>
          <a:prstGeom prst="rect">
            <a:avLst/>
          </a:prstGeom>
          <a:noFill/>
        </p:spPr>
        <p:txBody>
          <a:bodyPr wrap="square" rtlCol="0">
            <a:spAutoFit/>
          </a:bodyPr>
          <a:lstStyle/>
          <a:p>
            <a:r>
              <a:rPr lang="en-GB" sz="4000" b="1" dirty="0"/>
              <a:t>Team Leicester Grant Funding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6"/>
            <a:stretch>
              <a:fillRect/>
            </a:stretch>
          </a:blipFill>
        </p:spPr>
      </p:sp>
      <p:sp>
        <p:nvSpPr>
          <p:cNvPr id="6" name="Freeform 6"/>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sp>
        <p:nvSpPr>
          <p:cNvPr id="7" name="Freeform 7"/>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8"/>
            <a:stretch>
              <a:fillRect/>
            </a:stretch>
          </a:blipFill>
        </p:spPr>
      </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9"/>
            <a:stretch>
              <a:fillRect/>
            </a:stretch>
          </a:blipFill>
        </p:spPr>
      </p:sp>
      <p:sp>
        <p:nvSpPr>
          <p:cNvPr id="9" name="TextBox 9"/>
          <p:cNvSpPr txBox="1"/>
          <p:nvPr/>
        </p:nvSpPr>
        <p:spPr>
          <a:xfrm>
            <a:off x="1408647" y="2055100"/>
            <a:ext cx="16330537" cy="837819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Sometimes, clubs decide that they need more money than their TL grant gives them in controllable areas such as coaching or external facility hire.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Clubs usually realise this once they sit down at the start of the year to decide how many coaching hours/ facility hire hours they can afford. Clubs can make a contribution to any area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If clubs want to make a contribution, they need to contact teamleicester@le.ac.uk and let them know how much they would like to contribute. This may be £200 towards coaching. Clubs can add to their contribution at any time and should monitor their budgets closely to see whether a contribution is needed.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This additional £200 will then be added to their grant. At the end of the year, any unspent contribution will be automatically returned to the club's fundraising account.</a:t>
            </a:r>
          </a:p>
          <a:p>
            <a:pPr algn="l">
              <a:lnSpc>
                <a:spcPts val="4759"/>
              </a:lnSpc>
            </a:pPr>
            <a:endParaRPr lang="en-US" sz="2900">
              <a:solidFill>
                <a:srgbClr val="000000"/>
              </a:solidFill>
              <a:latin typeface="Canva Sans"/>
              <a:ea typeface="Canva Sans"/>
              <a:cs typeface="Canva Sans"/>
              <a:sym typeface="Canva Sans"/>
            </a:endParaRPr>
          </a:p>
          <a:p>
            <a:pPr algn="l">
              <a:lnSpc>
                <a:spcPts val="4759"/>
              </a:lnSpc>
            </a:pPr>
            <a:endParaRPr lang="en-US" sz="2900">
              <a:solidFill>
                <a:srgbClr val="000000"/>
              </a:solidFill>
              <a:latin typeface="Canva Sans"/>
              <a:ea typeface="Canva Sans"/>
              <a:cs typeface="Canva Sans"/>
              <a:sym typeface="Canva Sans"/>
            </a:endParaRPr>
          </a:p>
        </p:txBody>
      </p:sp>
      <p:grpSp>
        <p:nvGrpSpPr>
          <p:cNvPr id="10" name="Group 10"/>
          <p:cNvGrpSpPr/>
          <p:nvPr/>
        </p:nvGrpSpPr>
        <p:grpSpPr>
          <a:xfrm>
            <a:off x="1761075" y="730364"/>
            <a:ext cx="1158678" cy="1041234"/>
            <a:chOff x="0" y="0"/>
            <a:chExt cx="1544905" cy="1388312"/>
          </a:xfrm>
        </p:grpSpPr>
        <p:sp>
          <p:nvSpPr>
            <p:cNvPr id="11" name="Freeform 11"/>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2" name="TextBox 12"/>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4" name="TextBox 13">
            <a:extLst>
              <a:ext uri="{FF2B5EF4-FFF2-40B4-BE49-F238E27FC236}">
                <a16:creationId xmlns:a16="http://schemas.microsoft.com/office/drawing/2014/main" id="{8696684B-BBA7-4F68-B602-B8C2A2714724}"/>
              </a:ext>
            </a:extLst>
          </p:cNvPr>
          <p:cNvSpPr txBox="1"/>
          <p:nvPr/>
        </p:nvSpPr>
        <p:spPr>
          <a:xfrm>
            <a:off x="2919753" y="1409700"/>
            <a:ext cx="12167847" cy="707886"/>
          </a:xfrm>
          <a:prstGeom prst="rect">
            <a:avLst/>
          </a:prstGeom>
          <a:noFill/>
        </p:spPr>
        <p:txBody>
          <a:bodyPr wrap="square" rtlCol="0">
            <a:spAutoFit/>
          </a:bodyPr>
          <a:lstStyle/>
          <a:p>
            <a:r>
              <a:rPr lang="en-GB" sz="4000" b="1" dirty="0"/>
              <a:t>Team Leicester Club Contributions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grpSp>
        <p:nvGrpSpPr>
          <p:cNvPr id="7" name="Group 7"/>
          <p:cNvGrpSpPr/>
          <p:nvPr/>
        </p:nvGrpSpPr>
        <p:grpSpPr>
          <a:xfrm>
            <a:off x="1761075" y="730364"/>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10" name="TextBox 10"/>
          <p:cNvSpPr txBox="1"/>
          <p:nvPr/>
        </p:nvSpPr>
        <p:spPr>
          <a:xfrm>
            <a:off x="1765715" y="2506293"/>
            <a:ext cx="14889452" cy="6787627"/>
          </a:xfrm>
          <a:prstGeom prst="rect">
            <a:avLst/>
          </a:prstGeom>
        </p:spPr>
        <p:txBody>
          <a:bodyPr lIns="0" tIns="0" rIns="0" bIns="0" rtlCol="0" anchor="t">
            <a:spAutoFit/>
          </a:bodyPr>
          <a:lstStyle/>
          <a:p>
            <a:pPr algn="l">
              <a:lnSpc>
                <a:spcPts val="3820"/>
              </a:lnSpc>
            </a:pPr>
            <a:r>
              <a:rPr lang="en-US" sz="2630" dirty="0">
                <a:solidFill>
                  <a:srgbClr val="000000"/>
                </a:solidFill>
                <a:latin typeface="Canva Sans"/>
                <a:ea typeface="Canva Sans"/>
                <a:cs typeface="Canva Sans"/>
                <a:sym typeface="Canva Sans"/>
              </a:rPr>
              <a:t>The Students' Union is a registered charity, and so, all affiliated Student Groups are part of the registered charity. Therefore all money that is fundraised for charity must be banked through the Students' Union to comply with UK Charity Law. This applies for all Student Groups all year round, including out-of-term time.</a:t>
            </a:r>
          </a:p>
          <a:p>
            <a:pPr algn="l">
              <a:lnSpc>
                <a:spcPts val="3820"/>
              </a:lnSpc>
            </a:pPr>
            <a:endParaRPr lang="en-US" sz="2630" dirty="0">
              <a:solidFill>
                <a:srgbClr val="000000"/>
              </a:solidFill>
              <a:latin typeface="Canva Sans"/>
              <a:ea typeface="Canva Sans"/>
              <a:cs typeface="Canva Sans"/>
              <a:sym typeface="Canva Sans"/>
            </a:endParaRPr>
          </a:p>
          <a:p>
            <a:pPr algn="l">
              <a:lnSpc>
                <a:spcPts val="3820"/>
              </a:lnSpc>
            </a:pPr>
            <a:r>
              <a:rPr lang="en-US" sz="2630" dirty="0">
                <a:solidFill>
                  <a:srgbClr val="000000"/>
                </a:solidFill>
                <a:latin typeface="Canva Sans"/>
                <a:ea typeface="Canva Sans"/>
                <a:cs typeface="Canva Sans"/>
                <a:sym typeface="Canva Sans"/>
              </a:rPr>
              <a:t>Once you have completed your fundraiser, you must download the Charity Donation Form from the Student Group Finances webpage to ensure you have followed UK Charity Law. </a:t>
            </a:r>
          </a:p>
          <a:p>
            <a:pPr algn="l">
              <a:lnSpc>
                <a:spcPts val="3820"/>
              </a:lnSpc>
            </a:pPr>
            <a:endParaRPr lang="en-US" sz="2630" dirty="0">
              <a:solidFill>
                <a:srgbClr val="000000"/>
              </a:solidFill>
              <a:latin typeface="Canva Sans"/>
              <a:ea typeface="Canva Sans"/>
              <a:cs typeface="Canva Sans"/>
              <a:sym typeface="Canva Sans"/>
            </a:endParaRPr>
          </a:p>
          <a:p>
            <a:pPr algn="l">
              <a:lnSpc>
                <a:spcPts val="3820"/>
              </a:lnSpc>
            </a:pPr>
            <a:r>
              <a:rPr lang="en-US" sz="2630" dirty="0">
                <a:solidFill>
                  <a:srgbClr val="000000"/>
                </a:solidFill>
                <a:latin typeface="Canva Sans"/>
                <a:ea typeface="Canva Sans"/>
                <a:cs typeface="Canva Sans"/>
                <a:sym typeface="Canva Sans"/>
              </a:rPr>
              <a:t>If you are raising money via an established online platform (e.g. JustGiving) then you must let us know by emailing unionactivities@le.ac.uk. Once your fundraiser is finished, you must let us know the total that has been donated online, so that we can update our records.</a:t>
            </a:r>
          </a:p>
          <a:p>
            <a:pPr algn="l">
              <a:lnSpc>
                <a:spcPts val="3820"/>
              </a:lnSpc>
            </a:pPr>
            <a:r>
              <a:rPr lang="en-US" sz="2630" dirty="0">
                <a:solidFill>
                  <a:srgbClr val="000000"/>
                </a:solidFill>
                <a:latin typeface="Canva Sans"/>
                <a:ea typeface="Canva Sans"/>
                <a:cs typeface="Canva Sans"/>
                <a:sym typeface="Canva Sans"/>
              </a:rPr>
              <a:t> </a:t>
            </a:r>
          </a:p>
          <a:p>
            <a:pPr algn="l">
              <a:lnSpc>
                <a:spcPts val="3820"/>
              </a:lnSpc>
            </a:pPr>
            <a:r>
              <a:rPr lang="en-US" sz="2630" dirty="0">
                <a:solidFill>
                  <a:srgbClr val="000000"/>
                </a:solidFill>
                <a:latin typeface="Canva Sans"/>
                <a:ea typeface="Canva Sans"/>
                <a:cs typeface="Canva Sans"/>
                <a:sym typeface="Canva Sans"/>
              </a:rPr>
              <a:t>As well as ensuring that we abide by UK Charity Law, this process also makes sure that your Student Group gets recognition for all of your fundraising!</a:t>
            </a:r>
          </a:p>
        </p:txBody>
      </p:sp>
      <p:sp>
        <p:nvSpPr>
          <p:cNvPr id="11" name="TextBox 10">
            <a:extLst>
              <a:ext uri="{FF2B5EF4-FFF2-40B4-BE49-F238E27FC236}">
                <a16:creationId xmlns:a16="http://schemas.microsoft.com/office/drawing/2014/main" id="{6BB3081A-CDD0-4152-A9A5-24EAED2B15E9}"/>
              </a:ext>
            </a:extLst>
          </p:cNvPr>
          <p:cNvSpPr txBox="1"/>
          <p:nvPr/>
        </p:nvSpPr>
        <p:spPr>
          <a:xfrm>
            <a:off x="2905387" y="1806538"/>
            <a:ext cx="12838638" cy="707886"/>
          </a:xfrm>
          <a:prstGeom prst="rect">
            <a:avLst/>
          </a:prstGeom>
          <a:noFill/>
        </p:spPr>
        <p:txBody>
          <a:bodyPr wrap="square" rtlCol="0">
            <a:spAutoFit/>
          </a:bodyPr>
          <a:lstStyle/>
          <a:p>
            <a:r>
              <a:rPr lang="en-GB" sz="4000" b="1" dirty="0"/>
              <a:t>Raising money for charity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grpSp>
        <p:nvGrpSpPr>
          <p:cNvPr id="6" name="Group 6"/>
          <p:cNvGrpSpPr/>
          <p:nvPr/>
        </p:nvGrpSpPr>
        <p:grpSpPr>
          <a:xfrm>
            <a:off x="1761075" y="730364"/>
            <a:ext cx="1158678" cy="1041234"/>
            <a:chOff x="0" y="0"/>
            <a:chExt cx="1544905" cy="1388312"/>
          </a:xfrm>
        </p:grpSpPr>
        <p:sp>
          <p:nvSpPr>
            <p:cNvPr id="7" name="Freeform 7"/>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8" name="TextBox 8"/>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9" name="Freeform 9"/>
          <p:cNvSpPr/>
          <p:nvPr/>
        </p:nvSpPr>
        <p:spPr>
          <a:xfrm>
            <a:off x="3493371" y="2876661"/>
            <a:ext cx="11301259" cy="5721262"/>
          </a:xfrm>
          <a:custGeom>
            <a:avLst/>
            <a:gdLst/>
            <a:ahLst/>
            <a:cxnLst/>
            <a:rect l="l" t="t" r="r" b="b"/>
            <a:pathLst>
              <a:path w="11301259" h="5721262">
                <a:moveTo>
                  <a:pt x="0" y="0"/>
                </a:moveTo>
                <a:lnTo>
                  <a:pt x="11301258" y="0"/>
                </a:lnTo>
                <a:lnTo>
                  <a:pt x="11301258" y="5721263"/>
                </a:lnTo>
                <a:lnTo>
                  <a:pt x="0" y="5721263"/>
                </a:lnTo>
                <a:lnTo>
                  <a:pt x="0" y="0"/>
                </a:lnTo>
                <a:close/>
              </a:path>
            </a:pathLst>
          </a:custGeom>
          <a:blipFill>
            <a:blip r:embed="rId9"/>
            <a:stretch>
              <a:fillRect/>
            </a:stretch>
          </a:blipFill>
        </p:spPr>
      </p:sp>
      <p:sp>
        <p:nvSpPr>
          <p:cNvPr id="10" name="TextBox 10"/>
          <p:cNvSpPr txBox="1"/>
          <p:nvPr/>
        </p:nvSpPr>
        <p:spPr>
          <a:xfrm>
            <a:off x="1228424" y="1735733"/>
            <a:ext cx="16287344" cy="887095"/>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The charity donation form looks like this:</a:t>
            </a:r>
          </a:p>
        </p:txBody>
      </p:sp>
      <p:sp>
        <p:nvSpPr>
          <p:cNvPr id="11" name="TextBox 11"/>
          <p:cNvSpPr txBox="1"/>
          <p:nvPr/>
        </p:nvSpPr>
        <p:spPr>
          <a:xfrm>
            <a:off x="1462600" y="8705637"/>
            <a:ext cx="15796700" cy="940791"/>
          </a:xfrm>
          <a:prstGeom prst="rect">
            <a:avLst/>
          </a:prstGeom>
        </p:spPr>
        <p:txBody>
          <a:bodyPr lIns="0" tIns="0" rIns="0" bIns="0" rtlCol="0" anchor="t">
            <a:spAutoFit/>
          </a:bodyPr>
          <a:lstStyle/>
          <a:p>
            <a:pPr algn="l">
              <a:lnSpc>
                <a:spcPts val="3795"/>
              </a:lnSpc>
            </a:pPr>
            <a:r>
              <a:rPr lang="en-US" sz="2710">
                <a:solidFill>
                  <a:srgbClr val="000000"/>
                </a:solidFill>
                <a:latin typeface="Canva Sans"/>
                <a:ea typeface="Canva Sans"/>
                <a:cs typeface="Canva Sans"/>
                <a:sym typeface="Canva Sans"/>
              </a:rPr>
              <a:t>Charity donation form: https://www.leicesterunion.com/opportunities/societies/committeehub/studentgroupfinance/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grpSp>
        <p:nvGrpSpPr>
          <p:cNvPr id="6" name="Group 6"/>
          <p:cNvGrpSpPr/>
          <p:nvPr/>
        </p:nvGrpSpPr>
        <p:grpSpPr>
          <a:xfrm>
            <a:off x="1761075" y="730364"/>
            <a:ext cx="1158678" cy="1041234"/>
            <a:chOff x="0" y="0"/>
            <a:chExt cx="1544905" cy="1388312"/>
          </a:xfrm>
        </p:grpSpPr>
        <p:sp>
          <p:nvSpPr>
            <p:cNvPr id="7" name="Freeform 7"/>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8" name="TextBox 8"/>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9" name="TextBox 9"/>
          <p:cNvSpPr txBox="1"/>
          <p:nvPr/>
        </p:nvSpPr>
        <p:spPr>
          <a:xfrm>
            <a:off x="1484954" y="2789735"/>
            <a:ext cx="15902030" cy="6056513"/>
          </a:xfrm>
          <a:prstGeom prst="rect">
            <a:avLst/>
          </a:prstGeom>
        </p:spPr>
        <p:txBody>
          <a:bodyPr lIns="0" tIns="0" rIns="0" bIns="0" rtlCol="0" anchor="t">
            <a:spAutoFit/>
          </a:bodyPr>
          <a:lstStyle/>
          <a:p>
            <a:pPr algn="l">
              <a:lnSpc>
                <a:spcPts val="3682"/>
              </a:lnSpc>
            </a:pPr>
            <a:r>
              <a:rPr lang="en-US" sz="2630">
                <a:solidFill>
                  <a:srgbClr val="000000"/>
                </a:solidFill>
                <a:latin typeface="Canva Sans"/>
                <a:ea typeface="Canva Sans"/>
                <a:cs typeface="Canva Sans"/>
                <a:sym typeface="Canva Sans"/>
              </a:rPr>
              <a:t>Before you decide to organise a fundraiser and donate to charity, please ensure that you select a charity:</a:t>
            </a:r>
          </a:p>
          <a:p>
            <a:pPr algn="l">
              <a:lnSpc>
                <a:spcPts val="3682"/>
              </a:lnSpc>
            </a:pPr>
            <a:r>
              <a:rPr lang="en-US" sz="2630">
                <a:solidFill>
                  <a:srgbClr val="000000"/>
                </a:solidFill>
                <a:latin typeface="Canva Sans"/>
                <a:ea typeface="Canva Sans"/>
                <a:cs typeface="Canva Sans"/>
                <a:sym typeface="Canva Sans"/>
              </a:rPr>
              <a:t>·That is a UK registered charity with a seven-digit charity number (which you can find here: </a:t>
            </a:r>
            <a:r>
              <a:rPr lang="en-US" sz="2630" u="sng">
                <a:solidFill>
                  <a:srgbClr val="000000"/>
                </a:solidFill>
                <a:latin typeface="Canva Sans"/>
                <a:ea typeface="Canva Sans"/>
                <a:cs typeface="Canva Sans"/>
                <a:sym typeface="Canva Sans"/>
                <a:hlinkClick r:id="rId9" tooltip="https://www.gov.uk/find-charity-information"/>
              </a:rPr>
              <a:t>https://www.gov.uk/find-charity-information</a:t>
            </a:r>
            <a:r>
              <a:rPr lang="en-US" sz="2630">
                <a:solidFill>
                  <a:srgbClr val="000000"/>
                </a:solidFill>
                <a:latin typeface="Canva Sans"/>
                <a:ea typeface="Canva Sans"/>
                <a:cs typeface="Canva Sans"/>
                <a:sym typeface="Canva Sans"/>
              </a:rPr>
              <a:t>). </a:t>
            </a:r>
          </a:p>
          <a:p>
            <a:pPr algn="l">
              <a:lnSpc>
                <a:spcPts val="3682"/>
              </a:lnSpc>
            </a:pPr>
            <a:r>
              <a:rPr lang="en-US" sz="2630">
                <a:solidFill>
                  <a:srgbClr val="000000"/>
                </a:solidFill>
                <a:latin typeface="Canva Sans"/>
                <a:ea typeface="Canva Sans"/>
                <a:cs typeface="Canva Sans"/>
                <a:sym typeface="Canva Sans"/>
              </a:rPr>
              <a:t>·That accepts donations. </a:t>
            </a:r>
          </a:p>
          <a:p>
            <a:pPr algn="l">
              <a:lnSpc>
                <a:spcPts val="3682"/>
              </a:lnSpc>
            </a:pPr>
            <a:r>
              <a:rPr lang="en-US" sz="2630">
                <a:solidFill>
                  <a:srgbClr val="000000"/>
                </a:solidFill>
                <a:latin typeface="Canva Sans"/>
                <a:ea typeface="Canva Sans"/>
                <a:cs typeface="Canva Sans"/>
                <a:sym typeface="Canva Sans"/>
              </a:rPr>
              <a:t>·That covers the cause that you are passionate about. </a:t>
            </a:r>
          </a:p>
          <a:p>
            <a:pPr algn="l">
              <a:lnSpc>
                <a:spcPts val="3682"/>
              </a:lnSpc>
            </a:pPr>
            <a:endParaRPr lang="en-US" sz="2630">
              <a:solidFill>
                <a:srgbClr val="000000"/>
              </a:solidFill>
              <a:latin typeface="Canva Sans"/>
              <a:ea typeface="Canva Sans"/>
              <a:cs typeface="Canva Sans"/>
              <a:sym typeface="Canva Sans"/>
            </a:endParaRPr>
          </a:p>
          <a:p>
            <a:pPr algn="l">
              <a:lnSpc>
                <a:spcPts val="3682"/>
              </a:lnSpc>
            </a:pPr>
            <a:r>
              <a:rPr lang="en-US" sz="2630">
                <a:solidFill>
                  <a:srgbClr val="000000"/>
                </a:solidFill>
                <a:latin typeface="Canva Sans"/>
                <a:ea typeface="Canva Sans"/>
                <a:cs typeface="Canva Sans"/>
                <a:sym typeface="Canva Sans"/>
              </a:rPr>
              <a:t>Please select your charity carefully as you cannot change your chosen charity once you have decided to hold a fundraiser for this charity. </a:t>
            </a:r>
            <a:r>
              <a:rPr lang="en-US" sz="2630" b="1">
                <a:solidFill>
                  <a:srgbClr val="000000"/>
                </a:solidFill>
                <a:latin typeface="Canva Sans Bold"/>
                <a:ea typeface="Canva Sans Bold"/>
                <a:cs typeface="Canva Sans Bold"/>
                <a:sym typeface="Canva Sans Bold"/>
              </a:rPr>
              <a:t>It is against the law to not donate money to the charity for which it was raised</a:t>
            </a:r>
            <a:r>
              <a:rPr lang="en-US" sz="2630">
                <a:solidFill>
                  <a:srgbClr val="000000"/>
                </a:solidFill>
                <a:latin typeface="Canva Sans"/>
                <a:ea typeface="Canva Sans"/>
                <a:cs typeface="Canva Sans"/>
                <a:sym typeface="Canva Sans"/>
              </a:rPr>
              <a:t>. If you have any queries about charities or are unsure of selecting a charity, please email </a:t>
            </a:r>
            <a:r>
              <a:rPr lang="en-US" sz="2630" u="sng">
                <a:solidFill>
                  <a:srgbClr val="000000"/>
                </a:solidFill>
                <a:latin typeface="Canva Sans"/>
                <a:ea typeface="Canva Sans"/>
                <a:cs typeface="Canva Sans"/>
                <a:sym typeface="Canva Sans"/>
                <a:hlinkClick r:id="rId10" tooltip="mailto:unionactivities@leicester.ac.uk"/>
              </a:rPr>
              <a:t>unionactivities@leicester.ac.uk</a:t>
            </a:r>
            <a:r>
              <a:rPr lang="en-US" sz="2630">
                <a:solidFill>
                  <a:srgbClr val="000000"/>
                </a:solidFill>
                <a:latin typeface="Canva Sans"/>
                <a:ea typeface="Canva Sans"/>
                <a:cs typeface="Canva Sans"/>
                <a:sym typeface="Canva Sans"/>
              </a:rPr>
              <a:t>. </a:t>
            </a:r>
          </a:p>
          <a:p>
            <a:pPr algn="l">
              <a:lnSpc>
                <a:spcPts val="3682"/>
              </a:lnSpc>
            </a:pPr>
            <a:endParaRPr lang="en-US" sz="2630">
              <a:solidFill>
                <a:srgbClr val="000000"/>
              </a:solidFill>
              <a:latin typeface="Canva Sans"/>
              <a:ea typeface="Canva Sans"/>
              <a:cs typeface="Canva Sans"/>
              <a:sym typeface="Canva Sans"/>
            </a:endParaRPr>
          </a:p>
          <a:p>
            <a:pPr algn="l">
              <a:lnSpc>
                <a:spcPts val="3820"/>
              </a:lnSpc>
            </a:pPr>
            <a:endParaRPr lang="en-US" sz="2630">
              <a:solidFill>
                <a:srgbClr val="000000"/>
              </a:solidFill>
              <a:latin typeface="Canva Sans"/>
              <a:ea typeface="Canva Sans"/>
              <a:cs typeface="Canva Sans"/>
              <a:sym typeface="Canva Sans"/>
            </a:endParaRPr>
          </a:p>
        </p:txBody>
      </p:sp>
      <p:sp>
        <p:nvSpPr>
          <p:cNvPr id="10" name="TextBox 9">
            <a:extLst>
              <a:ext uri="{FF2B5EF4-FFF2-40B4-BE49-F238E27FC236}">
                <a16:creationId xmlns:a16="http://schemas.microsoft.com/office/drawing/2014/main" id="{70343776-7474-4AFF-AAF7-C37E80A61C1C}"/>
              </a:ext>
            </a:extLst>
          </p:cNvPr>
          <p:cNvSpPr txBox="1"/>
          <p:nvPr/>
        </p:nvSpPr>
        <p:spPr>
          <a:xfrm>
            <a:off x="2919753" y="2019300"/>
            <a:ext cx="13285001" cy="707886"/>
          </a:xfrm>
          <a:prstGeom prst="rect">
            <a:avLst/>
          </a:prstGeom>
          <a:noFill/>
        </p:spPr>
        <p:txBody>
          <a:bodyPr wrap="square" rtlCol="0">
            <a:spAutoFit/>
          </a:bodyPr>
          <a:lstStyle/>
          <a:p>
            <a:r>
              <a:rPr lang="en-GB" sz="4000" b="1" dirty="0"/>
              <a:t>Before organising a fundraiser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grpSp>
        <p:nvGrpSpPr>
          <p:cNvPr id="6" name="Group 6"/>
          <p:cNvGrpSpPr/>
          <p:nvPr/>
        </p:nvGrpSpPr>
        <p:grpSpPr>
          <a:xfrm>
            <a:off x="1761075" y="730364"/>
            <a:ext cx="1158678" cy="1041234"/>
            <a:chOff x="0" y="0"/>
            <a:chExt cx="1544905" cy="1388312"/>
          </a:xfrm>
        </p:grpSpPr>
        <p:sp>
          <p:nvSpPr>
            <p:cNvPr id="7" name="Freeform 7"/>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8" name="TextBox 8"/>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9" name="TextBox 9"/>
          <p:cNvSpPr txBox="1"/>
          <p:nvPr/>
        </p:nvSpPr>
        <p:spPr>
          <a:xfrm>
            <a:off x="1357270" y="2506293"/>
            <a:ext cx="15902030" cy="5605409"/>
          </a:xfrm>
          <a:prstGeom prst="rect">
            <a:avLst/>
          </a:prstGeom>
        </p:spPr>
        <p:txBody>
          <a:bodyPr lIns="0" tIns="0" rIns="0" bIns="0" rtlCol="0" anchor="t">
            <a:spAutoFit/>
          </a:bodyPr>
          <a:lstStyle/>
          <a:p>
            <a:pPr algn="l">
              <a:lnSpc>
                <a:spcPts val="4060"/>
              </a:lnSpc>
            </a:pPr>
            <a:endParaRPr/>
          </a:p>
          <a:p>
            <a:pPr algn="l">
              <a:lnSpc>
                <a:spcPts val="4060"/>
              </a:lnSpc>
            </a:pPr>
            <a:r>
              <a:rPr lang="en-US" sz="2900">
                <a:solidFill>
                  <a:srgbClr val="000000"/>
                </a:solidFill>
                <a:latin typeface="Canva Sans"/>
                <a:ea typeface="Canva Sans"/>
                <a:cs typeface="Canva Sans"/>
                <a:sym typeface="Canva Sans"/>
              </a:rPr>
              <a:t>Once you have selected your chosen charity, please complete a room booking/event notification form of your fundraiser at least 2 weeks prior to your event.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Decide how you will fundraise – will you just ask for donations? Or will you be holding an event and then donate the revenue from the event to charity? Please note all of your donations must be donated to charity, you </a:t>
            </a:r>
            <a:r>
              <a:rPr lang="en-US" sz="2900" b="1">
                <a:solidFill>
                  <a:srgbClr val="000000"/>
                </a:solidFill>
                <a:latin typeface="Canva Sans Bold"/>
                <a:ea typeface="Canva Sans Bold"/>
                <a:cs typeface="Canva Sans Bold"/>
                <a:sym typeface="Canva Sans Bold"/>
              </a:rPr>
              <a:t>cannot</a:t>
            </a:r>
            <a:r>
              <a:rPr lang="en-US" sz="2900">
                <a:solidFill>
                  <a:srgbClr val="000000"/>
                </a:solidFill>
                <a:latin typeface="Canva Sans"/>
                <a:ea typeface="Canva Sans"/>
                <a:cs typeface="Canva Sans"/>
                <a:sym typeface="Canva Sans"/>
              </a:rPr>
              <a:t> donate only some of these donations.</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Decide how you will receive the donations - will you require a card reader from the Students’ Union? Will you use a QR code to receive the donations? </a:t>
            </a:r>
          </a:p>
          <a:p>
            <a:pPr algn="l">
              <a:lnSpc>
                <a:spcPts val="3820"/>
              </a:lnSpc>
            </a:pPr>
            <a:endParaRPr lang="en-US" sz="2900">
              <a:solidFill>
                <a:srgbClr val="000000"/>
              </a:solidFill>
              <a:latin typeface="Canva Sans"/>
              <a:ea typeface="Canva Sans"/>
              <a:cs typeface="Canva Sans"/>
              <a:sym typeface="Canva Sans"/>
            </a:endParaRPr>
          </a:p>
        </p:txBody>
      </p:sp>
      <p:sp>
        <p:nvSpPr>
          <p:cNvPr id="10" name="TextBox 10"/>
          <p:cNvSpPr txBox="1"/>
          <p:nvPr/>
        </p:nvSpPr>
        <p:spPr>
          <a:xfrm>
            <a:off x="1357270" y="8073602"/>
            <a:ext cx="15902030" cy="396239"/>
          </a:xfrm>
          <a:prstGeom prst="rect">
            <a:avLst/>
          </a:prstGeom>
        </p:spPr>
        <p:txBody>
          <a:bodyPr lIns="0" tIns="0" rIns="0" bIns="0" rtlCol="0" anchor="t">
            <a:spAutoFit/>
          </a:bodyPr>
          <a:lstStyle/>
          <a:p>
            <a:pPr algn="l">
              <a:lnSpc>
                <a:spcPts val="3360"/>
              </a:lnSpc>
            </a:pPr>
            <a:r>
              <a:rPr lang="en-US" sz="2400">
                <a:solidFill>
                  <a:srgbClr val="000000"/>
                </a:solidFill>
                <a:latin typeface="Canva Sans"/>
                <a:ea typeface="Canva Sans"/>
                <a:cs typeface="Canva Sans"/>
                <a:sym typeface="Canva Sans"/>
              </a:rPr>
              <a:t>To book card reader, please visit: https://www.leicesterunion.com/surveys/roombookings/</a:t>
            </a:r>
          </a:p>
        </p:txBody>
      </p:sp>
      <p:sp>
        <p:nvSpPr>
          <p:cNvPr id="11" name="TextBox 10">
            <a:extLst>
              <a:ext uri="{FF2B5EF4-FFF2-40B4-BE49-F238E27FC236}">
                <a16:creationId xmlns:a16="http://schemas.microsoft.com/office/drawing/2014/main" id="{60B60ACC-A7F9-4487-AE0C-D20FD92AE012}"/>
              </a:ext>
            </a:extLst>
          </p:cNvPr>
          <p:cNvSpPr txBox="1"/>
          <p:nvPr/>
        </p:nvSpPr>
        <p:spPr>
          <a:xfrm>
            <a:off x="3048000" y="1943100"/>
            <a:ext cx="10820400" cy="707886"/>
          </a:xfrm>
          <a:prstGeom prst="rect">
            <a:avLst/>
          </a:prstGeom>
          <a:noFill/>
        </p:spPr>
        <p:txBody>
          <a:bodyPr wrap="square" rtlCol="0">
            <a:spAutoFit/>
          </a:bodyPr>
          <a:lstStyle/>
          <a:p>
            <a:r>
              <a:rPr lang="en-GB" sz="4000" b="1" dirty="0"/>
              <a:t>Before organising a fundraiser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sp>
        <p:nvSpPr>
          <p:cNvPr id="6" name="TextBox 6"/>
          <p:cNvSpPr txBox="1"/>
          <p:nvPr/>
        </p:nvSpPr>
        <p:spPr>
          <a:xfrm>
            <a:off x="1571905" y="1707386"/>
            <a:ext cx="17465846" cy="856057"/>
          </a:xfrm>
          <a:prstGeom prst="rect">
            <a:avLst/>
          </a:prstGeom>
        </p:spPr>
        <p:txBody>
          <a:bodyPr lIns="0" tIns="0" rIns="0" bIns="0" rtlCol="0" anchor="t">
            <a:spAutoFit/>
          </a:bodyPr>
          <a:lstStyle/>
          <a:p>
            <a:pPr algn="l">
              <a:lnSpc>
                <a:spcPts val="6994"/>
              </a:lnSpc>
            </a:pPr>
            <a:r>
              <a:rPr lang="en-US" sz="4996" b="1">
                <a:solidFill>
                  <a:srgbClr val="000000"/>
                </a:solidFill>
                <a:latin typeface="Canva Sans Bold"/>
                <a:ea typeface="Canva Sans Bold"/>
                <a:cs typeface="Canva Sans Bold"/>
                <a:sym typeface="Canva Sans Bold"/>
              </a:rPr>
              <a:t>During and after organising a fundraiser</a:t>
            </a:r>
          </a:p>
        </p:txBody>
      </p:sp>
      <p:grpSp>
        <p:nvGrpSpPr>
          <p:cNvPr id="7" name="Group 7"/>
          <p:cNvGrpSpPr/>
          <p:nvPr/>
        </p:nvGrpSpPr>
        <p:grpSpPr>
          <a:xfrm>
            <a:off x="1761075" y="730364"/>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10" name="TextBox 10"/>
          <p:cNvSpPr txBox="1"/>
          <p:nvPr/>
        </p:nvSpPr>
        <p:spPr>
          <a:xfrm>
            <a:off x="1372575" y="2515818"/>
            <a:ext cx="15886725" cy="769874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a:t>
            </a:r>
            <a:r>
              <a:rPr lang="en-US" sz="2900" b="1" u="sng">
                <a:solidFill>
                  <a:srgbClr val="000000"/>
                </a:solidFill>
                <a:latin typeface="Canva Sans Bold"/>
                <a:ea typeface="Canva Sans Bold"/>
                <a:cs typeface="Canva Sans Bold"/>
                <a:sym typeface="Canva Sans Bold"/>
              </a:rPr>
              <a:t>During your fundraiser:</a:t>
            </a:r>
          </a:p>
          <a:p>
            <a:pPr algn="l">
              <a:lnSpc>
                <a:spcPts val="4060"/>
              </a:lnSpc>
            </a:pPr>
            <a:r>
              <a:rPr lang="en-US" sz="2900">
                <a:solidFill>
                  <a:srgbClr val="000000"/>
                </a:solidFill>
                <a:latin typeface="Canva Sans"/>
                <a:ea typeface="Canva Sans"/>
                <a:cs typeface="Canva Sans"/>
                <a:sym typeface="Canva Sans"/>
              </a:rPr>
              <a:t>During your fundraiser, we recommend that you keep a written record of the donations you have received to ensure that you are donating the correct amount that was raised for the charity.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b="1" u="sng">
                <a:solidFill>
                  <a:srgbClr val="000000"/>
                </a:solidFill>
                <a:latin typeface="Canva Sans Bold"/>
                <a:ea typeface="Canva Sans Bold"/>
                <a:cs typeface="Canva Sans Bold"/>
                <a:sym typeface="Canva Sans Bold"/>
              </a:rPr>
              <a:t>After your fundraiser:</a:t>
            </a:r>
          </a:p>
          <a:p>
            <a:pPr algn="l">
              <a:lnSpc>
                <a:spcPts val="4060"/>
              </a:lnSpc>
            </a:pPr>
            <a:r>
              <a:rPr lang="en-US" sz="2900">
                <a:solidFill>
                  <a:srgbClr val="000000"/>
                </a:solidFill>
                <a:latin typeface="Canva Sans"/>
                <a:ea typeface="Canva Sans"/>
                <a:cs typeface="Canva Sans"/>
                <a:sym typeface="Canva Sans"/>
              </a:rPr>
              <a:t>Confirm the amount of donations your student group raised, by checking your written record of donations and by emailing </a:t>
            </a:r>
            <a:r>
              <a:rPr lang="en-US" sz="2900" u="sng">
                <a:solidFill>
                  <a:srgbClr val="000000"/>
                </a:solidFill>
                <a:latin typeface="Canva Sans"/>
                <a:ea typeface="Canva Sans"/>
                <a:cs typeface="Canva Sans"/>
                <a:sym typeface="Canva Sans"/>
                <a:hlinkClick r:id="rId9" tooltip="mailto:unionactivities@leicester.ac.uk"/>
              </a:rPr>
              <a:t>unionactivities@leicester.ac.uk</a:t>
            </a:r>
            <a:r>
              <a:rPr lang="en-US" sz="2900">
                <a:solidFill>
                  <a:srgbClr val="000000"/>
                </a:solidFill>
                <a:latin typeface="Canva Sans"/>
                <a:ea typeface="Canva Sans"/>
                <a:cs typeface="Canva Sans"/>
                <a:sym typeface="Canva Sans"/>
              </a:rPr>
              <a:t> to check the donations you received using the card reader. </a:t>
            </a:r>
            <a:r>
              <a:rPr lang="en-US" sz="2900" b="1">
                <a:solidFill>
                  <a:srgbClr val="000000"/>
                </a:solidFill>
                <a:latin typeface="Canva Sans Bold"/>
                <a:ea typeface="Canva Sans Bold"/>
                <a:cs typeface="Canva Sans Bold"/>
                <a:sym typeface="Canva Sans Bold"/>
              </a:rPr>
              <a:t>It is against the law to donate any of your Student Group’s money that are not the donations, such money from memberships, to charity.</a:t>
            </a:r>
          </a:p>
          <a:p>
            <a:pPr algn="l">
              <a:lnSpc>
                <a:spcPts val="4060"/>
              </a:lnSpc>
            </a:pPr>
            <a:endParaRPr lang="en-US" sz="2900" b="1">
              <a:solidFill>
                <a:srgbClr val="000000"/>
              </a:solidFill>
              <a:latin typeface="Canva Sans Bold"/>
              <a:ea typeface="Canva Sans Bold"/>
              <a:cs typeface="Canva Sans Bold"/>
              <a:sym typeface="Canva Sans Bold"/>
            </a:endParaRPr>
          </a:p>
          <a:p>
            <a:pPr algn="l">
              <a:lnSpc>
                <a:spcPts val="4060"/>
              </a:lnSpc>
            </a:pPr>
            <a:r>
              <a:rPr lang="en-US" sz="2900">
                <a:solidFill>
                  <a:srgbClr val="000000"/>
                </a:solidFill>
                <a:latin typeface="Canva Sans"/>
                <a:ea typeface="Canva Sans"/>
                <a:cs typeface="Canva Sans"/>
                <a:sym typeface="Canva Sans"/>
              </a:rPr>
              <a:t>You must donate the money as soon as possible and complete the </a:t>
            </a:r>
            <a:r>
              <a:rPr lang="en-US" sz="2900">
                <a:solidFill>
                  <a:srgbClr val="000000"/>
                </a:solidFill>
                <a:latin typeface="Canva Sans"/>
                <a:ea typeface="Canva Sans"/>
                <a:cs typeface="Canva Sans"/>
                <a:sym typeface="Canva Sans"/>
                <a:hlinkClick r:id="rId10" tooltip="https://www.leicesterunion.com/surveys/SGCharityDonation/"/>
              </a:rPr>
              <a:t>charity donation form</a:t>
            </a:r>
            <a:r>
              <a:rPr lang="en-US" sz="2900">
                <a:solidFill>
                  <a:srgbClr val="000000"/>
                </a:solidFill>
                <a:latin typeface="Canva Sans"/>
                <a:ea typeface="Canva Sans"/>
                <a:cs typeface="Canva Sans"/>
                <a:sym typeface="Canva Sans"/>
              </a:rPr>
              <a:t>  as </a:t>
            </a:r>
            <a:r>
              <a:rPr lang="en-US" sz="2900" b="1">
                <a:solidFill>
                  <a:srgbClr val="000000"/>
                </a:solidFill>
                <a:latin typeface="Canva Sans Bold"/>
                <a:ea typeface="Canva Sans Bold"/>
                <a:cs typeface="Canva Sans Bold"/>
                <a:sym typeface="Canva Sans Bold"/>
              </a:rPr>
              <a:t>it is against the law to keep the donations in your Student Group account.</a:t>
            </a:r>
          </a:p>
          <a:p>
            <a:pPr algn="l">
              <a:lnSpc>
                <a:spcPts val="4060"/>
              </a:lnSpc>
            </a:pPr>
            <a:endParaRPr lang="en-US" sz="2900" b="1">
              <a:solidFill>
                <a:srgbClr val="000000"/>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3646020" y="7065424"/>
            <a:ext cx="4047007" cy="2555786"/>
          </a:xfrm>
          <a:custGeom>
            <a:avLst/>
            <a:gdLst/>
            <a:ahLst/>
            <a:cxnLst/>
            <a:rect l="l" t="t" r="r" b="b"/>
            <a:pathLst>
              <a:path w="4047007" h="2555786">
                <a:moveTo>
                  <a:pt x="0" y="0"/>
                </a:moveTo>
                <a:lnTo>
                  <a:pt x="4047007" y="0"/>
                </a:lnTo>
                <a:lnTo>
                  <a:pt x="4047007" y="2555786"/>
                </a:lnTo>
                <a:lnTo>
                  <a:pt x="0" y="2555786"/>
                </a:lnTo>
                <a:lnTo>
                  <a:pt x="0" y="0"/>
                </a:lnTo>
                <a:close/>
              </a:path>
            </a:pathLst>
          </a:custGeom>
          <a:blipFill>
            <a:blip r:embed="rId3"/>
            <a:stretch>
              <a:fillRect/>
            </a:stretch>
          </a:blipFill>
        </p:spPr>
      </p:sp>
      <p:sp>
        <p:nvSpPr>
          <p:cNvPr id="4" name="Freeform 4"/>
          <p:cNvSpPr/>
          <p:nvPr/>
        </p:nvSpPr>
        <p:spPr>
          <a:xfrm>
            <a:off x="1956306" y="1522699"/>
            <a:ext cx="14375388" cy="7241602"/>
          </a:xfrm>
          <a:custGeom>
            <a:avLst/>
            <a:gdLst/>
            <a:ahLst/>
            <a:cxnLst/>
            <a:rect l="l" t="t" r="r" b="b"/>
            <a:pathLst>
              <a:path w="14375388" h="7241602">
                <a:moveTo>
                  <a:pt x="0" y="0"/>
                </a:moveTo>
                <a:lnTo>
                  <a:pt x="14375388" y="0"/>
                </a:lnTo>
                <a:lnTo>
                  <a:pt x="14375388" y="7241602"/>
                </a:lnTo>
                <a:lnTo>
                  <a:pt x="0" y="7241602"/>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2431457" y="1718455"/>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01.</a:t>
              </a:r>
            </a:p>
          </p:txBody>
        </p:sp>
      </p:gr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8"/>
            <a:stretch>
              <a:fillRect/>
            </a:stretch>
          </a:blipFill>
        </p:spPr>
      </p:sp>
      <p:sp>
        <p:nvSpPr>
          <p:cNvPr id="9" name="Freeform 9"/>
          <p:cNvSpPr/>
          <p:nvPr/>
        </p:nvSpPr>
        <p:spPr>
          <a:xfrm>
            <a:off x="845799" y="5805690"/>
            <a:ext cx="2164997" cy="2519468"/>
          </a:xfrm>
          <a:custGeom>
            <a:avLst/>
            <a:gdLst/>
            <a:ahLst/>
            <a:cxnLst/>
            <a:rect l="l" t="t" r="r" b="b"/>
            <a:pathLst>
              <a:path w="2164997" h="2519468">
                <a:moveTo>
                  <a:pt x="0" y="0"/>
                </a:moveTo>
                <a:lnTo>
                  <a:pt x="2164997" y="0"/>
                </a:lnTo>
                <a:lnTo>
                  <a:pt x="2164997" y="2519467"/>
                </a:lnTo>
                <a:lnTo>
                  <a:pt x="0" y="2519467"/>
                </a:lnTo>
                <a:lnTo>
                  <a:pt x="0" y="0"/>
                </a:lnTo>
                <a:close/>
              </a:path>
            </a:pathLst>
          </a:custGeom>
          <a:blipFill>
            <a:blip r:embed="rId9"/>
            <a:stretch>
              <a:fillRect/>
            </a:stretch>
          </a:blipFill>
        </p:spPr>
      </p:sp>
      <p:sp>
        <p:nvSpPr>
          <p:cNvPr id="10" name="Freeform 10"/>
          <p:cNvSpPr/>
          <p:nvPr/>
        </p:nvSpPr>
        <p:spPr>
          <a:xfrm rot="-1430956">
            <a:off x="15886638" y="2551862"/>
            <a:ext cx="1361457" cy="1361457"/>
          </a:xfrm>
          <a:custGeom>
            <a:avLst/>
            <a:gdLst/>
            <a:ahLst/>
            <a:cxnLst/>
            <a:rect l="l" t="t" r="r" b="b"/>
            <a:pathLst>
              <a:path w="1361457" h="1361457">
                <a:moveTo>
                  <a:pt x="0" y="0"/>
                </a:moveTo>
                <a:lnTo>
                  <a:pt x="1361457" y="0"/>
                </a:lnTo>
                <a:lnTo>
                  <a:pt x="1361457" y="1361457"/>
                </a:lnTo>
                <a:lnTo>
                  <a:pt x="0" y="1361457"/>
                </a:lnTo>
                <a:lnTo>
                  <a:pt x="0" y="0"/>
                </a:lnTo>
                <a:close/>
              </a:path>
            </a:pathLst>
          </a:custGeom>
          <a:blipFill>
            <a:blip r:embed="rId10"/>
            <a:stretch>
              <a:fillRect/>
            </a:stretch>
          </a:blipFill>
        </p:spPr>
      </p:sp>
      <p:sp>
        <p:nvSpPr>
          <p:cNvPr id="11" name="Freeform 11"/>
          <p:cNvSpPr/>
          <p:nvPr/>
        </p:nvSpPr>
        <p:spPr>
          <a:xfrm>
            <a:off x="845799" y="756782"/>
            <a:ext cx="964237" cy="961673"/>
          </a:xfrm>
          <a:custGeom>
            <a:avLst/>
            <a:gdLst/>
            <a:ahLst/>
            <a:cxnLst/>
            <a:rect l="l" t="t" r="r" b="b"/>
            <a:pathLst>
              <a:path w="964237" h="961673">
                <a:moveTo>
                  <a:pt x="0" y="0"/>
                </a:moveTo>
                <a:lnTo>
                  <a:pt x="964237" y="0"/>
                </a:lnTo>
                <a:lnTo>
                  <a:pt x="964237" y="961673"/>
                </a:lnTo>
                <a:lnTo>
                  <a:pt x="0" y="961673"/>
                </a:lnTo>
                <a:lnTo>
                  <a:pt x="0" y="0"/>
                </a:lnTo>
                <a:close/>
              </a:path>
            </a:pathLst>
          </a:custGeom>
          <a:blipFill>
            <a:blip r:embed="rId11"/>
            <a:stretch>
              <a:fillRect/>
            </a:stretch>
          </a:blipFill>
        </p:spPr>
      </p:sp>
      <p:sp>
        <p:nvSpPr>
          <p:cNvPr id="12" name="TextBox 12"/>
          <p:cNvSpPr txBox="1"/>
          <p:nvPr/>
        </p:nvSpPr>
        <p:spPr>
          <a:xfrm>
            <a:off x="3923763" y="2118838"/>
            <a:ext cx="5220237" cy="517544"/>
          </a:xfrm>
          <a:prstGeom prst="rect">
            <a:avLst/>
          </a:prstGeom>
        </p:spPr>
        <p:txBody>
          <a:bodyPr lIns="0" tIns="0" rIns="0" bIns="0" rtlCol="0" anchor="t">
            <a:spAutoFit/>
          </a:bodyPr>
          <a:lstStyle/>
          <a:p>
            <a:pPr algn="l">
              <a:lnSpc>
                <a:spcPts val="3800"/>
              </a:lnSpc>
            </a:pPr>
            <a:r>
              <a:rPr lang="en-US" sz="4000" b="1" spc="-80">
                <a:solidFill>
                  <a:srgbClr val="292828"/>
                </a:solidFill>
                <a:latin typeface="Canva Sans Bold"/>
                <a:ea typeface="Canva Sans Bold"/>
                <a:cs typeface="Canva Sans Bold"/>
                <a:sym typeface="Canva Sans Bold"/>
              </a:rPr>
              <a:t>Role of Treasurer</a:t>
            </a:r>
          </a:p>
        </p:txBody>
      </p:sp>
      <p:sp>
        <p:nvSpPr>
          <p:cNvPr id="13" name="TextBox 13"/>
          <p:cNvSpPr txBox="1"/>
          <p:nvPr/>
        </p:nvSpPr>
        <p:spPr>
          <a:xfrm>
            <a:off x="2672573" y="3029256"/>
            <a:ext cx="12996951" cy="5022850"/>
          </a:xfrm>
          <a:prstGeom prst="rect">
            <a:avLst/>
          </a:prstGeom>
        </p:spPr>
        <p:txBody>
          <a:bodyPr lIns="0" tIns="0" rIns="0" bIns="0" rtlCol="0" anchor="t">
            <a:spAutoFit/>
          </a:bodyPr>
          <a:lstStyle/>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The Treasurer is the primary lead for the financial management of your Student Group, however it is the responsibility of all Committee Members to be aware of the Student Group's finances. </a:t>
            </a:r>
          </a:p>
          <a:p>
            <a:pPr algn="l">
              <a:lnSpc>
                <a:spcPts val="2659"/>
              </a:lnSpc>
            </a:pPr>
            <a:endParaRPr lang="en-US" sz="2799" spc="-55">
              <a:solidFill>
                <a:srgbClr val="292828"/>
              </a:solidFill>
              <a:latin typeface="Canva Sans"/>
              <a:ea typeface="Canva Sans"/>
              <a:cs typeface="Canva Sans"/>
              <a:sym typeface="Canva Sans"/>
            </a:endParaRP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The role will entail: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Keeping an accurate record of all income and expenditures of the SG.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Act as the primary signatory on the SG's funding account.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Be responsible for coordinating grant funding applications and other financial dealings with ULSU and external bodies.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Process deposits and withdrawals from the SG's funding account.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Ensure prompt reimbursement of all approved expenditure.</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 Ensure all funds (with the exception of external charity donations) are held and processed through the group's funding account at ULSU.</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Ensure all charity fundraising and donation is line with ULSU guidance.</a:t>
            </a:r>
          </a:p>
          <a:p>
            <a:pPr algn="l">
              <a:lnSpc>
                <a:spcPts val="2659"/>
              </a:lnSpc>
            </a:pPr>
            <a:endParaRPr lang="en-US" sz="2799" spc="-55">
              <a:solidFill>
                <a:srgbClr val="292828"/>
              </a:solidFill>
              <a:latin typeface="Canva Sans"/>
              <a:ea typeface="Canva Sans"/>
              <a:cs typeface="Canva Sans"/>
              <a:sym typeface="Canva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sp>
        <p:nvSpPr>
          <p:cNvPr id="6" name="TextBox 6"/>
          <p:cNvSpPr txBox="1"/>
          <p:nvPr/>
        </p:nvSpPr>
        <p:spPr>
          <a:xfrm>
            <a:off x="1571905" y="1707386"/>
            <a:ext cx="17465846" cy="856057"/>
          </a:xfrm>
          <a:prstGeom prst="rect">
            <a:avLst/>
          </a:prstGeom>
        </p:spPr>
        <p:txBody>
          <a:bodyPr lIns="0" tIns="0" rIns="0" bIns="0" rtlCol="0" anchor="t">
            <a:spAutoFit/>
          </a:bodyPr>
          <a:lstStyle/>
          <a:p>
            <a:pPr algn="l">
              <a:lnSpc>
                <a:spcPts val="6994"/>
              </a:lnSpc>
            </a:pPr>
            <a:r>
              <a:rPr lang="en-US" sz="4996" b="1">
                <a:solidFill>
                  <a:srgbClr val="000000"/>
                </a:solidFill>
                <a:latin typeface="Canva Sans Bold"/>
                <a:ea typeface="Canva Sans Bold"/>
                <a:cs typeface="Canva Sans Bold"/>
                <a:sym typeface="Canva Sans Bold"/>
              </a:rPr>
              <a:t>Charity donation law summary</a:t>
            </a:r>
          </a:p>
        </p:txBody>
      </p:sp>
      <p:grpSp>
        <p:nvGrpSpPr>
          <p:cNvPr id="7" name="Group 7"/>
          <p:cNvGrpSpPr/>
          <p:nvPr/>
        </p:nvGrpSpPr>
        <p:grpSpPr>
          <a:xfrm>
            <a:off x="1761075" y="730364"/>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10" name="TextBox 10"/>
          <p:cNvSpPr txBox="1"/>
          <p:nvPr/>
        </p:nvSpPr>
        <p:spPr>
          <a:xfrm>
            <a:off x="1381344" y="3065780"/>
            <a:ext cx="15886725" cy="409829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a:t>
            </a:r>
            <a:r>
              <a:rPr lang="en-US" sz="2900" b="1">
                <a:solidFill>
                  <a:srgbClr val="000000"/>
                </a:solidFill>
                <a:latin typeface="Canva Sans Bold"/>
                <a:ea typeface="Canva Sans Bold"/>
                <a:cs typeface="Canva Sans Bold"/>
                <a:sym typeface="Canva Sans Bold"/>
              </a:rPr>
              <a:t>It is against the law to donate any of your Student Group’s money that are not the donations, such money from memberships, to charity.</a:t>
            </a:r>
          </a:p>
          <a:p>
            <a:pPr algn="l">
              <a:lnSpc>
                <a:spcPts val="4060"/>
              </a:lnSpc>
            </a:pPr>
            <a:endParaRPr lang="en-US" sz="2900" b="1">
              <a:solidFill>
                <a:srgbClr val="000000"/>
              </a:solidFill>
              <a:latin typeface="Canva Sans Bold"/>
              <a:ea typeface="Canva Sans Bold"/>
              <a:cs typeface="Canva Sans Bold"/>
              <a:sym typeface="Canva Sans Bold"/>
            </a:endParaRPr>
          </a:p>
          <a:p>
            <a:pPr algn="l">
              <a:lnSpc>
                <a:spcPts val="4060"/>
              </a:lnSpc>
            </a:pPr>
            <a:r>
              <a:rPr lang="en-US" sz="2900">
                <a:solidFill>
                  <a:srgbClr val="000000"/>
                </a:solidFill>
                <a:latin typeface="Canva Sans"/>
                <a:ea typeface="Canva Sans"/>
                <a:cs typeface="Canva Sans"/>
                <a:sym typeface="Canva Sans"/>
              </a:rPr>
              <a:t> I</a:t>
            </a:r>
            <a:r>
              <a:rPr lang="en-US" sz="2900" b="1">
                <a:solidFill>
                  <a:srgbClr val="000000"/>
                </a:solidFill>
                <a:latin typeface="Canva Sans Bold"/>
                <a:ea typeface="Canva Sans Bold"/>
                <a:cs typeface="Canva Sans Bold"/>
                <a:sym typeface="Canva Sans Bold"/>
              </a:rPr>
              <a:t>t is against the law to keep the donations, whether that is the full or partial amount, in your Student Group account.</a:t>
            </a:r>
          </a:p>
          <a:p>
            <a:pPr algn="l">
              <a:lnSpc>
                <a:spcPts val="4060"/>
              </a:lnSpc>
            </a:pPr>
            <a:endParaRPr lang="en-US" sz="2900" b="1">
              <a:solidFill>
                <a:srgbClr val="000000"/>
              </a:solidFill>
              <a:latin typeface="Canva Sans Bold"/>
              <a:ea typeface="Canva Sans Bold"/>
              <a:cs typeface="Canva Sans Bold"/>
              <a:sym typeface="Canva Sans Bold"/>
            </a:endParaRPr>
          </a:p>
          <a:p>
            <a:pPr algn="l">
              <a:lnSpc>
                <a:spcPts val="4060"/>
              </a:lnSpc>
            </a:pPr>
            <a:r>
              <a:rPr lang="en-US" sz="2900" b="1">
                <a:solidFill>
                  <a:srgbClr val="000000"/>
                </a:solidFill>
                <a:latin typeface="Canva Sans Bold"/>
                <a:ea typeface="Canva Sans Bold"/>
                <a:cs typeface="Canva Sans Bold"/>
                <a:sym typeface="Canva Sans Bold"/>
              </a:rPr>
              <a:t>It is against the law to not donate money to the charity for which it was raised.</a:t>
            </a:r>
          </a:p>
          <a:p>
            <a:pPr algn="l">
              <a:lnSpc>
                <a:spcPts val="4060"/>
              </a:lnSpc>
            </a:pPr>
            <a:endParaRPr lang="en-US" sz="2900" b="1">
              <a:solidFill>
                <a:srgbClr val="000000"/>
              </a:solidFill>
              <a:latin typeface="Canva Sans Bold"/>
              <a:ea typeface="Canva Sans Bold"/>
              <a:cs typeface="Canva Sans Bold"/>
              <a:sym typeface="Canva Sans Bo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486103"/>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267291" y="5372201"/>
            <a:ext cx="1984018" cy="2308857"/>
          </a:xfrm>
          <a:custGeom>
            <a:avLst/>
            <a:gdLst/>
            <a:ahLst/>
            <a:cxnLst/>
            <a:rect l="l" t="t" r="r" b="b"/>
            <a:pathLst>
              <a:path w="1984018" h="2308857">
                <a:moveTo>
                  <a:pt x="0" y="0"/>
                </a:moveTo>
                <a:lnTo>
                  <a:pt x="1984018" y="0"/>
                </a:lnTo>
                <a:lnTo>
                  <a:pt x="1984018" y="2308858"/>
                </a:lnTo>
                <a:lnTo>
                  <a:pt x="0" y="2308858"/>
                </a:lnTo>
                <a:lnTo>
                  <a:pt x="0" y="0"/>
                </a:lnTo>
                <a:close/>
              </a:path>
            </a:pathLst>
          </a:custGeom>
          <a:blipFill>
            <a:blip r:embed="rId6"/>
            <a:stretch>
              <a:fillRect/>
            </a:stretch>
          </a:blipFill>
        </p:spPr>
      </p:sp>
      <p:sp>
        <p:nvSpPr>
          <p:cNvPr id="6" name="Freeform 6"/>
          <p:cNvSpPr/>
          <p:nvPr/>
        </p:nvSpPr>
        <p:spPr>
          <a:xfrm>
            <a:off x="293223" y="503970"/>
            <a:ext cx="2386880" cy="1964266"/>
          </a:xfrm>
          <a:custGeom>
            <a:avLst/>
            <a:gdLst/>
            <a:ahLst/>
            <a:cxnLst/>
            <a:rect l="l" t="t" r="r" b="b"/>
            <a:pathLst>
              <a:path w="2386880" h="1964266">
                <a:moveTo>
                  <a:pt x="0" y="0"/>
                </a:moveTo>
                <a:lnTo>
                  <a:pt x="2386880" y="0"/>
                </a:lnTo>
                <a:lnTo>
                  <a:pt x="2386880" y="1964266"/>
                </a:lnTo>
                <a:lnTo>
                  <a:pt x="0" y="1964266"/>
                </a:lnTo>
                <a:lnTo>
                  <a:pt x="0" y="0"/>
                </a:lnTo>
                <a:close/>
              </a:path>
            </a:pathLst>
          </a:custGeom>
          <a:blipFill>
            <a:blip r:embed="rId7"/>
            <a:stretch>
              <a:fillRect/>
            </a:stretch>
          </a:blipFill>
        </p:spPr>
      </p:sp>
      <p:sp>
        <p:nvSpPr>
          <p:cNvPr id="7" name="TextBox 7"/>
          <p:cNvSpPr txBox="1"/>
          <p:nvPr/>
        </p:nvSpPr>
        <p:spPr>
          <a:xfrm>
            <a:off x="1991309" y="2168466"/>
            <a:ext cx="13579131" cy="887095"/>
          </a:xfrm>
          <a:prstGeom prst="rect">
            <a:avLst/>
          </a:prstGeom>
        </p:spPr>
        <p:txBody>
          <a:bodyPr lIns="0" tIns="0" rIns="0" bIns="0" rtlCol="0" anchor="t">
            <a:spAutoFit/>
          </a:bodyPr>
          <a:lstStyle/>
          <a:p>
            <a:pPr algn="l">
              <a:lnSpc>
                <a:spcPts val="7279"/>
              </a:lnSpc>
            </a:pPr>
            <a:r>
              <a:rPr lang="en-US" sz="5199" b="1">
                <a:solidFill>
                  <a:srgbClr val="000000"/>
                </a:solidFill>
                <a:latin typeface="Canva Sans Bold"/>
                <a:ea typeface="Canva Sans Bold"/>
                <a:cs typeface="Canva Sans Bold"/>
                <a:sym typeface="Canva Sans Bold"/>
              </a:rPr>
              <a:t>Resources to use as Treasurer</a:t>
            </a:r>
          </a:p>
        </p:txBody>
      </p:sp>
      <p:sp>
        <p:nvSpPr>
          <p:cNvPr id="8" name="TextBox 8"/>
          <p:cNvSpPr txBox="1"/>
          <p:nvPr/>
        </p:nvSpPr>
        <p:spPr>
          <a:xfrm>
            <a:off x="1991309" y="3070206"/>
            <a:ext cx="14600745" cy="53809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Please visit our Student Group Finance webpage (https://www.leicesterunion.com/opportunities/societies/committeehub/studentgroupfinance/)  to find the budgeting template, our sponsorship agreement template, our charity donation form, grant funding guidelines and more information that is relevant for treasurers. </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Use the AA route tracker (https://www.theaa.com/driving/mileage-calculator.jsp) to calculate fuel reimbursements.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859134" y="874373"/>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15576748" y="7550410"/>
            <a:ext cx="2130693" cy="2288289"/>
          </a:xfrm>
          <a:custGeom>
            <a:avLst/>
            <a:gdLst/>
            <a:ahLst/>
            <a:cxnLst/>
            <a:rect l="l" t="t" r="r" b="b"/>
            <a:pathLst>
              <a:path w="2130693" h="2288289">
                <a:moveTo>
                  <a:pt x="0" y="0"/>
                </a:moveTo>
                <a:lnTo>
                  <a:pt x="2130693" y="0"/>
                </a:lnTo>
                <a:lnTo>
                  <a:pt x="2130693" y="2288289"/>
                </a:lnTo>
                <a:lnTo>
                  <a:pt x="0" y="2288289"/>
                </a:lnTo>
                <a:lnTo>
                  <a:pt x="0" y="0"/>
                </a:lnTo>
                <a:close/>
              </a:path>
            </a:pathLst>
          </a:custGeom>
          <a:blipFill>
            <a:blip r:embed="rId7"/>
            <a:stretch>
              <a:fillRect/>
            </a:stretch>
          </a:blipFill>
        </p:spPr>
      </p:sp>
      <p:sp>
        <p:nvSpPr>
          <p:cNvPr id="7" name="Freeform 7"/>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8"/>
            <a:stretch>
              <a:fillRect/>
            </a:stretch>
          </a:blipFill>
        </p:spPr>
      </p:sp>
      <p:sp>
        <p:nvSpPr>
          <p:cNvPr id="8" name="Freeform 8"/>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9"/>
            <a:stretch>
              <a:fillRect/>
            </a:stretch>
          </a:blipFill>
        </p:spPr>
      </p:sp>
      <p:sp>
        <p:nvSpPr>
          <p:cNvPr id="9" name="Freeform 9"/>
          <p:cNvSpPr/>
          <p:nvPr/>
        </p:nvSpPr>
        <p:spPr>
          <a:xfrm>
            <a:off x="7303082" y="4863633"/>
            <a:ext cx="4213550" cy="4213550"/>
          </a:xfrm>
          <a:custGeom>
            <a:avLst/>
            <a:gdLst/>
            <a:ahLst/>
            <a:cxnLst/>
            <a:rect l="l" t="t" r="r" b="b"/>
            <a:pathLst>
              <a:path w="4213550" h="4213550">
                <a:moveTo>
                  <a:pt x="0" y="0"/>
                </a:moveTo>
                <a:lnTo>
                  <a:pt x="4213550" y="0"/>
                </a:lnTo>
                <a:lnTo>
                  <a:pt x="4213550" y="4213550"/>
                </a:lnTo>
                <a:lnTo>
                  <a:pt x="0" y="4213550"/>
                </a:lnTo>
                <a:lnTo>
                  <a:pt x="0" y="0"/>
                </a:lnTo>
                <a:close/>
              </a:path>
            </a:pathLst>
          </a:custGeom>
          <a:blipFill>
            <a:blip r:embed="rId10"/>
            <a:stretch>
              <a:fillRect/>
            </a:stretch>
          </a:blipFill>
        </p:spPr>
      </p:sp>
      <p:sp>
        <p:nvSpPr>
          <p:cNvPr id="10" name="TextBox 10"/>
          <p:cNvSpPr txBox="1"/>
          <p:nvPr/>
        </p:nvSpPr>
        <p:spPr>
          <a:xfrm>
            <a:off x="1859134" y="4121142"/>
            <a:ext cx="14782960" cy="178054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Please write your answer in the form.</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endParaRPr lang="en-US" sz="3399">
              <a:solidFill>
                <a:srgbClr val="000000"/>
              </a:solidFill>
              <a:latin typeface="Canva Sans"/>
              <a:ea typeface="Canva Sans"/>
              <a:cs typeface="Canva Sans"/>
              <a:sym typeface="Canva Sans"/>
            </a:endParaRPr>
          </a:p>
        </p:txBody>
      </p:sp>
      <p:sp>
        <p:nvSpPr>
          <p:cNvPr id="11" name="TextBox 11"/>
          <p:cNvSpPr txBox="1"/>
          <p:nvPr/>
        </p:nvSpPr>
        <p:spPr>
          <a:xfrm>
            <a:off x="2018377" y="2195822"/>
            <a:ext cx="14782960" cy="1811020"/>
          </a:xfrm>
          <a:prstGeom prst="rect">
            <a:avLst/>
          </a:prstGeom>
        </p:spPr>
        <p:txBody>
          <a:bodyPr lIns="0" tIns="0" rIns="0" bIns="0" rtlCol="0" anchor="t">
            <a:spAutoFit/>
          </a:bodyPr>
          <a:lstStyle/>
          <a:p>
            <a:pPr algn="l">
              <a:lnSpc>
                <a:spcPts val="7279"/>
              </a:lnSpc>
            </a:pPr>
            <a:r>
              <a:rPr lang="en-US" sz="5199" b="1">
                <a:solidFill>
                  <a:srgbClr val="000000"/>
                </a:solidFill>
                <a:latin typeface="Canva Sans Bold"/>
                <a:ea typeface="Canva Sans Bold"/>
                <a:cs typeface="Canva Sans Bold"/>
                <a:sym typeface="Canva Sans Bold"/>
              </a:rPr>
              <a:t>Name one thing you have learnt in today’s session.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859134" y="874373"/>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15576748" y="7550410"/>
            <a:ext cx="2130693" cy="2288289"/>
          </a:xfrm>
          <a:custGeom>
            <a:avLst/>
            <a:gdLst/>
            <a:ahLst/>
            <a:cxnLst/>
            <a:rect l="l" t="t" r="r" b="b"/>
            <a:pathLst>
              <a:path w="2130693" h="2288289">
                <a:moveTo>
                  <a:pt x="0" y="0"/>
                </a:moveTo>
                <a:lnTo>
                  <a:pt x="2130693" y="0"/>
                </a:lnTo>
                <a:lnTo>
                  <a:pt x="2130693" y="2288289"/>
                </a:lnTo>
                <a:lnTo>
                  <a:pt x="0" y="2288289"/>
                </a:lnTo>
                <a:lnTo>
                  <a:pt x="0" y="0"/>
                </a:lnTo>
                <a:close/>
              </a:path>
            </a:pathLst>
          </a:custGeom>
          <a:blipFill>
            <a:blip r:embed="rId7"/>
            <a:stretch>
              <a:fillRect/>
            </a:stretch>
          </a:blipFill>
        </p:spPr>
      </p:sp>
      <p:sp>
        <p:nvSpPr>
          <p:cNvPr id="7" name="Freeform 7"/>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8"/>
            <a:stretch>
              <a:fillRect/>
            </a:stretch>
          </a:blipFill>
        </p:spPr>
      </p:sp>
      <p:sp>
        <p:nvSpPr>
          <p:cNvPr id="8" name="Freeform 8"/>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9"/>
            <a:stretch>
              <a:fillRect/>
            </a:stretch>
          </a:blipFill>
        </p:spPr>
      </p:sp>
      <p:sp>
        <p:nvSpPr>
          <p:cNvPr id="9" name="TextBox 9"/>
          <p:cNvSpPr txBox="1"/>
          <p:nvPr/>
        </p:nvSpPr>
        <p:spPr>
          <a:xfrm>
            <a:off x="1944626" y="2129317"/>
            <a:ext cx="15314674" cy="887095"/>
          </a:xfrm>
          <a:prstGeom prst="rect">
            <a:avLst/>
          </a:prstGeom>
        </p:spPr>
        <p:txBody>
          <a:bodyPr lIns="0" tIns="0" rIns="0" bIns="0" rtlCol="0" anchor="t">
            <a:spAutoFit/>
          </a:bodyPr>
          <a:lstStyle/>
          <a:p>
            <a:pPr algn="l">
              <a:lnSpc>
                <a:spcPts val="7279"/>
              </a:lnSpc>
            </a:pPr>
            <a:r>
              <a:rPr lang="en-US" sz="5199" b="1">
                <a:solidFill>
                  <a:srgbClr val="000000"/>
                </a:solidFill>
                <a:latin typeface="Canva Sans Bold"/>
                <a:ea typeface="Canva Sans Bold"/>
                <a:cs typeface="Canva Sans Bold"/>
                <a:sym typeface="Canva Sans Bold"/>
              </a:rPr>
              <a:t>Questions?</a:t>
            </a:r>
          </a:p>
        </p:txBody>
      </p:sp>
      <p:sp>
        <p:nvSpPr>
          <p:cNvPr id="10" name="TextBox 10"/>
          <p:cNvSpPr txBox="1"/>
          <p:nvPr/>
        </p:nvSpPr>
        <p:spPr>
          <a:xfrm>
            <a:off x="1859134" y="3097035"/>
            <a:ext cx="14782960" cy="2380615"/>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If you have any questions or concerns about your role or your Student Group after this session, please email unionactivities@leicester.ac.uk.</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endParaRPr lang="en-US" sz="3399">
              <a:solidFill>
                <a:srgbClr val="000000"/>
              </a:solidFill>
              <a:latin typeface="Canva Sans"/>
              <a:ea typeface="Canva Sans"/>
              <a:cs typeface="Canva Sans"/>
              <a:sym typeface="Canva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486103"/>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5798538" y="1028700"/>
            <a:ext cx="2386880" cy="1964266"/>
          </a:xfrm>
          <a:custGeom>
            <a:avLst/>
            <a:gdLst/>
            <a:ahLst/>
            <a:cxnLst/>
            <a:rect l="l" t="t" r="r" b="b"/>
            <a:pathLst>
              <a:path w="2386880" h="1964266">
                <a:moveTo>
                  <a:pt x="0" y="0"/>
                </a:moveTo>
                <a:lnTo>
                  <a:pt x="2386880" y="0"/>
                </a:lnTo>
                <a:lnTo>
                  <a:pt x="2386880" y="1964266"/>
                </a:lnTo>
                <a:lnTo>
                  <a:pt x="0" y="1964266"/>
                </a:lnTo>
                <a:lnTo>
                  <a:pt x="0" y="0"/>
                </a:lnTo>
                <a:close/>
              </a:path>
            </a:pathLst>
          </a:custGeom>
          <a:blipFill>
            <a:blip r:embed="rId6"/>
            <a:stretch>
              <a:fillRect/>
            </a:stretch>
          </a:blipFill>
        </p:spPr>
      </p:sp>
      <p:sp>
        <p:nvSpPr>
          <p:cNvPr id="6" name="Freeform 6"/>
          <p:cNvSpPr/>
          <p:nvPr/>
        </p:nvSpPr>
        <p:spPr>
          <a:xfrm>
            <a:off x="806368" y="7701457"/>
            <a:ext cx="2157678" cy="2151939"/>
          </a:xfrm>
          <a:custGeom>
            <a:avLst/>
            <a:gdLst/>
            <a:ahLst/>
            <a:cxnLst/>
            <a:rect l="l" t="t" r="r" b="b"/>
            <a:pathLst>
              <a:path w="2157678" h="2151939">
                <a:moveTo>
                  <a:pt x="0" y="0"/>
                </a:moveTo>
                <a:lnTo>
                  <a:pt x="2157677" y="0"/>
                </a:lnTo>
                <a:lnTo>
                  <a:pt x="2157677" y="2151939"/>
                </a:lnTo>
                <a:lnTo>
                  <a:pt x="0" y="2151939"/>
                </a:lnTo>
                <a:lnTo>
                  <a:pt x="0" y="0"/>
                </a:lnTo>
                <a:close/>
              </a:path>
            </a:pathLst>
          </a:custGeom>
          <a:blipFill>
            <a:blip r:embed="rId7"/>
            <a:stretch>
              <a:fillRect/>
            </a:stretch>
          </a:blipFill>
        </p:spPr>
      </p:sp>
      <p:sp>
        <p:nvSpPr>
          <p:cNvPr id="7" name="TextBox 7"/>
          <p:cNvSpPr txBox="1"/>
          <p:nvPr/>
        </p:nvSpPr>
        <p:spPr>
          <a:xfrm>
            <a:off x="7080498" y="4797209"/>
            <a:ext cx="4127004" cy="1035686"/>
          </a:xfrm>
          <a:prstGeom prst="rect">
            <a:avLst/>
          </a:prstGeom>
        </p:spPr>
        <p:txBody>
          <a:bodyPr lIns="0" tIns="0" rIns="0" bIns="0" rtlCol="0" anchor="t">
            <a:spAutoFit/>
          </a:bodyPr>
          <a:lstStyle/>
          <a:p>
            <a:pPr algn="ctr">
              <a:lnSpc>
                <a:spcPts val="8539"/>
              </a:lnSpc>
            </a:pPr>
            <a:r>
              <a:rPr lang="en-US" sz="6099" b="1">
                <a:solidFill>
                  <a:srgbClr val="000000"/>
                </a:solidFill>
                <a:latin typeface="Canva Sans Bold"/>
                <a:ea typeface="Canva Sans Bold"/>
                <a:cs typeface="Canva Sans Bold"/>
                <a:sym typeface="Canva Sans Bold"/>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2604183" y="717002"/>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02.</a:t>
              </a:r>
            </a:p>
          </p:txBody>
        </p:sp>
      </p:grpSp>
      <p:sp>
        <p:nvSpPr>
          <p:cNvPr id="8" name="Freeform 8"/>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8"/>
            <a:stretch>
              <a:fillRect/>
            </a:stretch>
          </a:blipFill>
        </p:spPr>
      </p:sp>
      <p:sp>
        <p:nvSpPr>
          <p:cNvPr id="9" name="Freeform 9"/>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9"/>
            <a:stretch>
              <a:fillRect/>
            </a:stretch>
          </a:blipFill>
        </p:spPr>
      </p:sp>
      <p:sp>
        <p:nvSpPr>
          <p:cNvPr id="10" name="Freeform 10"/>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10"/>
            <a:stretch>
              <a:fillRect/>
            </a:stretch>
          </a:blipFill>
        </p:spPr>
      </p:sp>
      <p:sp>
        <p:nvSpPr>
          <p:cNvPr id="11" name="Freeform 11"/>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11"/>
            <a:stretch>
              <a:fillRect/>
            </a:stretch>
          </a:blipFill>
        </p:spPr>
      </p:sp>
      <p:sp>
        <p:nvSpPr>
          <p:cNvPr id="12" name="Freeform 12"/>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2"/>
            <a:stretch>
              <a:fillRect/>
            </a:stretch>
          </a:blipFill>
        </p:spPr>
      </p:sp>
      <p:sp>
        <p:nvSpPr>
          <p:cNvPr id="13" name="TextBox 13"/>
          <p:cNvSpPr txBox="1"/>
          <p:nvPr/>
        </p:nvSpPr>
        <p:spPr>
          <a:xfrm>
            <a:off x="1465831" y="2097008"/>
            <a:ext cx="15986199" cy="7751447"/>
          </a:xfrm>
          <a:prstGeom prst="rect">
            <a:avLst/>
          </a:prstGeom>
        </p:spPr>
        <p:txBody>
          <a:bodyPr lIns="0" tIns="0" rIns="0" bIns="0" rtlCol="0" anchor="t">
            <a:spAutoFit/>
          </a:bodyPr>
          <a:lstStyle/>
          <a:p>
            <a:pPr algn="l">
              <a:lnSpc>
                <a:spcPts val="4385"/>
              </a:lnSpc>
            </a:pPr>
            <a:r>
              <a:rPr lang="en-US" sz="3132">
                <a:solidFill>
                  <a:srgbClr val="000000"/>
                </a:solidFill>
                <a:latin typeface="Canva Sans"/>
                <a:ea typeface="Canva Sans"/>
                <a:cs typeface="Canva Sans"/>
                <a:sym typeface="Canva Sans"/>
              </a:rPr>
              <a:t>All affiliated Student Groups have a Funding/Fundraising Account. This is a bank account looked after by the Students' Union. </a:t>
            </a:r>
          </a:p>
          <a:p>
            <a:pPr algn="l">
              <a:lnSpc>
                <a:spcPts val="4385"/>
              </a:lnSpc>
            </a:pPr>
            <a:endParaRPr lang="en-US" sz="3132">
              <a:solidFill>
                <a:srgbClr val="000000"/>
              </a:solidFill>
              <a:latin typeface="Canva Sans"/>
              <a:ea typeface="Canva Sans"/>
              <a:cs typeface="Canva Sans"/>
              <a:sym typeface="Canva Sans"/>
            </a:endParaRPr>
          </a:p>
          <a:p>
            <a:pPr algn="l">
              <a:lnSpc>
                <a:spcPts val="4385"/>
              </a:lnSpc>
            </a:pPr>
            <a:r>
              <a:rPr lang="en-US" sz="3132">
                <a:solidFill>
                  <a:srgbClr val="000000"/>
                </a:solidFill>
                <a:latin typeface="Canva Sans"/>
                <a:ea typeface="Canva Sans"/>
                <a:cs typeface="Canva Sans"/>
                <a:sym typeface="Canva Sans"/>
              </a:rPr>
              <a:t>Please note: In line with UK Charity Law, Student Groups and LUSUMA Sub-Groups cannot hold money long-term in a bank account with any other provider,  including personal accounts and any bank accounts opened under your Student Group's name. </a:t>
            </a:r>
          </a:p>
          <a:p>
            <a:pPr algn="l">
              <a:lnSpc>
                <a:spcPts val="4385"/>
              </a:lnSpc>
            </a:pPr>
            <a:endParaRPr lang="en-US" sz="3132">
              <a:solidFill>
                <a:srgbClr val="000000"/>
              </a:solidFill>
              <a:latin typeface="Canva Sans"/>
              <a:ea typeface="Canva Sans"/>
              <a:cs typeface="Canva Sans"/>
              <a:sym typeface="Canva Sans"/>
            </a:endParaRPr>
          </a:p>
          <a:p>
            <a:pPr algn="l">
              <a:lnSpc>
                <a:spcPts val="4385"/>
              </a:lnSpc>
            </a:pPr>
            <a:r>
              <a:rPr lang="en-US" sz="3132">
                <a:solidFill>
                  <a:srgbClr val="000000"/>
                </a:solidFill>
                <a:latin typeface="Canva Sans"/>
                <a:ea typeface="Canva Sans"/>
                <a:cs typeface="Canva Sans"/>
                <a:sym typeface="Canva Sans"/>
              </a:rPr>
              <a:t>Additionally, any money held in cash or in personal accounts is not covered by the Students' Union's insurance. This means we will not be able to refund if it is stolen, goes missing, etc. As a result, please ensure you transfer any funds to the Students' Union ASAP.</a:t>
            </a:r>
          </a:p>
          <a:p>
            <a:pPr algn="l">
              <a:lnSpc>
                <a:spcPts val="4659"/>
              </a:lnSpc>
            </a:pPr>
            <a:endParaRPr lang="en-US" sz="3132">
              <a:solidFill>
                <a:srgbClr val="000000"/>
              </a:solidFill>
              <a:latin typeface="Canva Sans"/>
              <a:ea typeface="Canva Sans"/>
              <a:cs typeface="Canva Sans"/>
              <a:sym typeface="Canva Sans"/>
            </a:endParaRPr>
          </a:p>
          <a:p>
            <a:pPr algn="l">
              <a:lnSpc>
                <a:spcPts val="4659"/>
              </a:lnSpc>
            </a:pPr>
            <a:endParaRPr lang="en-US" sz="3132">
              <a:solidFill>
                <a:srgbClr val="000000"/>
              </a:solidFill>
              <a:latin typeface="Canva Sans"/>
              <a:ea typeface="Canva Sans"/>
              <a:cs typeface="Canva Sans"/>
              <a:sym typeface="Canva Sans"/>
            </a:endParaRPr>
          </a:p>
        </p:txBody>
      </p:sp>
      <p:sp>
        <p:nvSpPr>
          <p:cNvPr id="14" name="TextBox 13">
            <a:extLst>
              <a:ext uri="{FF2B5EF4-FFF2-40B4-BE49-F238E27FC236}">
                <a16:creationId xmlns:a16="http://schemas.microsoft.com/office/drawing/2014/main" id="{818A4966-FC7B-4C04-BD5A-1BE8020D4B3F}"/>
              </a:ext>
            </a:extLst>
          </p:cNvPr>
          <p:cNvSpPr txBox="1"/>
          <p:nvPr/>
        </p:nvSpPr>
        <p:spPr>
          <a:xfrm>
            <a:off x="3985513" y="1313371"/>
            <a:ext cx="10210800" cy="707886"/>
          </a:xfrm>
          <a:prstGeom prst="rect">
            <a:avLst/>
          </a:prstGeom>
          <a:noFill/>
        </p:spPr>
        <p:txBody>
          <a:bodyPr wrap="square" rtlCol="0">
            <a:spAutoFit/>
          </a:bodyPr>
          <a:lstStyle/>
          <a:p>
            <a:r>
              <a:rPr lang="en-GB" sz="4000" b="1" dirty="0"/>
              <a:t>Student Group Funding Account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2604183" y="717002"/>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02.</a:t>
              </a:r>
            </a:p>
          </p:txBody>
        </p:sp>
      </p:grpSp>
      <p:sp>
        <p:nvSpPr>
          <p:cNvPr id="8" name="Freeform 8"/>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8"/>
            <a:stretch>
              <a:fillRect/>
            </a:stretch>
          </a:blipFill>
        </p:spPr>
      </p:sp>
      <p:sp>
        <p:nvSpPr>
          <p:cNvPr id="9" name="Freeform 9"/>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9"/>
            <a:stretch>
              <a:fillRect/>
            </a:stretch>
          </a:blipFill>
        </p:spPr>
      </p:sp>
      <p:sp>
        <p:nvSpPr>
          <p:cNvPr id="10" name="Freeform 10"/>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10"/>
            <a:stretch>
              <a:fillRect/>
            </a:stretch>
          </a:blipFill>
        </p:spPr>
      </p:sp>
      <p:sp>
        <p:nvSpPr>
          <p:cNvPr id="11" name="Freeform 11"/>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11"/>
            <a:stretch>
              <a:fillRect/>
            </a:stretch>
          </a:blipFill>
        </p:spPr>
      </p:sp>
      <p:sp>
        <p:nvSpPr>
          <p:cNvPr id="12" name="Freeform 12"/>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2"/>
            <a:stretch>
              <a:fillRect/>
            </a:stretch>
          </a:blipFill>
        </p:spPr>
      </p:sp>
      <p:sp>
        <p:nvSpPr>
          <p:cNvPr id="13" name="TextBox 13"/>
          <p:cNvSpPr txBox="1"/>
          <p:nvPr/>
        </p:nvSpPr>
        <p:spPr>
          <a:xfrm>
            <a:off x="1465831" y="2097008"/>
            <a:ext cx="15986199" cy="7751447"/>
          </a:xfrm>
          <a:prstGeom prst="rect">
            <a:avLst/>
          </a:prstGeom>
        </p:spPr>
        <p:txBody>
          <a:bodyPr lIns="0" tIns="0" rIns="0" bIns="0" rtlCol="0" anchor="t">
            <a:spAutoFit/>
          </a:bodyPr>
          <a:lstStyle/>
          <a:p>
            <a:pPr algn="l">
              <a:lnSpc>
                <a:spcPts val="4385"/>
              </a:lnSpc>
            </a:pPr>
            <a:r>
              <a:rPr lang="en-US" sz="3132" dirty="0">
                <a:solidFill>
                  <a:srgbClr val="000000"/>
                </a:solidFill>
                <a:latin typeface="Canva Sans"/>
                <a:ea typeface="Canva Sans"/>
                <a:cs typeface="Canva Sans"/>
                <a:sym typeface="Canva Sans"/>
              </a:rPr>
              <a:t>The amount that a Student Group has in their funding account depends on what the previous committee has left over. </a:t>
            </a: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r>
              <a:rPr lang="en-US" sz="3132" dirty="0">
                <a:solidFill>
                  <a:srgbClr val="000000"/>
                </a:solidFill>
                <a:latin typeface="Canva Sans"/>
                <a:ea typeface="Canva Sans"/>
                <a:cs typeface="Canva Sans"/>
                <a:sym typeface="Canva Sans"/>
              </a:rPr>
              <a:t>If a Student Group is a completely new Student Group, it will mean they will have £0 in their funding account.</a:t>
            </a: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r>
              <a:rPr lang="en-US" sz="3132" dirty="0">
                <a:solidFill>
                  <a:srgbClr val="000000"/>
                </a:solidFill>
                <a:latin typeface="Canva Sans"/>
                <a:ea typeface="Canva Sans"/>
                <a:cs typeface="Canva Sans"/>
                <a:sym typeface="Canva Sans"/>
              </a:rPr>
              <a:t>If you are unsure of how much money is in your Student Group’s funding account, please email us at unionactivities@leicester.ac.uk to find out.</a:t>
            </a: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endParaRPr lang="en-US" sz="3132" dirty="0">
              <a:solidFill>
                <a:srgbClr val="000000"/>
              </a:solidFill>
              <a:latin typeface="Canva Sans"/>
              <a:ea typeface="Canva Sans"/>
              <a:cs typeface="Canva Sans"/>
              <a:sym typeface="Canva Sans"/>
            </a:endParaRPr>
          </a:p>
          <a:p>
            <a:pPr algn="l">
              <a:lnSpc>
                <a:spcPts val="4659"/>
              </a:lnSpc>
            </a:pPr>
            <a:endParaRPr lang="en-US" sz="3132" dirty="0">
              <a:solidFill>
                <a:srgbClr val="000000"/>
              </a:solidFill>
              <a:latin typeface="Canva Sans"/>
              <a:ea typeface="Canva Sans"/>
              <a:cs typeface="Canva Sans"/>
              <a:sym typeface="Canva Sans"/>
            </a:endParaRPr>
          </a:p>
          <a:p>
            <a:pPr algn="l">
              <a:lnSpc>
                <a:spcPts val="4659"/>
              </a:lnSpc>
            </a:pPr>
            <a:endParaRPr lang="en-US" sz="3132" dirty="0">
              <a:solidFill>
                <a:srgbClr val="000000"/>
              </a:solidFill>
              <a:latin typeface="Canva Sans"/>
              <a:ea typeface="Canva Sans"/>
              <a:cs typeface="Canva Sans"/>
              <a:sym typeface="Canva Sans"/>
            </a:endParaRPr>
          </a:p>
        </p:txBody>
      </p:sp>
      <p:sp>
        <p:nvSpPr>
          <p:cNvPr id="14" name="TextBox 13">
            <a:extLst>
              <a:ext uri="{FF2B5EF4-FFF2-40B4-BE49-F238E27FC236}">
                <a16:creationId xmlns:a16="http://schemas.microsoft.com/office/drawing/2014/main" id="{F4346883-776A-454A-9002-0B9D42933F2E}"/>
              </a:ext>
            </a:extLst>
          </p:cNvPr>
          <p:cNvSpPr txBox="1"/>
          <p:nvPr/>
        </p:nvSpPr>
        <p:spPr>
          <a:xfrm>
            <a:off x="3762861" y="1409700"/>
            <a:ext cx="8220299" cy="707886"/>
          </a:xfrm>
          <a:prstGeom prst="rect">
            <a:avLst/>
          </a:prstGeom>
          <a:noFill/>
        </p:spPr>
        <p:txBody>
          <a:bodyPr wrap="square" rtlCol="0">
            <a:spAutoFit/>
          </a:bodyPr>
          <a:lstStyle/>
          <a:p>
            <a:r>
              <a:rPr lang="en-GB" sz="4000" b="1" dirty="0"/>
              <a:t>Student Group Funding Account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1915206" y="717002"/>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02.</a:t>
              </a:r>
            </a:p>
          </p:txBody>
        </p:sp>
      </p:grpSp>
      <p:sp>
        <p:nvSpPr>
          <p:cNvPr id="8" name="Freeform 8"/>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8"/>
            <a:stretch>
              <a:fillRect/>
            </a:stretch>
          </a:blipFill>
        </p:spPr>
      </p:sp>
      <p:sp>
        <p:nvSpPr>
          <p:cNvPr id="9" name="Freeform 9"/>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9"/>
            <a:stretch>
              <a:fillRect/>
            </a:stretch>
          </a:blipFill>
        </p:spPr>
      </p:sp>
      <p:sp>
        <p:nvSpPr>
          <p:cNvPr id="10" name="Freeform 10"/>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10"/>
            <a:stretch>
              <a:fillRect/>
            </a:stretch>
          </a:blipFill>
        </p:spPr>
      </p:sp>
      <p:sp>
        <p:nvSpPr>
          <p:cNvPr id="11" name="Freeform 11"/>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11"/>
            <a:stretch>
              <a:fillRect/>
            </a:stretch>
          </a:blipFill>
        </p:spPr>
      </p:sp>
      <p:sp>
        <p:nvSpPr>
          <p:cNvPr id="12" name="Freeform 12"/>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2"/>
            <a:stretch>
              <a:fillRect/>
            </a:stretch>
          </a:blipFill>
        </p:spPr>
      </p:sp>
      <p:sp>
        <p:nvSpPr>
          <p:cNvPr id="13" name="TextBox 13"/>
          <p:cNvSpPr txBox="1"/>
          <p:nvPr/>
        </p:nvSpPr>
        <p:spPr>
          <a:xfrm>
            <a:off x="3279505" y="1267063"/>
            <a:ext cx="14072502" cy="887095"/>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Advice to manage Student Group Finances</a:t>
            </a:r>
          </a:p>
        </p:txBody>
      </p:sp>
      <p:sp>
        <p:nvSpPr>
          <p:cNvPr id="14" name="TextBox 14"/>
          <p:cNvSpPr txBox="1"/>
          <p:nvPr/>
        </p:nvSpPr>
        <p:spPr>
          <a:xfrm>
            <a:off x="1465831" y="2220833"/>
            <a:ext cx="15986199" cy="10853950"/>
          </a:xfrm>
          <a:prstGeom prst="rect">
            <a:avLst/>
          </a:prstGeom>
        </p:spPr>
        <p:txBody>
          <a:bodyPr lIns="0" tIns="0" rIns="0" bIns="0" rtlCol="0" anchor="t">
            <a:spAutoFit/>
          </a:bodyPr>
          <a:lstStyle/>
          <a:p>
            <a:pPr algn="l">
              <a:lnSpc>
                <a:spcPts val="4241"/>
              </a:lnSpc>
            </a:pPr>
            <a:r>
              <a:rPr lang="en-US" sz="3029">
                <a:solidFill>
                  <a:srgbClr val="000000"/>
                </a:solidFill>
                <a:latin typeface="Canva Sans"/>
                <a:ea typeface="Canva Sans"/>
                <a:cs typeface="Canva Sans"/>
                <a:sym typeface="Canva Sans"/>
              </a:rPr>
              <a:t>We recommend at the start of the year, treasurers set out a budget for the academic year. This can be done by planning with your committee how many event you intend to run and then planning of ways to fundraise for each event.</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Inform your committee members of your budget and your Student Group Funds to avoid any misunderstandings.</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Set money aside in your budget for every event in case of an emergency e.g., an unexpected cost.</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Make payments to those you owe money to as soon as possible rather.</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Ask for help if you need it - don’t suffer in silence!</a:t>
            </a: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659"/>
              </a:lnSpc>
            </a:pPr>
            <a:endParaRPr lang="en-US" sz="3029">
              <a:solidFill>
                <a:srgbClr val="000000"/>
              </a:solidFill>
              <a:latin typeface="Canva Sans"/>
              <a:ea typeface="Canva Sans"/>
              <a:cs typeface="Canva Sans"/>
              <a:sym typeface="Canva Sans"/>
            </a:endParaRPr>
          </a:p>
          <a:p>
            <a:pPr algn="l">
              <a:lnSpc>
                <a:spcPts val="4659"/>
              </a:lnSpc>
            </a:pPr>
            <a:endParaRPr lang="en-US" sz="3029">
              <a:solidFill>
                <a:srgbClr val="000000"/>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350327" y="1206257"/>
            <a:ext cx="16330537" cy="8226508"/>
          </a:xfrm>
          <a:custGeom>
            <a:avLst/>
            <a:gdLst/>
            <a:ahLst/>
            <a:cxnLst/>
            <a:rect l="l" t="t" r="r" b="b"/>
            <a:pathLst>
              <a:path w="16330537" h="8226508">
                <a:moveTo>
                  <a:pt x="0" y="0"/>
                </a:moveTo>
                <a:lnTo>
                  <a:pt x="16330537" y="0"/>
                </a:lnTo>
                <a:lnTo>
                  <a:pt x="16330537"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6"/>
            <a:stretch>
              <a:fillRect/>
            </a:stretch>
          </a:blipFill>
        </p:spPr>
      </p:sp>
      <p:sp>
        <p:nvSpPr>
          <p:cNvPr id="6" name="Freeform 6"/>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7"/>
            <a:stretch>
              <a:fillRect/>
            </a:stretch>
          </a:blipFill>
        </p:spPr>
      </p:sp>
      <p:sp>
        <p:nvSpPr>
          <p:cNvPr id="7" name="Freeform 7"/>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8"/>
            <a:stretch>
              <a:fillRect/>
            </a:stretch>
          </a:blipFill>
        </p:spPr>
      </p:sp>
      <p:sp>
        <p:nvSpPr>
          <p:cNvPr id="8" name="Freeform 8"/>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9"/>
            <a:stretch>
              <a:fillRect/>
            </a:stretch>
          </a:blipFill>
        </p:spPr>
      </p:sp>
      <p:sp>
        <p:nvSpPr>
          <p:cNvPr id="9" name="Freeform 9"/>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0"/>
            <a:stretch>
              <a:fillRect/>
            </a:stretch>
          </a:blipFill>
        </p:spPr>
      </p:sp>
      <p:sp>
        <p:nvSpPr>
          <p:cNvPr id="10" name="TextBox 10"/>
          <p:cNvSpPr txBox="1"/>
          <p:nvPr/>
        </p:nvSpPr>
        <p:spPr>
          <a:xfrm>
            <a:off x="1597075" y="1267063"/>
            <a:ext cx="15093851" cy="887095"/>
          </a:xfrm>
          <a:prstGeom prst="rect">
            <a:avLst/>
          </a:prstGeom>
        </p:spPr>
        <p:txBody>
          <a:bodyPr lIns="0" tIns="0" rIns="0" bIns="0" rtlCol="0" anchor="t">
            <a:spAutoFit/>
          </a:bodyPr>
          <a:lstStyle/>
          <a:p>
            <a:pPr algn="ctr">
              <a:lnSpc>
                <a:spcPts val="7279"/>
              </a:lnSpc>
            </a:pPr>
            <a:r>
              <a:rPr lang="en-US" sz="5199" b="1" dirty="0">
                <a:solidFill>
                  <a:srgbClr val="000000"/>
                </a:solidFill>
                <a:latin typeface="Canva Sans Bold"/>
                <a:ea typeface="Canva Sans Bold"/>
                <a:cs typeface="Canva Sans Bold"/>
                <a:sym typeface="Canva Sans Bold"/>
              </a:rPr>
              <a:t>Transactions Reports and Monitoring Finances </a:t>
            </a:r>
          </a:p>
        </p:txBody>
      </p:sp>
      <p:sp>
        <p:nvSpPr>
          <p:cNvPr id="11" name="TextBox 11"/>
          <p:cNvSpPr txBox="1"/>
          <p:nvPr/>
        </p:nvSpPr>
        <p:spPr>
          <a:xfrm>
            <a:off x="1701981" y="2055100"/>
            <a:ext cx="15851101" cy="8231900"/>
          </a:xfrm>
          <a:prstGeom prst="rect">
            <a:avLst/>
          </a:prstGeom>
        </p:spPr>
        <p:txBody>
          <a:bodyPr lIns="0" tIns="0" rIns="0" bIns="0" rtlCol="0" anchor="t">
            <a:spAutoFit/>
          </a:bodyPr>
          <a:lstStyle/>
          <a:p>
            <a:pPr algn="l">
              <a:lnSpc>
                <a:spcPts val="4348"/>
              </a:lnSpc>
            </a:pPr>
            <a:r>
              <a:rPr lang="en-US" sz="3106">
                <a:solidFill>
                  <a:srgbClr val="000000"/>
                </a:solidFill>
                <a:latin typeface="Canva Sans"/>
                <a:ea typeface="Canva Sans"/>
                <a:cs typeface="Canva Sans"/>
                <a:sym typeface="Canva Sans"/>
              </a:rPr>
              <a:t>Your committee will receive weekly transaction reports and balance updates to your Student Group's distribution email. </a:t>
            </a:r>
          </a:p>
          <a:p>
            <a:pPr algn="l">
              <a:lnSpc>
                <a:spcPts val="4348"/>
              </a:lnSpc>
            </a:pPr>
            <a:endParaRPr lang="en-US" sz="3106">
              <a:solidFill>
                <a:srgbClr val="000000"/>
              </a:solidFill>
              <a:latin typeface="Canva Sans"/>
              <a:ea typeface="Canva Sans"/>
              <a:cs typeface="Canva Sans"/>
              <a:sym typeface="Canva Sans"/>
            </a:endParaRPr>
          </a:p>
          <a:p>
            <a:pPr algn="l">
              <a:lnSpc>
                <a:spcPts val="4348"/>
              </a:lnSpc>
            </a:pPr>
            <a:r>
              <a:rPr lang="en-US" sz="3106">
                <a:solidFill>
                  <a:srgbClr val="000000"/>
                </a:solidFill>
                <a:latin typeface="Canva Sans"/>
                <a:ea typeface="Canva Sans"/>
                <a:cs typeface="Canva Sans"/>
                <a:sym typeface="Canva Sans"/>
              </a:rPr>
              <a:t>Please Note: If your Student Group has not had any income or expenditure during that week, you will not receive a Transaction Report. </a:t>
            </a:r>
          </a:p>
          <a:p>
            <a:pPr algn="l">
              <a:lnSpc>
                <a:spcPts val="4348"/>
              </a:lnSpc>
            </a:pPr>
            <a:endParaRPr lang="en-US" sz="3106">
              <a:solidFill>
                <a:srgbClr val="000000"/>
              </a:solidFill>
              <a:latin typeface="Canva Sans"/>
              <a:ea typeface="Canva Sans"/>
              <a:cs typeface="Canva Sans"/>
              <a:sym typeface="Canva Sans"/>
            </a:endParaRPr>
          </a:p>
          <a:p>
            <a:pPr algn="l">
              <a:lnSpc>
                <a:spcPts val="4348"/>
              </a:lnSpc>
            </a:pPr>
            <a:r>
              <a:rPr lang="en-US" sz="3106">
                <a:solidFill>
                  <a:srgbClr val="000000"/>
                </a:solidFill>
                <a:latin typeface="Canva Sans"/>
                <a:ea typeface="Canva Sans"/>
                <a:cs typeface="Canva Sans"/>
                <a:sym typeface="Canva Sans"/>
              </a:rPr>
              <a:t>We require all Student Groups to keep track of their own finances in conjunction with the Transaction Report so that you are always aware of how much money should be in your account. To do this, utilise our Budgeting Template. </a:t>
            </a:r>
          </a:p>
          <a:p>
            <a:pPr algn="l">
              <a:lnSpc>
                <a:spcPts val="4348"/>
              </a:lnSpc>
            </a:pPr>
            <a:endParaRPr lang="en-US" sz="3106">
              <a:solidFill>
                <a:srgbClr val="000000"/>
              </a:solidFill>
              <a:latin typeface="Canva Sans"/>
              <a:ea typeface="Canva Sans"/>
              <a:cs typeface="Canva Sans"/>
              <a:sym typeface="Canva Sans"/>
            </a:endParaRPr>
          </a:p>
          <a:p>
            <a:pPr algn="l">
              <a:lnSpc>
                <a:spcPts val="4348"/>
              </a:lnSpc>
            </a:pPr>
            <a:r>
              <a:rPr lang="en-US" sz="3106">
                <a:solidFill>
                  <a:srgbClr val="000000"/>
                </a:solidFill>
                <a:latin typeface="Canva Sans"/>
                <a:ea typeface="Canva Sans"/>
                <a:cs typeface="Canva Sans"/>
                <a:sym typeface="Canva Sans"/>
              </a:rPr>
              <a:t>Note: Your Student Group's Account must always remain in positive figures or your Student Group may become disaffiliated from the Students' Union. Any expenses that would put your group into negative figures will not be approved. </a:t>
            </a:r>
          </a:p>
          <a:p>
            <a:pPr algn="l">
              <a:lnSpc>
                <a:spcPts val="4620"/>
              </a:lnSpc>
            </a:pPr>
            <a:endParaRPr lang="en-US" sz="3106">
              <a:solidFill>
                <a:srgbClr val="000000"/>
              </a:solidFill>
              <a:latin typeface="Canva Sans"/>
              <a:ea typeface="Canva Sans"/>
              <a:cs typeface="Canva Sans"/>
              <a:sym typeface="Canva Sans"/>
            </a:endParaRPr>
          </a:p>
          <a:p>
            <a:pPr algn="l">
              <a:lnSpc>
                <a:spcPts val="4620"/>
              </a:lnSpc>
            </a:pPr>
            <a:endParaRPr lang="en-US" sz="3106">
              <a:solidFill>
                <a:srgbClr val="000000"/>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160085" y="1549317"/>
            <a:ext cx="15314674" cy="7772197"/>
          </a:xfrm>
          <a:custGeom>
            <a:avLst/>
            <a:gdLst/>
            <a:ahLst/>
            <a:cxnLst/>
            <a:rect l="l" t="t" r="r" b="b"/>
            <a:pathLst>
              <a:path w="15314674" h="7772197">
                <a:moveTo>
                  <a:pt x="0" y="0"/>
                </a:moveTo>
                <a:lnTo>
                  <a:pt x="15314675" y="0"/>
                </a:lnTo>
                <a:lnTo>
                  <a:pt x="15314675"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2175737" y="3271729"/>
            <a:ext cx="13897395" cy="4603512"/>
          </a:xfrm>
          <a:custGeom>
            <a:avLst/>
            <a:gdLst/>
            <a:ahLst/>
            <a:cxnLst/>
            <a:rect l="l" t="t" r="r" b="b"/>
            <a:pathLst>
              <a:path w="13897395" h="4603512">
                <a:moveTo>
                  <a:pt x="0" y="0"/>
                </a:moveTo>
                <a:lnTo>
                  <a:pt x="13897395" y="0"/>
                </a:lnTo>
                <a:lnTo>
                  <a:pt x="13897395" y="4603512"/>
                </a:lnTo>
                <a:lnTo>
                  <a:pt x="0" y="4603512"/>
                </a:lnTo>
                <a:lnTo>
                  <a:pt x="0" y="0"/>
                </a:lnTo>
                <a:close/>
              </a:path>
            </a:pathLst>
          </a:custGeom>
          <a:blipFill>
            <a:blip r:embed="rId11"/>
            <a:stretch>
              <a:fillRect/>
            </a:stretch>
          </a:blipFill>
        </p:spPr>
      </p:sp>
      <p:sp>
        <p:nvSpPr>
          <p:cNvPr id="12" name="TextBox 12"/>
          <p:cNvSpPr txBox="1"/>
          <p:nvPr/>
        </p:nvSpPr>
        <p:spPr>
          <a:xfrm>
            <a:off x="1911885" y="2002441"/>
            <a:ext cx="14889452" cy="859338"/>
          </a:xfrm>
          <a:prstGeom prst="rect">
            <a:avLst/>
          </a:prstGeom>
        </p:spPr>
        <p:txBody>
          <a:bodyPr lIns="0" tIns="0" rIns="0" bIns="0" rtlCol="0" anchor="t">
            <a:spAutoFit/>
          </a:bodyPr>
          <a:lstStyle/>
          <a:p>
            <a:pPr algn="l">
              <a:lnSpc>
                <a:spcPts val="6937"/>
              </a:lnSpc>
            </a:pPr>
            <a:r>
              <a:rPr lang="en-US" sz="4955" b="1" dirty="0">
                <a:solidFill>
                  <a:srgbClr val="000000"/>
                </a:solidFill>
                <a:latin typeface="Canva Sans Bold"/>
                <a:ea typeface="Canva Sans Bold"/>
                <a:cs typeface="Canva Sans Bold"/>
                <a:sym typeface="Canva Sans Bold"/>
              </a:rPr>
              <a:t>The budgeting template looks like this:</a:t>
            </a:r>
          </a:p>
        </p:txBody>
      </p:sp>
      <p:sp>
        <p:nvSpPr>
          <p:cNvPr id="13" name="TextBox 13"/>
          <p:cNvSpPr txBox="1"/>
          <p:nvPr/>
        </p:nvSpPr>
        <p:spPr>
          <a:xfrm>
            <a:off x="1689962" y="8089583"/>
            <a:ext cx="15091809" cy="813554"/>
          </a:xfrm>
          <a:prstGeom prst="rect">
            <a:avLst/>
          </a:prstGeom>
        </p:spPr>
        <p:txBody>
          <a:bodyPr lIns="0" tIns="0" rIns="0" bIns="0" rtlCol="0" anchor="t">
            <a:spAutoFit/>
          </a:bodyPr>
          <a:lstStyle/>
          <a:p>
            <a:pPr algn="l">
              <a:lnSpc>
                <a:spcPts val="3311"/>
              </a:lnSpc>
            </a:pPr>
            <a:r>
              <a:rPr lang="en-US" sz="2365">
                <a:solidFill>
                  <a:srgbClr val="000000"/>
                </a:solidFill>
                <a:latin typeface="Canva Sans"/>
                <a:ea typeface="Canva Sans"/>
                <a:cs typeface="Canva Sans"/>
                <a:sym typeface="Canva Sans"/>
              </a:rPr>
              <a:t>The budgeting template will be posted on this page:https://www.leicesterunion.com/opportunities/societies/committeehub/studentgroupfinance/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4694</Words>
  <Application>Microsoft Office PowerPoint</Application>
  <PresentationFormat>Custom</PresentationFormat>
  <Paragraphs>338</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Canva Sans Bold</vt:lpstr>
      <vt:lpstr>Mont 2 Bold</vt:lpstr>
      <vt:lpstr>Calibri</vt:lpstr>
      <vt:lpstr>Mont 1</vt:lpstr>
      <vt:lpstr>Canva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session - Committee Training</dc:title>
  <cp:lastModifiedBy>Begum, Nargis</cp:lastModifiedBy>
  <cp:revision>5</cp:revision>
  <dcterms:created xsi:type="dcterms:W3CDTF">2006-08-16T00:00:00Z</dcterms:created>
  <dcterms:modified xsi:type="dcterms:W3CDTF">2025-06-05T15:12:46Z</dcterms:modified>
  <dc:identifier>DAGnVa6Z0Nc</dc:identifier>
</cp:coreProperties>
</file>