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59" r:id="rId5"/>
    <p:sldId id="260" r:id="rId6"/>
    <p:sldId id="267" r:id="rId7"/>
    <p:sldId id="261" r:id="rId8"/>
    <p:sldId id="264" r:id="rId9"/>
    <p:sldId id="262" r:id="rId10"/>
    <p:sldId id="265" r:id="rId11"/>
    <p:sldId id="263" r:id="rId12"/>
    <p:sldId id="266" r:id="rId13"/>
    <p:sldId id="277" r:id="rId14"/>
    <p:sldId id="278" r:id="rId15"/>
    <p:sldId id="274" r:id="rId16"/>
    <p:sldId id="275" r:id="rId17"/>
    <p:sldId id="276" r:id="rId18"/>
    <p:sldId id="268" r:id="rId19"/>
    <p:sldId id="279" r:id="rId20"/>
    <p:sldId id="269" r:id="rId21"/>
    <p:sldId id="289" r:id="rId22"/>
    <p:sldId id="280" r:id="rId23"/>
    <p:sldId id="281" r:id="rId24"/>
    <p:sldId id="290" r:id="rId25"/>
    <p:sldId id="270" r:id="rId26"/>
    <p:sldId id="271" r:id="rId27"/>
    <p:sldId id="285" r:id="rId28"/>
    <p:sldId id="272" r:id="rId29"/>
    <p:sldId id="273" r:id="rId30"/>
    <p:sldId id="286" r:id="rId31"/>
    <p:sldId id="283" r:id="rId32"/>
    <p:sldId id="288" r:id="rId33"/>
    <p:sldId id="282"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7B0"/>
    <a:srgbClr val="73C5BE"/>
    <a:srgbClr val="1E1A37"/>
    <a:srgbClr val="F6D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4F81D-0537-4210-B7FC-70141A1F291A}" v="1606" dt="2021-02-02T11:28:46.820"/>
    <p1510:client id="{B26F2927-8DFB-C065-85DA-7DAE3F29E9A1}" v="31" dt="2021-02-03T13:05:50.786"/>
    <p1510:client id="{ECBE4901-4161-43DF-D92D-470207CA4B6E}" v="3525" dt="2021-02-02T11:57:26.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han, Kerrie" userId="S::kc266@leicester.ac.uk::46fb2088-2cca-43ed-8f21-919fdffe833f" providerId="AD" clId="Web-{A004F81D-0537-4210-B7FC-70141A1F291A}"/>
    <pc:docChg chg="modSld">
      <pc:chgData name="Coshan, Kerrie" userId="S::kc266@leicester.ac.uk::46fb2088-2cca-43ed-8f21-919fdffe833f" providerId="AD" clId="Web-{A004F81D-0537-4210-B7FC-70141A1F291A}" dt="2021-02-02T11:28:45.695" v="797" actId="20577"/>
      <pc:docMkLst>
        <pc:docMk/>
      </pc:docMkLst>
      <pc:sldChg chg="modSp">
        <pc:chgData name="Coshan, Kerrie" userId="S::kc266@leicester.ac.uk::46fb2088-2cca-43ed-8f21-919fdffe833f" providerId="AD" clId="Web-{A004F81D-0537-4210-B7FC-70141A1F291A}" dt="2021-02-02T11:26:17.972" v="724" actId="20577"/>
        <pc:sldMkLst>
          <pc:docMk/>
          <pc:sldMk cId="3177262289" sldId="277"/>
        </pc:sldMkLst>
        <pc:spChg chg="mod">
          <ac:chgData name="Coshan, Kerrie" userId="S::kc266@leicester.ac.uk::46fb2088-2cca-43ed-8f21-919fdffe833f" providerId="AD" clId="Web-{A004F81D-0537-4210-B7FC-70141A1F291A}" dt="2021-02-02T11:26:17.972" v="724" actId="20577"/>
          <ac:spMkLst>
            <pc:docMk/>
            <pc:sldMk cId="3177262289" sldId="277"/>
            <ac:spMk id="3" creationId="{00000000-0000-0000-0000-000000000000}"/>
          </ac:spMkLst>
        </pc:spChg>
      </pc:sldChg>
      <pc:sldChg chg="modSp">
        <pc:chgData name="Coshan, Kerrie" userId="S::kc266@leicester.ac.uk::46fb2088-2cca-43ed-8f21-919fdffe833f" providerId="AD" clId="Web-{A004F81D-0537-4210-B7FC-70141A1F291A}" dt="2021-02-02T11:28:45.695" v="797" actId="20577"/>
        <pc:sldMkLst>
          <pc:docMk/>
          <pc:sldMk cId="3589713691" sldId="278"/>
        </pc:sldMkLst>
        <pc:spChg chg="mod">
          <ac:chgData name="Coshan, Kerrie" userId="S::kc266@leicester.ac.uk::46fb2088-2cca-43ed-8f21-919fdffe833f" providerId="AD" clId="Web-{A004F81D-0537-4210-B7FC-70141A1F291A}" dt="2021-02-02T11:28:45.695" v="797" actId="20577"/>
          <ac:spMkLst>
            <pc:docMk/>
            <pc:sldMk cId="3589713691" sldId="278"/>
            <ac:spMk id="3" creationId="{00000000-0000-0000-0000-000000000000}"/>
          </ac:spMkLst>
        </pc:spChg>
      </pc:sldChg>
      <pc:sldChg chg="modSp">
        <pc:chgData name="Coshan, Kerrie" userId="S::kc266@leicester.ac.uk::46fb2088-2cca-43ed-8f21-919fdffe833f" providerId="AD" clId="Web-{A004F81D-0537-4210-B7FC-70141A1F291A}" dt="2021-02-02T11:20:38.634" v="320" actId="20577"/>
        <pc:sldMkLst>
          <pc:docMk/>
          <pc:sldMk cId="214475572" sldId="280"/>
        </pc:sldMkLst>
        <pc:spChg chg="mod">
          <ac:chgData name="Coshan, Kerrie" userId="S::kc266@leicester.ac.uk::46fb2088-2cca-43ed-8f21-919fdffe833f" providerId="AD" clId="Web-{A004F81D-0537-4210-B7FC-70141A1F291A}" dt="2021-02-02T11:20:38.634" v="320" actId="20577"/>
          <ac:spMkLst>
            <pc:docMk/>
            <pc:sldMk cId="214475572" sldId="280"/>
            <ac:spMk id="3" creationId="{00000000-0000-0000-0000-000000000000}"/>
          </ac:spMkLst>
        </pc:spChg>
      </pc:sldChg>
    </pc:docChg>
  </pc:docChgLst>
  <pc:docChgLst>
    <pc:chgData name="Clark, Lloyd" userId="S::lc425@leicester.ac.uk::30bf3136-95c2-46cf-8207-88aadc71317c" providerId="AD" clId="Web-{ECBE4901-4161-43DF-D92D-470207CA4B6E}"/>
    <pc:docChg chg="addSld modSld">
      <pc:chgData name="Clark, Lloyd" userId="S::lc425@leicester.ac.uk::30bf3136-95c2-46cf-8207-88aadc71317c" providerId="AD" clId="Web-{ECBE4901-4161-43DF-D92D-470207CA4B6E}" dt="2021-02-02T11:57:26.164" v="1710" actId="20577"/>
      <pc:docMkLst>
        <pc:docMk/>
      </pc:docMkLst>
      <pc:sldChg chg="modSp">
        <pc:chgData name="Clark, Lloyd" userId="S::lc425@leicester.ac.uk::30bf3136-95c2-46cf-8207-88aadc71317c" providerId="AD" clId="Web-{ECBE4901-4161-43DF-D92D-470207CA4B6E}" dt="2021-02-02T11:49:53.093" v="1340" actId="20577"/>
        <pc:sldMkLst>
          <pc:docMk/>
          <pc:sldMk cId="1549084508" sldId="257"/>
        </pc:sldMkLst>
        <pc:spChg chg="mod">
          <ac:chgData name="Clark, Lloyd" userId="S::lc425@leicester.ac.uk::30bf3136-95c2-46cf-8207-88aadc71317c" providerId="AD" clId="Web-{ECBE4901-4161-43DF-D92D-470207CA4B6E}" dt="2021-02-02T11:49:53.093" v="1340" actId="20577"/>
          <ac:spMkLst>
            <pc:docMk/>
            <pc:sldMk cId="1549084508" sldId="257"/>
            <ac:spMk id="3" creationId="{00000000-0000-0000-0000-000000000000}"/>
          </ac:spMkLst>
        </pc:spChg>
      </pc:sldChg>
      <pc:sldChg chg="addSp modSp mod modClrScheme chgLayout">
        <pc:chgData name="Clark, Lloyd" userId="S::lc425@leicester.ac.uk::30bf3136-95c2-46cf-8207-88aadc71317c" providerId="AD" clId="Web-{ECBE4901-4161-43DF-D92D-470207CA4B6E}" dt="2021-02-02T11:34:56.562" v="680" actId="20577"/>
        <pc:sldMkLst>
          <pc:docMk/>
          <pc:sldMk cId="2105873140" sldId="271"/>
        </pc:sldMkLst>
        <pc:spChg chg="mod ord">
          <ac:chgData name="Clark, Lloyd" userId="S::lc425@leicester.ac.uk::30bf3136-95c2-46cf-8207-88aadc71317c" providerId="AD" clId="Web-{ECBE4901-4161-43DF-D92D-470207CA4B6E}" dt="2021-02-02T11:34:02.421" v="665"/>
          <ac:spMkLst>
            <pc:docMk/>
            <pc:sldMk cId="2105873140" sldId="271"/>
            <ac:spMk id="2" creationId="{00000000-0000-0000-0000-000000000000}"/>
          </ac:spMkLst>
        </pc:spChg>
        <pc:spChg chg="mod ord">
          <ac:chgData name="Clark, Lloyd" userId="S::lc425@leicester.ac.uk::30bf3136-95c2-46cf-8207-88aadc71317c" providerId="AD" clId="Web-{ECBE4901-4161-43DF-D92D-470207CA4B6E}" dt="2021-02-02T11:34:22.686" v="670" actId="20577"/>
          <ac:spMkLst>
            <pc:docMk/>
            <pc:sldMk cId="2105873140" sldId="271"/>
            <ac:spMk id="3" creationId="{00000000-0000-0000-0000-000000000000}"/>
          </ac:spMkLst>
        </pc:spChg>
        <pc:spChg chg="add mod ord">
          <ac:chgData name="Clark, Lloyd" userId="S::lc425@leicester.ac.uk::30bf3136-95c2-46cf-8207-88aadc71317c" providerId="AD" clId="Web-{ECBE4901-4161-43DF-D92D-470207CA4B6E}" dt="2021-02-02T11:34:56.562" v="680" actId="20577"/>
          <ac:spMkLst>
            <pc:docMk/>
            <pc:sldMk cId="2105873140" sldId="271"/>
            <ac:spMk id="4" creationId="{86AB7345-7CD1-492E-91A6-76C3C4241C0C}"/>
          </ac:spMkLst>
        </pc:spChg>
      </pc:sldChg>
      <pc:sldChg chg="modSp mod setBg">
        <pc:chgData name="Clark, Lloyd" userId="S::lc425@leicester.ac.uk::30bf3136-95c2-46cf-8207-88aadc71317c" providerId="AD" clId="Web-{ECBE4901-4161-43DF-D92D-470207CA4B6E}" dt="2021-02-02T11:46:40.527" v="1174"/>
        <pc:sldMkLst>
          <pc:docMk/>
          <pc:sldMk cId="159222653" sldId="272"/>
        </pc:sldMkLst>
        <pc:spChg chg="mod">
          <ac:chgData name="Clark, Lloyd" userId="S::lc425@leicester.ac.uk::30bf3136-95c2-46cf-8207-88aadc71317c" providerId="AD" clId="Web-{ECBE4901-4161-43DF-D92D-470207CA4B6E}" dt="2021-02-02T11:46:40.308" v="1173" actId="20577"/>
          <ac:spMkLst>
            <pc:docMk/>
            <pc:sldMk cId="159222653" sldId="272"/>
            <ac:spMk id="3" creationId="{00000000-0000-0000-0000-000000000000}"/>
          </ac:spMkLst>
        </pc:spChg>
      </pc:sldChg>
      <pc:sldChg chg="modSp">
        <pc:chgData name="Clark, Lloyd" userId="S::lc425@leicester.ac.uk::30bf3136-95c2-46cf-8207-88aadc71317c" providerId="AD" clId="Web-{ECBE4901-4161-43DF-D92D-470207CA4B6E}" dt="2021-02-02T11:45:51.198" v="1160" actId="20577"/>
        <pc:sldMkLst>
          <pc:docMk/>
          <pc:sldMk cId="2205534397" sldId="273"/>
        </pc:sldMkLst>
        <pc:spChg chg="mod">
          <ac:chgData name="Clark, Lloyd" userId="S::lc425@leicester.ac.uk::30bf3136-95c2-46cf-8207-88aadc71317c" providerId="AD" clId="Web-{ECBE4901-4161-43DF-D92D-470207CA4B6E}" dt="2021-02-02T11:45:51.198" v="1160" actId="20577"/>
          <ac:spMkLst>
            <pc:docMk/>
            <pc:sldMk cId="2205534397" sldId="273"/>
            <ac:spMk id="3" creationId="{00000000-0000-0000-0000-000000000000}"/>
          </ac:spMkLst>
        </pc:spChg>
      </pc:sldChg>
      <pc:sldChg chg="modSp">
        <pc:chgData name="Clark, Lloyd" userId="S::lc425@leicester.ac.uk::30bf3136-95c2-46cf-8207-88aadc71317c" providerId="AD" clId="Web-{ECBE4901-4161-43DF-D92D-470207CA4B6E}" dt="2021-02-02T11:30:18.807" v="482" actId="20577"/>
        <pc:sldMkLst>
          <pc:docMk/>
          <pc:sldMk cId="709635129" sldId="279"/>
        </pc:sldMkLst>
        <pc:spChg chg="mod">
          <ac:chgData name="Clark, Lloyd" userId="S::lc425@leicester.ac.uk::30bf3136-95c2-46cf-8207-88aadc71317c" providerId="AD" clId="Web-{ECBE4901-4161-43DF-D92D-470207CA4B6E}" dt="2021-02-02T11:29:00.665" v="467" actId="20577"/>
          <ac:spMkLst>
            <pc:docMk/>
            <pc:sldMk cId="709635129" sldId="279"/>
            <ac:spMk id="2" creationId="{00000000-0000-0000-0000-000000000000}"/>
          </ac:spMkLst>
        </pc:spChg>
        <pc:spChg chg="mod">
          <ac:chgData name="Clark, Lloyd" userId="S::lc425@leicester.ac.uk::30bf3136-95c2-46cf-8207-88aadc71317c" providerId="AD" clId="Web-{ECBE4901-4161-43DF-D92D-470207CA4B6E}" dt="2021-02-02T11:30:18.807" v="482" actId="20577"/>
          <ac:spMkLst>
            <pc:docMk/>
            <pc:sldMk cId="709635129" sldId="279"/>
            <ac:spMk id="3" creationId="{00000000-0000-0000-0000-000000000000}"/>
          </ac:spMkLst>
        </pc:spChg>
      </pc:sldChg>
      <pc:sldChg chg="modSp">
        <pc:chgData name="Clark, Lloyd" userId="S::lc425@leicester.ac.uk::30bf3136-95c2-46cf-8207-88aadc71317c" providerId="AD" clId="Web-{ECBE4901-4161-43DF-D92D-470207CA4B6E}" dt="2021-02-02T11:47:18.575" v="1213" actId="20577"/>
        <pc:sldMkLst>
          <pc:docMk/>
          <pc:sldMk cId="3614394345" sldId="284"/>
        </pc:sldMkLst>
        <pc:spChg chg="mod">
          <ac:chgData name="Clark, Lloyd" userId="S::lc425@leicester.ac.uk::30bf3136-95c2-46cf-8207-88aadc71317c" providerId="AD" clId="Web-{ECBE4901-4161-43DF-D92D-470207CA4B6E}" dt="2021-02-02T11:47:18.575" v="1213" actId="20577"/>
          <ac:spMkLst>
            <pc:docMk/>
            <pc:sldMk cId="3614394345" sldId="284"/>
            <ac:spMk id="2" creationId="{00000000-0000-0000-0000-000000000000}"/>
          </ac:spMkLst>
        </pc:spChg>
      </pc:sldChg>
      <pc:sldChg chg="addSp delSp modSp add mod replId modClrScheme chgLayout">
        <pc:chgData name="Clark, Lloyd" userId="S::lc425@leicester.ac.uk::30bf3136-95c2-46cf-8207-88aadc71317c" providerId="AD" clId="Web-{ECBE4901-4161-43DF-D92D-470207CA4B6E}" dt="2021-02-02T11:37:53.862" v="700" actId="14100"/>
        <pc:sldMkLst>
          <pc:docMk/>
          <pc:sldMk cId="254594614" sldId="285"/>
        </pc:sldMkLst>
        <pc:spChg chg="mod ord">
          <ac:chgData name="Clark, Lloyd" userId="S::lc425@leicester.ac.uk::30bf3136-95c2-46cf-8207-88aadc71317c" providerId="AD" clId="Web-{ECBE4901-4161-43DF-D92D-470207CA4B6E}" dt="2021-02-02T11:35:39.719" v="688"/>
          <ac:spMkLst>
            <pc:docMk/>
            <pc:sldMk cId="254594614" sldId="285"/>
            <ac:spMk id="2" creationId="{00000000-0000-0000-0000-000000000000}"/>
          </ac:spMkLst>
        </pc:spChg>
        <pc:spChg chg="del mod ord">
          <ac:chgData name="Clark, Lloyd" userId="S::lc425@leicester.ac.uk::30bf3136-95c2-46cf-8207-88aadc71317c" providerId="AD" clId="Web-{ECBE4901-4161-43DF-D92D-470207CA4B6E}" dt="2021-02-02T11:36:49.876" v="692"/>
          <ac:spMkLst>
            <pc:docMk/>
            <pc:sldMk cId="254594614" sldId="285"/>
            <ac:spMk id="3" creationId="{00000000-0000-0000-0000-000000000000}"/>
          </ac:spMkLst>
        </pc:spChg>
        <pc:spChg chg="del">
          <ac:chgData name="Clark, Lloyd" userId="S::lc425@leicester.ac.uk::30bf3136-95c2-46cf-8207-88aadc71317c" providerId="AD" clId="Web-{ECBE4901-4161-43DF-D92D-470207CA4B6E}" dt="2021-02-02T11:35:34.938" v="687"/>
          <ac:spMkLst>
            <pc:docMk/>
            <pc:sldMk cId="254594614" sldId="285"/>
            <ac:spMk id="4" creationId="{86AB7345-7CD1-492E-91A6-76C3C4241C0C}"/>
          </ac:spMkLst>
        </pc:spChg>
        <pc:spChg chg="add del mod">
          <ac:chgData name="Clark, Lloyd" userId="S::lc425@leicester.ac.uk::30bf3136-95c2-46cf-8207-88aadc71317c" providerId="AD" clId="Web-{ECBE4901-4161-43DF-D92D-470207CA4B6E}" dt="2021-02-02T11:35:39.719" v="688"/>
          <ac:spMkLst>
            <pc:docMk/>
            <pc:sldMk cId="254594614" sldId="285"/>
            <ac:spMk id="6" creationId="{451AA29D-B48F-4B10-BDEC-1EA327DBB22B}"/>
          </ac:spMkLst>
        </pc:spChg>
        <pc:picChg chg="add mod ord modCrop">
          <ac:chgData name="Clark, Lloyd" userId="S::lc425@leicester.ac.uk::30bf3136-95c2-46cf-8207-88aadc71317c" providerId="AD" clId="Web-{ECBE4901-4161-43DF-D92D-470207CA4B6E}" dt="2021-02-02T11:37:53.862" v="700" actId="14100"/>
          <ac:picMkLst>
            <pc:docMk/>
            <pc:sldMk cId="254594614" sldId="285"/>
            <ac:picMk id="7" creationId="{21E77582-AA41-435D-9603-5FFC631BD649}"/>
          </ac:picMkLst>
        </pc:picChg>
      </pc:sldChg>
      <pc:sldChg chg="modSp add replId">
        <pc:chgData name="Clark, Lloyd" userId="S::lc425@leicester.ac.uk::30bf3136-95c2-46cf-8207-88aadc71317c" providerId="AD" clId="Web-{ECBE4901-4161-43DF-D92D-470207CA4B6E}" dt="2021-02-02T11:44:16.416" v="1155" actId="20577"/>
        <pc:sldMkLst>
          <pc:docMk/>
          <pc:sldMk cId="2727953576" sldId="286"/>
        </pc:sldMkLst>
        <pc:spChg chg="mod">
          <ac:chgData name="Clark, Lloyd" userId="S::lc425@leicester.ac.uk::30bf3136-95c2-46cf-8207-88aadc71317c" providerId="AD" clId="Web-{ECBE4901-4161-43DF-D92D-470207CA4B6E}" dt="2021-02-02T11:44:16.416" v="1155" actId="20577"/>
          <ac:spMkLst>
            <pc:docMk/>
            <pc:sldMk cId="2727953576" sldId="286"/>
            <ac:spMk id="2" creationId="{00000000-0000-0000-0000-000000000000}"/>
          </ac:spMkLst>
        </pc:spChg>
      </pc:sldChg>
      <pc:sldChg chg="add replId">
        <pc:chgData name="Clark, Lloyd" userId="S::lc425@leicester.ac.uk::30bf3136-95c2-46cf-8207-88aadc71317c" providerId="AD" clId="Web-{ECBE4901-4161-43DF-D92D-470207CA4B6E}" dt="2021-02-02T11:45:52.714" v="1161"/>
        <pc:sldMkLst>
          <pc:docMk/>
          <pc:sldMk cId="1358889787" sldId="287"/>
        </pc:sldMkLst>
      </pc:sldChg>
      <pc:sldChg chg="modSp add replId">
        <pc:chgData name="Clark, Lloyd" userId="S::lc425@leicester.ac.uk::30bf3136-95c2-46cf-8207-88aadc71317c" providerId="AD" clId="Web-{ECBE4901-4161-43DF-D92D-470207CA4B6E}" dt="2021-02-02T11:57:26.164" v="1710" actId="20577"/>
        <pc:sldMkLst>
          <pc:docMk/>
          <pc:sldMk cId="1945708374" sldId="288"/>
        </pc:sldMkLst>
        <pc:spChg chg="mod">
          <ac:chgData name="Clark, Lloyd" userId="S::lc425@leicester.ac.uk::30bf3136-95c2-46cf-8207-88aadc71317c" providerId="AD" clId="Web-{ECBE4901-4161-43DF-D92D-470207CA4B6E}" dt="2021-02-02T11:50:29.390" v="1346" actId="20577"/>
          <ac:spMkLst>
            <pc:docMk/>
            <pc:sldMk cId="1945708374" sldId="288"/>
            <ac:spMk id="2" creationId="{00000000-0000-0000-0000-000000000000}"/>
          </ac:spMkLst>
        </pc:spChg>
        <pc:spChg chg="mod">
          <ac:chgData name="Clark, Lloyd" userId="S::lc425@leicester.ac.uk::30bf3136-95c2-46cf-8207-88aadc71317c" providerId="AD" clId="Web-{ECBE4901-4161-43DF-D92D-470207CA4B6E}" dt="2021-02-02T11:57:26.164" v="1710" actId="20577"/>
          <ac:spMkLst>
            <pc:docMk/>
            <pc:sldMk cId="1945708374" sldId="288"/>
            <ac:spMk id="3" creationId="{00000000-0000-0000-0000-000000000000}"/>
          </ac:spMkLst>
        </pc:spChg>
      </pc:sldChg>
    </pc:docChg>
  </pc:docChgLst>
  <pc:docChgLst>
    <pc:chgData name="Clark, Lloyd" userId="S::lc425@leicester.ac.uk::30bf3136-95c2-46cf-8207-88aadc71317c" providerId="AD" clId="Web-{B26F2927-8DFB-C065-85DA-7DAE3F29E9A1}"/>
    <pc:docChg chg="modSld modMainMaster">
      <pc:chgData name="Clark, Lloyd" userId="S::lc425@leicester.ac.uk::30bf3136-95c2-46cf-8207-88aadc71317c" providerId="AD" clId="Web-{B26F2927-8DFB-C065-85DA-7DAE3F29E9A1}" dt="2021-02-03T13:05:50.786" v="17" actId="20577"/>
      <pc:docMkLst>
        <pc:docMk/>
      </pc:docMkLst>
      <pc:sldChg chg="mod">
        <pc:chgData name="Clark, Lloyd" userId="S::lc425@leicester.ac.uk::30bf3136-95c2-46cf-8207-88aadc71317c" providerId="AD" clId="Web-{B26F2927-8DFB-C065-85DA-7DAE3F29E9A1}" dt="2021-02-03T13:02:47.891" v="1"/>
        <pc:sldMkLst>
          <pc:docMk/>
          <pc:sldMk cId="415249330" sldId="256"/>
        </pc:sldMkLst>
      </pc:sldChg>
      <pc:sldChg chg="mod">
        <pc:chgData name="Clark, Lloyd" userId="S::lc425@leicester.ac.uk::30bf3136-95c2-46cf-8207-88aadc71317c" providerId="AD" clId="Web-{B26F2927-8DFB-C065-85DA-7DAE3F29E9A1}" dt="2021-02-03T13:02:47.891" v="1"/>
        <pc:sldMkLst>
          <pc:docMk/>
          <pc:sldMk cId="1549084508" sldId="257"/>
        </pc:sldMkLst>
      </pc:sldChg>
      <pc:sldChg chg="mod">
        <pc:chgData name="Clark, Lloyd" userId="S::lc425@leicester.ac.uk::30bf3136-95c2-46cf-8207-88aadc71317c" providerId="AD" clId="Web-{B26F2927-8DFB-C065-85DA-7DAE3F29E9A1}" dt="2021-02-03T13:02:47.891" v="1"/>
        <pc:sldMkLst>
          <pc:docMk/>
          <pc:sldMk cId="2230028817" sldId="258"/>
        </pc:sldMkLst>
      </pc:sldChg>
      <pc:sldChg chg="mod">
        <pc:chgData name="Clark, Lloyd" userId="S::lc425@leicester.ac.uk::30bf3136-95c2-46cf-8207-88aadc71317c" providerId="AD" clId="Web-{B26F2927-8DFB-C065-85DA-7DAE3F29E9A1}" dt="2021-02-03T13:02:47.891" v="1"/>
        <pc:sldMkLst>
          <pc:docMk/>
          <pc:sldMk cId="1044252497" sldId="259"/>
        </pc:sldMkLst>
      </pc:sldChg>
      <pc:sldChg chg="mod">
        <pc:chgData name="Clark, Lloyd" userId="S::lc425@leicester.ac.uk::30bf3136-95c2-46cf-8207-88aadc71317c" providerId="AD" clId="Web-{B26F2927-8DFB-C065-85DA-7DAE3F29E9A1}" dt="2021-02-03T13:02:47.891" v="1"/>
        <pc:sldMkLst>
          <pc:docMk/>
          <pc:sldMk cId="2843817933" sldId="260"/>
        </pc:sldMkLst>
      </pc:sldChg>
      <pc:sldChg chg="mod">
        <pc:chgData name="Clark, Lloyd" userId="S::lc425@leicester.ac.uk::30bf3136-95c2-46cf-8207-88aadc71317c" providerId="AD" clId="Web-{B26F2927-8DFB-C065-85DA-7DAE3F29E9A1}" dt="2021-02-03T13:02:47.891" v="1"/>
        <pc:sldMkLst>
          <pc:docMk/>
          <pc:sldMk cId="1223679300" sldId="261"/>
        </pc:sldMkLst>
      </pc:sldChg>
      <pc:sldChg chg="mod">
        <pc:chgData name="Clark, Lloyd" userId="S::lc425@leicester.ac.uk::30bf3136-95c2-46cf-8207-88aadc71317c" providerId="AD" clId="Web-{B26F2927-8DFB-C065-85DA-7DAE3F29E9A1}" dt="2021-02-03T13:02:47.891" v="1"/>
        <pc:sldMkLst>
          <pc:docMk/>
          <pc:sldMk cId="2299027579" sldId="262"/>
        </pc:sldMkLst>
      </pc:sldChg>
      <pc:sldChg chg="mod">
        <pc:chgData name="Clark, Lloyd" userId="S::lc425@leicester.ac.uk::30bf3136-95c2-46cf-8207-88aadc71317c" providerId="AD" clId="Web-{B26F2927-8DFB-C065-85DA-7DAE3F29E9A1}" dt="2021-02-03T13:02:47.891" v="1"/>
        <pc:sldMkLst>
          <pc:docMk/>
          <pc:sldMk cId="4023704938" sldId="263"/>
        </pc:sldMkLst>
      </pc:sldChg>
      <pc:sldChg chg="mod">
        <pc:chgData name="Clark, Lloyd" userId="S::lc425@leicester.ac.uk::30bf3136-95c2-46cf-8207-88aadc71317c" providerId="AD" clId="Web-{B26F2927-8DFB-C065-85DA-7DAE3F29E9A1}" dt="2021-02-03T13:02:47.891" v="1"/>
        <pc:sldMkLst>
          <pc:docMk/>
          <pc:sldMk cId="449478337" sldId="264"/>
        </pc:sldMkLst>
      </pc:sldChg>
      <pc:sldChg chg="mod">
        <pc:chgData name="Clark, Lloyd" userId="S::lc425@leicester.ac.uk::30bf3136-95c2-46cf-8207-88aadc71317c" providerId="AD" clId="Web-{B26F2927-8DFB-C065-85DA-7DAE3F29E9A1}" dt="2021-02-03T13:02:47.891" v="1"/>
        <pc:sldMkLst>
          <pc:docMk/>
          <pc:sldMk cId="1772766671" sldId="265"/>
        </pc:sldMkLst>
      </pc:sldChg>
      <pc:sldChg chg="mod setBg">
        <pc:chgData name="Clark, Lloyd" userId="S::lc425@leicester.ac.uk::30bf3136-95c2-46cf-8207-88aadc71317c" providerId="AD" clId="Web-{B26F2927-8DFB-C065-85DA-7DAE3F29E9A1}" dt="2021-02-03T13:02:47.891" v="1"/>
        <pc:sldMkLst>
          <pc:docMk/>
          <pc:sldMk cId="3600380980" sldId="266"/>
        </pc:sldMkLst>
      </pc:sldChg>
      <pc:sldChg chg="mod">
        <pc:chgData name="Clark, Lloyd" userId="S::lc425@leicester.ac.uk::30bf3136-95c2-46cf-8207-88aadc71317c" providerId="AD" clId="Web-{B26F2927-8DFB-C065-85DA-7DAE3F29E9A1}" dt="2021-02-03T13:02:47.891" v="1"/>
        <pc:sldMkLst>
          <pc:docMk/>
          <pc:sldMk cId="3887273889" sldId="267"/>
        </pc:sldMkLst>
      </pc:sldChg>
      <pc:sldChg chg="mod">
        <pc:chgData name="Clark, Lloyd" userId="S::lc425@leicester.ac.uk::30bf3136-95c2-46cf-8207-88aadc71317c" providerId="AD" clId="Web-{B26F2927-8DFB-C065-85DA-7DAE3F29E9A1}" dt="2021-02-03T13:02:47.891" v="1"/>
        <pc:sldMkLst>
          <pc:docMk/>
          <pc:sldMk cId="1393967629" sldId="268"/>
        </pc:sldMkLst>
      </pc:sldChg>
      <pc:sldChg chg="mod">
        <pc:chgData name="Clark, Lloyd" userId="S::lc425@leicester.ac.uk::30bf3136-95c2-46cf-8207-88aadc71317c" providerId="AD" clId="Web-{B26F2927-8DFB-C065-85DA-7DAE3F29E9A1}" dt="2021-02-03T13:02:47.891" v="1"/>
        <pc:sldMkLst>
          <pc:docMk/>
          <pc:sldMk cId="3047292818" sldId="269"/>
        </pc:sldMkLst>
      </pc:sldChg>
      <pc:sldChg chg="mod">
        <pc:chgData name="Clark, Lloyd" userId="S::lc425@leicester.ac.uk::30bf3136-95c2-46cf-8207-88aadc71317c" providerId="AD" clId="Web-{B26F2927-8DFB-C065-85DA-7DAE3F29E9A1}" dt="2021-02-03T13:02:47.891" v="1"/>
        <pc:sldMkLst>
          <pc:docMk/>
          <pc:sldMk cId="2821685131" sldId="270"/>
        </pc:sldMkLst>
      </pc:sldChg>
      <pc:sldChg chg="mod">
        <pc:chgData name="Clark, Lloyd" userId="S::lc425@leicester.ac.uk::30bf3136-95c2-46cf-8207-88aadc71317c" providerId="AD" clId="Web-{B26F2927-8DFB-C065-85DA-7DAE3F29E9A1}" dt="2021-02-03T13:02:47.891" v="1"/>
        <pc:sldMkLst>
          <pc:docMk/>
          <pc:sldMk cId="2105873140" sldId="271"/>
        </pc:sldMkLst>
      </pc:sldChg>
      <pc:sldChg chg="mod">
        <pc:chgData name="Clark, Lloyd" userId="S::lc425@leicester.ac.uk::30bf3136-95c2-46cf-8207-88aadc71317c" providerId="AD" clId="Web-{B26F2927-8DFB-C065-85DA-7DAE3F29E9A1}" dt="2021-02-03T13:02:47.891" v="1"/>
        <pc:sldMkLst>
          <pc:docMk/>
          <pc:sldMk cId="159222653" sldId="272"/>
        </pc:sldMkLst>
      </pc:sldChg>
      <pc:sldChg chg="mod">
        <pc:chgData name="Clark, Lloyd" userId="S::lc425@leicester.ac.uk::30bf3136-95c2-46cf-8207-88aadc71317c" providerId="AD" clId="Web-{B26F2927-8DFB-C065-85DA-7DAE3F29E9A1}" dt="2021-02-03T13:02:47.891" v="1"/>
        <pc:sldMkLst>
          <pc:docMk/>
          <pc:sldMk cId="2205534397" sldId="273"/>
        </pc:sldMkLst>
      </pc:sldChg>
      <pc:sldChg chg="mod">
        <pc:chgData name="Clark, Lloyd" userId="S::lc425@leicester.ac.uk::30bf3136-95c2-46cf-8207-88aadc71317c" providerId="AD" clId="Web-{B26F2927-8DFB-C065-85DA-7DAE3F29E9A1}" dt="2021-02-03T13:02:47.891" v="1"/>
        <pc:sldMkLst>
          <pc:docMk/>
          <pc:sldMk cId="4150296512" sldId="274"/>
        </pc:sldMkLst>
      </pc:sldChg>
      <pc:sldChg chg="mod">
        <pc:chgData name="Clark, Lloyd" userId="S::lc425@leicester.ac.uk::30bf3136-95c2-46cf-8207-88aadc71317c" providerId="AD" clId="Web-{B26F2927-8DFB-C065-85DA-7DAE3F29E9A1}" dt="2021-02-03T13:02:47.891" v="1"/>
        <pc:sldMkLst>
          <pc:docMk/>
          <pc:sldMk cId="98384702" sldId="275"/>
        </pc:sldMkLst>
      </pc:sldChg>
      <pc:sldChg chg="mod">
        <pc:chgData name="Clark, Lloyd" userId="S::lc425@leicester.ac.uk::30bf3136-95c2-46cf-8207-88aadc71317c" providerId="AD" clId="Web-{B26F2927-8DFB-C065-85DA-7DAE3F29E9A1}" dt="2021-02-03T13:02:47.891" v="1"/>
        <pc:sldMkLst>
          <pc:docMk/>
          <pc:sldMk cId="2653974667" sldId="276"/>
        </pc:sldMkLst>
      </pc:sldChg>
      <pc:sldChg chg="mod">
        <pc:chgData name="Clark, Lloyd" userId="S::lc425@leicester.ac.uk::30bf3136-95c2-46cf-8207-88aadc71317c" providerId="AD" clId="Web-{B26F2927-8DFB-C065-85DA-7DAE3F29E9A1}" dt="2021-02-03T13:02:47.891" v="1"/>
        <pc:sldMkLst>
          <pc:docMk/>
          <pc:sldMk cId="3177262289" sldId="277"/>
        </pc:sldMkLst>
      </pc:sldChg>
      <pc:sldChg chg="modSp mod">
        <pc:chgData name="Clark, Lloyd" userId="S::lc425@leicester.ac.uk::30bf3136-95c2-46cf-8207-88aadc71317c" providerId="AD" clId="Web-{B26F2927-8DFB-C065-85DA-7DAE3F29E9A1}" dt="2021-02-03T13:03:05.766" v="3" actId="20577"/>
        <pc:sldMkLst>
          <pc:docMk/>
          <pc:sldMk cId="3589713691" sldId="278"/>
        </pc:sldMkLst>
        <pc:spChg chg="mod">
          <ac:chgData name="Clark, Lloyd" userId="S::lc425@leicester.ac.uk::30bf3136-95c2-46cf-8207-88aadc71317c" providerId="AD" clId="Web-{B26F2927-8DFB-C065-85DA-7DAE3F29E9A1}" dt="2021-02-03T13:03:05.766" v="3" actId="20577"/>
          <ac:spMkLst>
            <pc:docMk/>
            <pc:sldMk cId="3589713691" sldId="278"/>
            <ac:spMk id="3" creationId="{00000000-0000-0000-0000-000000000000}"/>
          </ac:spMkLst>
        </pc:spChg>
      </pc:sldChg>
      <pc:sldChg chg="mod">
        <pc:chgData name="Clark, Lloyd" userId="S::lc425@leicester.ac.uk::30bf3136-95c2-46cf-8207-88aadc71317c" providerId="AD" clId="Web-{B26F2927-8DFB-C065-85DA-7DAE3F29E9A1}" dt="2021-02-03T13:02:47.891" v="1"/>
        <pc:sldMkLst>
          <pc:docMk/>
          <pc:sldMk cId="709635129" sldId="279"/>
        </pc:sldMkLst>
      </pc:sldChg>
      <pc:sldChg chg="mod">
        <pc:chgData name="Clark, Lloyd" userId="S::lc425@leicester.ac.uk::30bf3136-95c2-46cf-8207-88aadc71317c" providerId="AD" clId="Web-{B26F2927-8DFB-C065-85DA-7DAE3F29E9A1}" dt="2021-02-03T13:02:47.891" v="1"/>
        <pc:sldMkLst>
          <pc:docMk/>
          <pc:sldMk cId="214475572" sldId="280"/>
        </pc:sldMkLst>
      </pc:sldChg>
      <pc:sldChg chg="mod">
        <pc:chgData name="Clark, Lloyd" userId="S::lc425@leicester.ac.uk::30bf3136-95c2-46cf-8207-88aadc71317c" providerId="AD" clId="Web-{B26F2927-8DFB-C065-85DA-7DAE3F29E9A1}" dt="2021-02-03T13:02:47.891" v="1"/>
        <pc:sldMkLst>
          <pc:docMk/>
          <pc:sldMk cId="570695394" sldId="281"/>
        </pc:sldMkLst>
      </pc:sldChg>
      <pc:sldChg chg="mod">
        <pc:chgData name="Clark, Lloyd" userId="S::lc425@leicester.ac.uk::30bf3136-95c2-46cf-8207-88aadc71317c" providerId="AD" clId="Web-{B26F2927-8DFB-C065-85DA-7DAE3F29E9A1}" dt="2021-02-03T13:02:47.891" v="1"/>
        <pc:sldMkLst>
          <pc:docMk/>
          <pc:sldMk cId="3549932135" sldId="282"/>
        </pc:sldMkLst>
      </pc:sldChg>
      <pc:sldChg chg="mod">
        <pc:chgData name="Clark, Lloyd" userId="S::lc425@leicester.ac.uk::30bf3136-95c2-46cf-8207-88aadc71317c" providerId="AD" clId="Web-{B26F2927-8DFB-C065-85DA-7DAE3F29E9A1}" dt="2021-02-03T13:02:47.891" v="1"/>
        <pc:sldMkLst>
          <pc:docMk/>
          <pc:sldMk cId="1365177630" sldId="283"/>
        </pc:sldMkLst>
      </pc:sldChg>
      <pc:sldChg chg="mod">
        <pc:chgData name="Clark, Lloyd" userId="S::lc425@leicester.ac.uk::30bf3136-95c2-46cf-8207-88aadc71317c" providerId="AD" clId="Web-{B26F2927-8DFB-C065-85DA-7DAE3F29E9A1}" dt="2021-02-03T13:02:47.891" v="1"/>
        <pc:sldMkLst>
          <pc:docMk/>
          <pc:sldMk cId="3614394345" sldId="284"/>
        </pc:sldMkLst>
      </pc:sldChg>
      <pc:sldChg chg="mod">
        <pc:chgData name="Clark, Lloyd" userId="S::lc425@leicester.ac.uk::30bf3136-95c2-46cf-8207-88aadc71317c" providerId="AD" clId="Web-{B26F2927-8DFB-C065-85DA-7DAE3F29E9A1}" dt="2021-02-03T13:02:47.891" v="1"/>
        <pc:sldMkLst>
          <pc:docMk/>
          <pc:sldMk cId="254594614" sldId="285"/>
        </pc:sldMkLst>
      </pc:sldChg>
      <pc:sldChg chg="mod">
        <pc:chgData name="Clark, Lloyd" userId="S::lc425@leicester.ac.uk::30bf3136-95c2-46cf-8207-88aadc71317c" providerId="AD" clId="Web-{B26F2927-8DFB-C065-85DA-7DAE3F29E9A1}" dt="2021-02-03T13:02:47.891" v="1"/>
        <pc:sldMkLst>
          <pc:docMk/>
          <pc:sldMk cId="2727953576" sldId="286"/>
        </pc:sldMkLst>
      </pc:sldChg>
      <pc:sldChg chg="modSp mod">
        <pc:chgData name="Clark, Lloyd" userId="S::lc425@leicester.ac.uk::30bf3136-95c2-46cf-8207-88aadc71317c" providerId="AD" clId="Web-{B26F2927-8DFB-C065-85DA-7DAE3F29E9A1}" dt="2021-02-03T13:05:50.786" v="17" actId="20577"/>
        <pc:sldMkLst>
          <pc:docMk/>
          <pc:sldMk cId="1358889787" sldId="287"/>
        </pc:sldMkLst>
        <pc:spChg chg="mod">
          <ac:chgData name="Clark, Lloyd" userId="S::lc425@leicester.ac.uk::30bf3136-95c2-46cf-8207-88aadc71317c" providerId="AD" clId="Web-{B26F2927-8DFB-C065-85DA-7DAE3F29E9A1}" dt="2021-02-03T13:05:50.786" v="17" actId="20577"/>
          <ac:spMkLst>
            <pc:docMk/>
            <pc:sldMk cId="1358889787" sldId="287"/>
            <ac:spMk id="3" creationId="{00000000-0000-0000-0000-000000000000}"/>
          </ac:spMkLst>
        </pc:spChg>
      </pc:sldChg>
      <pc:sldChg chg="mod">
        <pc:chgData name="Clark, Lloyd" userId="S::lc425@leicester.ac.uk::30bf3136-95c2-46cf-8207-88aadc71317c" providerId="AD" clId="Web-{B26F2927-8DFB-C065-85DA-7DAE3F29E9A1}" dt="2021-02-03T13:02:47.891" v="1"/>
        <pc:sldMkLst>
          <pc:docMk/>
          <pc:sldMk cId="1945708374" sldId="288"/>
        </pc:sldMkLst>
      </pc:sldChg>
      <pc:sldMasterChg chg="mod setBg modSldLayout">
        <pc:chgData name="Clark, Lloyd" userId="S::lc425@leicester.ac.uk::30bf3136-95c2-46cf-8207-88aadc71317c" providerId="AD" clId="Web-{B26F2927-8DFB-C065-85DA-7DAE3F29E9A1}" dt="2021-02-03T13:02:47.891" v="1"/>
        <pc:sldMasterMkLst>
          <pc:docMk/>
          <pc:sldMasterMk cId="1972338437" sldId="2147483672"/>
        </pc:sldMasterMkLst>
        <pc:sldLayoutChg chg="mod">
          <pc:chgData name="Clark, Lloyd" userId="S::lc425@leicester.ac.uk::30bf3136-95c2-46cf-8207-88aadc71317c" providerId="AD" clId="Web-{B26F2927-8DFB-C065-85DA-7DAE3F29E9A1}" dt="2021-02-03T13:02:47.891" v="1"/>
          <pc:sldLayoutMkLst>
            <pc:docMk/>
            <pc:sldMasterMk cId="1972338437" sldId="2147483672"/>
            <pc:sldLayoutMk cId="3990118214" sldId="2147483674"/>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2992978695" sldId="2147483675"/>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4075673938" sldId="2147483676"/>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3156993863" sldId="2147483677"/>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1095607676" sldId="2147483678"/>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2514626731" sldId="2147483679"/>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2082095056" sldId="2147483680"/>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1862106530" sldId="2147483681"/>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953640062" sldId="2147483682"/>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2732935712" sldId="2147483683"/>
          </pc:sldLayoutMkLst>
        </pc:sldLayoutChg>
        <pc:sldLayoutChg chg="mod">
          <pc:chgData name="Clark, Lloyd" userId="S::lc425@leicester.ac.uk::30bf3136-95c2-46cf-8207-88aadc71317c" providerId="AD" clId="Web-{B26F2927-8DFB-C065-85DA-7DAE3F29E9A1}" dt="2021-02-03T13:02:47.891" v="1"/>
          <pc:sldLayoutMkLst>
            <pc:docMk/>
            <pc:sldMasterMk cId="1972338437" sldId="2147483672"/>
            <pc:sldLayoutMk cId="738831839"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DA90-8F54-48BC-89A4-AACA39AB0FFD}" type="datetimeFigureOut">
              <a:rPr lang="en-GB" smtClean="0"/>
              <a:t>11/02/2021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6A815-D356-4969-810B-0B36096E4170}" type="slidenum">
              <a:rPr lang="en-GB" smtClean="0"/>
              <a:t>‹#›</a:t>
            </a:fld>
            <a:endParaRPr lang="en-GB"/>
          </a:p>
        </p:txBody>
      </p:sp>
    </p:spTree>
    <p:extLst>
      <p:ext uri="{BB962C8B-B14F-4D97-AF65-F5344CB8AC3E}">
        <p14:creationId xmlns:p14="http://schemas.microsoft.com/office/powerpoint/2010/main" val="157310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eicesterunion.com/surveys/25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cs typeface="Calibri"/>
              </a:rPr>
              <a:t>Processes as a team:</a:t>
            </a:r>
            <a:endParaRPr lang="en-GB"/>
          </a:p>
          <a:p>
            <a:pPr>
              <a:defRPr/>
            </a:pPr>
            <a:endParaRPr lang="en-GB"/>
          </a:p>
          <a:p>
            <a:pPr marL="0" marR="0" lvl="0" indent="0" algn="l" defTabSz="914400">
              <a:lnSpc>
                <a:spcPct val="100000"/>
              </a:lnSpc>
              <a:spcBef>
                <a:spcPts val="0"/>
              </a:spcBef>
              <a:spcAft>
                <a:spcPts val="0"/>
              </a:spcAft>
              <a:buClrTx/>
              <a:buSzTx/>
              <a:buFontTx/>
              <a:buNone/>
              <a:tabLst/>
              <a:defRPr/>
            </a:pPr>
            <a:r>
              <a:rPr lang="en-GB" sz="1200" u="sng" kern="1200">
                <a:solidFill>
                  <a:schemeClr val="tx1"/>
                </a:solidFill>
                <a:effectLst/>
                <a:latin typeface="+mn-lt"/>
                <a:ea typeface="+mn-ea"/>
                <a:cs typeface="+mn-cs"/>
              </a:rPr>
              <a:t>Submitting a marketing request form</a:t>
            </a:r>
            <a:r>
              <a:rPr lang="en-GB" sz="1200" kern="1200">
                <a:solidFill>
                  <a:schemeClr val="tx1"/>
                </a:solidFill>
                <a:effectLst/>
                <a:latin typeface="+mn-lt"/>
                <a:ea typeface="+mn-ea"/>
                <a:cs typeface="+mn-cs"/>
              </a:rPr>
              <a:t> – This allows us as the Marketing Team to track and monitor projects/campaigns. The request is to be submitted when the campaign idea has been refined and is submitted once 1:1s with me have taken place and a consultation with the rest of the team (if necessary – more for large scale campaigns). We ask for as much detail to be included in this request, as often it will be Aisha or Kerrie looking at the request so all the important information needs to be to hand. To access and complete the marketing request form: </a:t>
            </a:r>
            <a:r>
              <a:rPr lang="en-GB" sz="1200" kern="1200">
                <a:solidFill>
                  <a:schemeClr val="tx1"/>
                </a:solidFill>
                <a:effectLst/>
                <a:latin typeface="+mn-lt"/>
                <a:ea typeface="+mn-ea"/>
                <a:cs typeface="+mn-cs"/>
                <a:hlinkClick r:id="rId3"/>
              </a:rPr>
              <a:t>https://www.leicesterunion.com/surveys/250/</a:t>
            </a:r>
            <a:r>
              <a:rPr lang="en-GB" sz="1200" kern="1200">
                <a:solidFill>
                  <a:schemeClr val="tx1"/>
                </a:solidFill>
                <a:effectLst/>
                <a:latin typeface="+mn-lt"/>
                <a:ea typeface="+mn-ea"/>
                <a:cs typeface="+mn-cs"/>
              </a:rPr>
              <a:t>. The form also asks you which SU staff members will be needed to support the campaign and whether Union Ambassadors can help support the project.</a:t>
            </a:r>
            <a:endParaRPr lang="en-GB">
              <a:ea typeface="+mn-ea"/>
              <a:cs typeface="+mn-cs"/>
            </a:endParaRPr>
          </a:p>
        </p:txBody>
      </p:sp>
      <p:sp>
        <p:nvSpPr>
          <p:cNvPr id="4" name="Slide Number Placeholder 3"/>
          <p:cNvSpPr>
            <a:spLocks noGrp="1"/>
          </p:cNvSpPr>
          <p:nvPr>
            <p:ph type="sldNum" sz="quarter" idx="5"/>
          </p:nvPr>
        </p:nvSpPr>
        <p:spPr/>
        <p:txBody>
          <a:bodyPr/>
          <a:lstStyle/>
          <a:p>
            <a:fld id="{CC406B0F-1D5E-5F43-AC74-3D9FE93F3326}" type="slidenum">
              <a:rPr lang="en-US" smtClean="0"/>
              <a:t>15</a:t>
            </a:fld>
            <a:endParaRPr lang="en-US"/>
          </a:p>
        </p:txBody>
      </p:sp>
    </p:spTree>
    <p:extLst>
      <p:ext uri="{BB962C8B-B14F-4D97-AF65-F5344CB8AC3E}">
        <p14:creationId xmlns:p14="http://schemas.microsoft.com/office/powerpoint/2010/main" val="62065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I am Charlotte, the Campaigns Development Coordinator. I bridge the gap between Exec Officers and the Marketing Team, to ensure that campaigns/projects are delivered smoothly and on time. My role was created because Officers felt that they needed more support with their campaigns – sharing ideas, planning and executing the project itself. The role of Officer is very busy, so I am there to support you as much as possible with your campaigns. This is what I can support you with:</a:t>
            </a:r>
          </a:p>
          <a:p>
            <a:r>
              <a:rPr lang="en-GB" sz="1200" kern="1200">
                <a:solidFill>
                  <a:schemeClr val="tx1"/>
                </a:solidFill>
                <a:effectLst/>
                <a:latin typeface="+mn-lt"/>
                <a:ea typeface="+mn-ea"/>
                <a:cs typeface="+mn-cs"/>
              </a:rPr>
              <a:t> </a:t>
            </a:r>
          </a:p>
          <a:p>
            <a:pPr lvl="0"/>
            <a:r>
              <a:rPr lang="en-GB" sz="1200" b="1" kern="1200">
                <a:solidFill>
                  <a:schemeClr val="tx1"/>
                </a:solidFill>
                <a:effectLst/>
                <a:latin typeface="+mn-lt"/>
                <a:ea typeface="+mn-ea"/>
                <a:cs typeface="+mn-cs"/>
              </a:rPr>
              <a:t>Running through ideas and establishing the WHY</a:t>
            </a:r>
            <a:r>
              <a:rPr lang="en-GB" sz="1200" kern="1200">
                <a:solidFill>
                  <a:schemeClr val="tx1"/>
                </a:solidFill>
                <a:effectLst/>
                <a:latin typeface="+mn-lt"/>
                <a:ea typeface="+mn-ea"/>
                <a:cs typeface="+mn-cs"/>
              </a:rPr>
              <a:t> – sometimes it helps to talk through your initial ideas and expand on these, mind mapping the vision for the campaign, understanding why you want to run a campaign.</a:t>
            </a:r>
          </a:p>
          <a:p>
            <a:pPr lvl="0"/>
            <a:r>
              <a:rPr lang="en-GB" sz="1200" b="1" kern="1200">
                <a:solidFill>
                  <a:schemeClr val="tx1"/>
                </a:solidFill>
                <a:effectLst/>
                <a:latin typeface="+mn-lt"/>
                <a:ea typeface="+mn-ea"/>
                <a:cs typeface="+mn-cs"/>
              </a:rPr>
              <a:t>Planning your campaign</a:t>
            </a:r>
            <a:r>
              <a:rPr lang="en-GB" sz="1200" kern="1200">
                <a:solidFill>
                  <a:schemeClr val="tx1"/>
                </a:solidFill>
                <a:effectLst/>
                <a:latin typeface="+mn-lt"/>
                <a:ea typeface="+mn-ea"/>
                <a:cs typeface="+mn-cs"/>
              </a:rPr>
              <a:t> – setting objectives, creating timelines, refining messaging, exploring ways of marketing the campaign effectively, bringing in appropriate staff members e.g. Bethan, if the campaign has a wellbeing/MH focus (support around safeguarding, student welfare, student mental health, tone of messaging). Assigning roles in the project team (project sponsor, project manager, project support).</a:t>
            </a:r>
          </a:p>
          <a:p>
            <a:pPr lvl="0"/>
            <a:r>
              <a:rPr lang="en-GB" sz="1200" b="1" kern="1200">
                <a:solidFill>
                  <a:schemeClr val="tx1"/>
                </a:solidFill>
                <a:effectLst/>
                <a:latin typeface="+mn-lt"/>
                <a:ea typeface="+mn-ea"/>
                <a:cs typeface="+mn-cs"/>
              </a:rPr>
              <a:t>Practical support</a:t>
            </a:r>
            <a:r>
              <a:rPr lang="en-GB" sz="1200" kern="1200">
                <a:solidFill>
                  <a:schemeClr val="tx1"/>
                </a:solidFill>
                <a:effectLst/>
                <a:latin typeface="+mn-lt"/>
                <a:ea typeface="+mn-ea"/>
                <a:cs typeface="+mn-cs"/>
              </a:rPr>
              <a:t> – event support, setting up webpages, organising resources, union ambassadors, admin tasks, help with budgeting</a:t>
            </a:r>
          </a:p>
          <a:p>
            <a:pPr lvl="0"/>
            <a:r>
              <a:rPr lang="en-GB" sz="1200" b="1" kern="1200">
                <a:solidFill>
                  <a:schemeClr val="tx1"/>
                </a:solidFill>
                <a:effectLst/>
                <a:latin typeface="+mn-lt"/>
                <a:ea typeface="+mn-ea"/>
                <a:cs typeface="+mn-cs"/>
              </a:rPr>
              <a:t>Project management skills </a:t>
            </a:r>
            <a:r>
              <a:rPr lang="en-GB" sz="1200" kern="1200">
                <a:solidFill>
                  <a:schemeClr val="tx1"/>
                </a:solidFill>
                <a:effectLst/>
                <a:latin typeface="+mn-lt"/>
                <a:ea typeface="+mn-ea"/>
                <a:cs typeface="+mn-cs"/>
              </a:rPr>
              <a:t>– especially during busy periods you may feel a bit overwhelmed so I can help with shifting priorities and ensuring that campaigns are not causing you to burn out.</a:t>
            </a:r>
          </a:p>
          <a:p>
            <a:pPr lvl="0"/>
            <a:r>
              <a:rPr lang="en-GB" sz="1200" b="1" kern="1200">
                <a:solidFill>
                  <a:schemeClr val="tx1"/>
                </a:solidFill>
                <a:effectLst/>
                <a:latin typeface="+mn-lt"/>
                <a:ea typeface="+mn-ea"/>
                <a:cs typeface="+mn-cs"/>
              </a:rPr>
              <a:t>Campaign reflection</a:t>
            </a:r>
            <a:r>
              <a:rPr lang="en-GB" sz="1200" kern="1200">
                <a:solidFill>
                  <a:schemeClr val="tx1"/>
                </a:solidFill>
                <a:effectLst/>
                <a:latin typeface="+mn-lt"/>
                <a:ea typeface="+mn-ea"/>
                <a:cs typeface="+mn-cs"/>
              </a:rPr>
              <a:t> – thinking about what went well and what could be improved for last time. Important for self-development but also ensuring that future campaigns are as impactful as possible.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We will have fortnightly 1:1s where we will have the opportunity to refine your ideas and discuss how myself, the marketing team and SU staff can support you in making your campaigns a success.</a:t>
            </a:r>
          </a:p>
          <a:p>
            <a:r>
              <a:rPr lang="en-GB"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CC406B0F-1D5E-5F43-AC74-3D9FE93F3326}" type="slidenum">
              <a:rPr lang="en-US" smtClean="0"/>
              <a:t>16</a:t>
            </a:fld>
            <a:endParaRPr lang="en-US"/>
          </a:p>
        </p:txBody>
      </p:sp>
    </p:spTree>
    <p:extLst>
      <p:ext uri="{BB962C8B-B14F-4D97-AF65-F5344CB8AC3E}">
        <p14:creationId xmlns:p14="http://schemas.microsoft.com/office/powerpoint/2010/main" val="90945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6A815-D356-4969-810B-0B36096E4170}" type="slidenum">
              <a:rPr lang="en-GB" smtClean="0"/>
              <a:t>22</a:t>
            </a:fld>
            <a:endParaRPr lang="en-GB"/>
          </a:p>
        </p:txBody>
      </p:sp>
    </p:spTree>
    <p:extLst>
      <p:ext uri="{BB962C8B-B14F-4D97-AF65-F5344CB8AC3E}">
        <p14:creationId xmlns:p14="http://schemas.microsoft.com/office/powerpoint/2010/main" val="4170626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5765"/>
            <a:ext cx="1177637" cy="6858001"/>
          </a:xfrm>
          <a:prstGeom prst="rect">
            <a:avLst/>
          </a:prstGeom>
        </p:spPr>
      </p:pic>
      <p:sp>
        <p:nvSpPr>
          <p:cNvPr id="10" name="Text Placeholder 9"/>
          <p:cNvSpPr>
            <a:spLocks noGrp="1"/>
          </p:cNvSpPr>
          <p:nvPr>
            <p:ph type="body" sz="quarter" idx="10"/>
          </p:nvPr>
        </p:nvSpPr>
        <p:spPr>
          <a:xfrm>
            <a:off x="0" y="0"/>
            <a:ext cx="11014075" cy="6873875"/>
          </a:xfrm>
          <a:solidFill>
            <a:schemeClr val="bg1">
              <a:alpha val="50000"/>
            </a:schemeClr>
          </a:solidFill>
        </p:spPr>
        <p:txBody>
          <a:bodyPr anchor="ctr"/>
          <a:lstStyle>
            <a:lvl1pPr marL="0" indent="0" algn="ctr">
              <a:buNone/>
              <a:defRPr sz="6000" b="0">
                <a:solidFill>
                  <a:srgbClr val="1E1E35"/>
                </a:solidFill>
                <a:effectLst>
                  <a:outerShdw blurRad="38100" dist="38100" dir="2700000" algn="tl">
                    <a:srgbClr val="000000">
                      <a:alpha val="43137"/>
                    </a:srgbClr>
                  </a:outerShdw>
                </a:effectLst>
                <a:latin typeface="Franklin Gothic Demi" panose="020B07030201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Tree>
    <p:extLst>
      <p:ext uri="{BB962C8B-B14F-4D97-AF65-F5344CB8AC3E}">
        <p14:creationId xmlns:p14="http://schemas.microsoft.com/office/powerpoint/2010/main" val="73883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1A513-9BC8-44C4-BBBA-725E134C73FA}"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A4A06-C47A-4B30-A053-4C4D2F12FC63}" type="slidenum">
              <a:rPr lang="en-GB" smtClean="0"/>
              <a:t>‹#›</a:t>
            </a:fld>
            <a:endParaRPr lang="en-GB"/>
          </a:p>
        </p:txBody>
      </p:sp>
    </p:spTree>
    <p:extLst>
      <p:ext uri="{BB962C8B-B14F-4D97-AF65-F5344CB8AC3E}">
        <p14:creationId xmlns:p14="http://schemas.microsoft.com/office/powerpoint/2010/main" val="95364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1A513-9BC8-44C4-BBBA-725E134C73FA}"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A4A06-C47A-4B30-A053-4C4D2F12FC63}" type="slidenum">
              <a:rPr lang="en-GB" smtClean="0"/>
              <a:t>‹#›</a:t>
            </a:fld>
            <a:endParaRPr lang="en-GB"/>
          </a:p>
        </p:txBody>
      </p:sp>
    </p:spTree>
    <p:extLst>
      <p:ext uri="{BB962C8B-B14F-4D97-AF65-F5344CB8AC3E}">
        <p14:creationId xmlns:p14="http://schemas.microsoft.com/office/powerpoint/2010/main" val="273293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35353" cy="1325563"/>
          </a:xfrm>
        </p:spPr>
        <p:txBody>
          <a:bodyPr/>
          <a:lstStyle>
            <a:lvl1pPr>
              <a:defRPr>
                <a:solidFill>
                  <a:srgbClr val="1E1E35"/>
                </a:solidFill>
              </a:defRPr>
            </a:lvl1pPr>
          </a:lstStyle>
          <a:p>
            <a:r>
              <a:rPr lang="en-US"/>
              <a:t>Click to edit Master title style</a:t>
            </a:r>
          </a:p>
        </p:txBody>
      </p:sp>
      <p:sp>
        <p:nvSpPr>
          <p:cNvPr id="3" name="Content Placeholder 2"/>
          <p:cNvSpPr>
            <a:spLocks noGrp="1"/>
          </p:cNvSpPr>
          <p:nvPr>
            <p:ph idx="1"/>
          </p:nvPr>
        </p:nvSpPr>
        <p:spPr>
          <a:xfrm>
            <a:off x="838200" y="1825625"/>
            <a:ext cx="9435353" cy="4351338"/>
          </a:xfrm>
        </p:spPr>
        <p:txBody>
          <a:bodyPr anchor="ctr">
            <a:normAutofit/>
          </a:bodyPr>
          <a:lstStyle>
            <a:lvl1pPr marL="342900" indent="-342900">
              <a:lnSpc>
                <a:spcPct val="150000"/>
              </a:lnSpc>
              <a:buFont typeface="Arial" panose="020B0604020202020204" pitchFamily="34" charset="0"/>
              <a:buChar char="•"/>
              <a:defRPr sz="2400">
                <a:solidFill>
                  <a:srgbClr val="1E1E35"/>
                </a:solidFill>
              </a:defRPr>
            </a:lvl1pPr>
            <a:lvl2pPr marL="800100" indent="-342900">
              <a:lnSpc>
                <a:spcPct val="150000"/>
              </a:lnSpc>
              <a:buFont typeface="Arial" panose="020B0604020202020204" pitchFamily="34" charset="0"/>
              <a:buChar char="•"/>
              <a:defRPr sz="2000">
                <a:solidFill>
                  <a:srgbClr val="1E1E35"/>
                </a:solidFill>
              </a:defRPr>
            </a:lvl2pPr>
            <a:lvl3pPr marL="1200150" indent="-285750">
              <a:lnSpc>
                <a:spcPct val="150000"/>
              </a:lnSpc>
              <a:buFont typeface="Arial" panose="020B0604020202020204" pitchFamily="34" charset="0"/>
              <a:buChar char="•"/>
              <a:defRPr sz="1800">
                <a:solidFill>
                  <a:srgbClr val="1E1E35"/>
                </a:solidFill>
              </a:defRPr>
            </a:lvl3pPr>
            <a:lvl4pPr marL="1657350" indent="-285750">
              <a:lnSpc>
                <a:spcPct val="150000"/>
              </a:lnSpc>
              <a:buFont typeface="Arial" panose="020B0604020202020204" pitchFamily="34" charset="0"/>
              <a:buChar char="•"/>
              <a:defRPr sz="1600">
                <a:solidFill>
                  <a:srgbClr val="1E1E35"/>
                </a:solidFill>
              </a:defRPr>
            </a:lvl4pPr>
            <a:lvl5pPr marL="2114550" indent="-285750">
              <a:lnSpc>
                <a:spcPct val="150000"/>
              </a:lnSpc>
              <a:buFont typeface="Arial" panose="020B0604020202020204" pitchFamily="34" charset="0"/>
              <a:buChar char="•"/>
              <a:defRPr sz="1600">
                <a:solidFill>
                  <a:srgbClr val="1E1E3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1A513-9BC8-44C4-BBBA-725E134C73FA}"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A4A06-C47A-4B30-A053-4C4D2F12FC63}" type="slidenum">
              <a:rPr lang="en-GB" smtClean="0"/>
              <a:t>‹#›</a:t>
            </a:fld>
            <a:endParaRPr lang="en-GB"/>
          </a:p>
        </p:txBody>
      </p:sp>
      <p:pic>
        <p:nvPicPr>
          <p:cNvPr id="7" name="Picture 6">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399011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1A513-9BC8-44C4-BBBA-725E134C73FA}" type="datetimeFigureOut">
              <a:rPr lang="en-GB" smtClean="0"/>
              <a:t>11/02/2021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EA4A06-C47A-4B30-A053-4C4D2F12FC63}" type="slidenum">
              <a:rPr lang="en-GB" smtClean="0"/>
              <a:t>‹#›</a:t>
            </a:fld>
            <a:endParaRPr lang="en-GB"/>
          </a:p>
        </p:txBody>
      </p:sp>
      <p:pic>
        <p:nvPicPr>
          <p:cNvPr id="5" name="Picture 4">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251462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A1A513-9BC8-44C4-BBBA-725E134C73FA}"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EA4A06-C47A-4B30-A053-4C4D2F12FC63}" type="slidenum">
              <a:rPr lang="en-GB" smtClean="0"/>
              <a:t>‹#›</a:t>
            </a:fld>
            <a:endParaRPr lang="en-GB"/>
          </a:p>
        </p:txBody>
      </p:sp>
      <p:sp>
        <p:nvSpPr>
          <p:cNvPr id="12" name="Text Placeholder 11"/>
          <p:cNvSpPr>
            <a:spLocks noGrp="1"/>
          </p:cNvSpPr>
          <p:nvPr>
            <p:ph type="body" sz="quarter" idx="14"/>
          </p:nvPr>
        </p:nvSpPr>
        <p:spPr>
          <a:xfrm>
            <a:off x="2709863" y="2652713"/>
            <a:ext cx="7645099" cy="1508125"/>
          </a:xfrm>
        </p:spPr>
        <p:txBody>
          <a:bodyPr anchor="ctr">
            <a:normAutofit/>
          </a:bodyPr>
          <a:lstStyle>
            <a:lvl1pPr marL="0" indent="0">
              <a:lnSpc>
                <a:spcPct val="150000"/>
              </a:lnSpc>
              <a:buNone/>
              <a:defRPr sz="3200" b="1"/>
            </a:lvl1pPr>
          </a:lstStyle>
          <a:p>
            <a:pPr lvl="0"/>
            <a:r>
              <a:rPr lang="en-US"/>
              <a:t>Edit Master text styles</a:t>
            </a:r>
          </a:p>
        </p:txBody>
      </p:sp>
      <p:pic>
        <p:nvPicPr>
          <p:cNvPr id="8" name="Picture 7">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
        <p:nvSpPr>
          <p:cNvPr id="10" name="Picture Placeholder 9"/>
          <p:cNvSpPr>
            <a:spLocks noGrp="1"/>
          </p:cNvSpPr>
          <p:nvPr>
            <p:ph type="pic" sz="quarter" idx="13"/>
          </p:nvPr>
        </p:nvSpPr>
        <p:spPr>
          <a:xfrm>
            <a:off x="793106" y="2743406"/>
            <a:ext cx="1416694" cy="1416694"/>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299297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00286" cy="1325563"/>
          </a:xfrm>
        </p:spPr>
        <p:txBody>
          <a:bodyPr/>
          <a:lstStyle/>
          <a:p>
            <a:r>
              <a:rPr lang="en-US"/>
              <a:t>Click to edit Master title style</a:t>
            </a:r>
          </a:p>
        </p:txBody>
      </p:sp>
      <p:sp>
        <p:nvSpPr>
          <p:cNvPr id="3" name="Content Placeholder 2"/>
          <p:cNvSpPr>
            <a:spLocks noGrp="1"/>
          </p:cNvSpPr>
          <p:nvPr>
            <p:ph sz="half" idx="1"/>
          </p:nvPr>
        </p:nvSpPr>
        <p:spPr>
          <a:xfrm>
            <a:off x="838199" y="1825625"/>
            <a:ext cx="4607011" cy="4351338"/>
          </a:xfrm>
        </p:spPr>
        <p:txBody>
          <a:bodyPr anchor="ctr">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8205" y="1825625"/>
            <a:ext cx="4720281" cy="4351338"/>
          </a:xfrm>
        </p:spPr>
        <p:txBody>
          <a:bodyPr anchor="ctr">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A1A513-9BC8-44C4-BBBA-725E134C73FA}"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A4A06-C47A-4B30-A053-4C4D2F12FC63}" type="slidenum">
              <a:rPr lang="en-GB" smtClean="0"/>
              <a:t>‹#›</a:t>
            </a:fld>
            <a:endParaRPr lang="en-GB"/>
          </a:p>
        </p:txBody>
      </p:sp>
      <p:pic>
        <p:nvPicPr>
          <p:cNvPr id="8" name="Picture 7">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407567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482223" cy="1325563"/>
          </a:xfrm>
        </p:spPr>
        <p:txBody>
          <a:bodyPr/>
          <a:lstStyle/>
          <a:p>
            <a:r>
              <a:rPr lang="en-US"/>
              <a:t>Click to edit Master title style</a:t>
            </a:r>
          </a:p>
        </p:txBody>
      </p:sp>
      <p:sp>
        <p:nvSpPr>
          <p:cNvPr id="3" name="Text Placeholder 2"/>
          <p:cNvSpPr>
            <a:spLocks noGrp="1"/>
          </p:cNvSpPr>
          <p:nvPr>
            <p:ph type="body" idx="1"/>
          </p:nvPr>
        </p:nvSpPr>
        <p:spPr>
          <a:xfrm>
            <a:off x="838200" y="1847849"/>
            <a:ext cx="4671326" cy="823912"/>
          </a:xfrm>
        </p:spPr>
        <p:txBody>
          <a:bodyPr anchor="ctr"/>
          <a:lstStyle>
            <a:lvl1pPr marL="0" indent="0">
              <a:lnSpc>
                <a:spcPct val="1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4671326" cy="3517901"/>
          </a:xfrm>
        </p:spPr>
        <p:txBody>
          <a:bodyPr anchor="ctr">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31948" y="1847849"/>
            <a:ext cx="4588476" cy="823912"/>
          </a:xfrm>
        </p:spPr>
        <p:txBody>
          <a:bodyPr anchor="ctr"/>
          <a:lstStyle>
            <a:lvl1pPr marL="0" indent="0">
              <a:lnSpc>
                <a:spcPct val="1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733536" y="2671761"/>
            <a:ext cx="4588476" cy="3517902"/>
          </a:xfrm>
        </p:spPr>
        <p:txBody>
          <a:bodyPr anchor="ctr">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A1A513-9BC8-44C4-BBBA-725E134C73FA}" type="datetimeFigureOut">
              <a:rPr lang="en-GB" smtClean="0"/>
              <a:t>11/02/2021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EA4A06-C47A-4B30-A053-4C4D2F12FC63}" type="slidenum">
              <a:rPr lang="en-GB" smtClean="0"/>
              <a:t>‹#›</a:t>
            </a:fld>
            <a:endParaRPr lang="en-GB"/>
          </a:p>
        </p:txBody>
      </p:sp>
      <p:pic>
        <p:nvPicPr>
          <p:cNvPr id="10" name="Picture 9">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315699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24999"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1A1A513-9BC8-44C4-BBBA-725E134C73FA}" type="datetimeFigureOut">
              <a:rPr lang="en-GB" smtClean="0"/>
              <a:t>11/02/2021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EA4A06-C47A-4B30-A053-4C4D2F12FC63}" type="slidenum">
              <a:rPr lang="en-GB" smtClean="0"/>
              <a:t>‹#›</a:t>
            </a:fld>
            <a:endParaRPr lang="en-GB"/>
          </a:p>
        </p:txBody>
      </p:sp>
      <p:pic>
        <p:nvPicPr>
          <p:cNvPr id="6" name="Picture 5">
            <a:extLst>
              <a:ext uri="{FF2B5EF4-FFF2-40B4-BE49-F238E27FC236}">
                <a16:creationId xmlns:a16="http://schemas.microsoft.com/office/drawing/2014/main" id="{1408386E-3EDE-4340-8958-75D92AF61A60}"/>
              </a:ext>
            </a:extLst>
          </p:cNvPr>
          <p:cNvPicPr>
            <a:picLocks noChangeAspect="1"/>
          </p:cNvPicPr>
          <p:nvPr/>
        </p:nvPicPr>
        <p:blipFill>
          <a:blip r:embed="rId2"/>
          <a:stretch>
            <a:fillRect/>
          </a:stretch>
        </p:blipFill>
        <p:spPr>
          <a:xfrm>
            <a:off x="11014363" y="-1"/>
            <a:ext cx="1177637" cy="6858001"/>
          </a:xfrm>
          <a:prstGeom prst="rect">
            <a:avLst/>
          </a:prstGeom>
        </p:spPr>
      </p:pic>
    </p:spTree>
    <p:extLst>
      <p:ext uri="{BB962C8B-B14F-4D97-AF65-F5344CB8AC3E}">
        <p14:creationId xmlns:p14="http://schemas.microsoft.com/office/powerpoint/2010/main" val="109560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A1A513-9BC8-44C4-BBBA-725E134C73FA}"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A4A06-C47A-4B30-A053-4C4D2F12FC63}" type="slidenum">
              <a:rPr lang="en-GB" smtClean="0"/>
              <a:t>‹#›</a:t>
            </a:fld>
            <a:endParaRPr lang="en-GB"/>
          </a:p>
        </p:txBody>
      </p:sp>
    </p:spTree>
    <p:extLst>
      <p:ext uri="{BB962C8B-B14F-4D97-AF65-F5344CB8AC3E}">
        <p14:creationId xmlns:p14="http://schemas.microsoft.com/office/powerpoint/2010/main" val="208209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A1A513-9BC8-44C4-BBBA-725E134C73FA}"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EA4A06-C47A-4B30-A053-4C4D2F12FC63}" type="slidenum">
              <a:rPr lang="en-GB" smtClean="0"/>
              <a:t>‹#›</a:t>
            </a:fld>
            <a:endParaRPr lang="en-GB"/>
          </a:p>
        </p:txBody>
      </p:sp>
    </p:spTree>
    <p:extLst>
      <p:ext uri="{BB962C8B-B14F-4D97-AF65-F5344CB8AC3E}">
        <p14:creationId xmlns:p14="http://schemas.microsoft.com/office/powerpoint/2010/main" val="186210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21A1A513-9BC8-44C4-BBBA-725E134C73FA}" type="datetimeFigureOut">
              <a:rPr lang="en-GB" smtClean="0"/>
              <a:pPr/>
              <a:t>11/02/2021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Book" panose="020B0503020102020204"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panose="020B0503020102020204" pitchFamily="34" charset="0"/>
              </a:defRPr>
            </a:lvl1pPr>
          </a:lstStyle>
          <a:p>
            <a:fld id="{6FEA4A06-C47A-4B30-A053-4C4D2F12FC63}" type="slidenum">
              <a:rPr lang="en-GB" smtClean="0"/>
              <a:pPr/>
              <a:t>‹#›</a:t>
            </a:fld>
            <a:endParaRPr lang="en-GB"/>
          </a:p>
        </p:txBody>
      </p:sp>
      <p:pic>
        <p:nvPicPr>
          <p:cNvPr id="7" name="Picture 6"/>
          <p:cNvPicPr>
            <a:picLocks noChangeAspect="1"/>
          </p:cNvPicPr>
          <p:nvPr/>
        </p:nvPicPr>
        <p:blipFill rotWithShape="1">
          <a:blip r:embed="rId13"/>
          <a:srcRect l="12326" t="23202" r="64957" b="19226"/>
          <a:stretch/>
        </p:blipFill>
        <p:spPr>
          <a:xfrm>
            <a:off x="0" y="6900862"/>
            <a:ext cx="3657600" cy="2607013"/>
          </a:xfrm>
          <a:prstGeom prst="rect">
            <a:avLst/>
          </a:prstGeom>
        </p:spPr>
      </p:pic>
    </p:spTree>
    <p:extLst>
      <p:ext uri="{BB962C8B-B14F-4D97-AF65-F5344CB8AC3E}">
        <p14:creationId xmlns:p14="http://schemas.microsoft.com/office/powerpoint/2010/main" val="1972338437"/>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9"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Skyscraper_design_and_construction#/media/File:Old_timer_structural_worker2.jpg" TargetMode="External"/><Relationship Id="rId2" Type="http://schemas.openxmlformats.org/officeDocument/2006/relationships/hyperlink" Target="https://www.diyphotography.net/photos-faces-perform-almost-40-better-instagram-study-show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_yFlHesv5j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mailto:su-elections@le.ac.uk/"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leicesterunion.com/train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oppia.org/explore/X31KkOk9qvC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4800"/>
              <a:t>Officer Elections 2021</a:t>
            </a:r>
          </a:p>
          <a:p>
            <a:r>
              <a:rPr lang="en-GB"/>
              <a:t>Campaigning Workshop</a:t>
            </a:r>
          </a:p>
        </p:txBody>
      </p:sp>
    </p:spTree>
    <p:extLst>
      <p:ext uri="{BB962C8B-B14F-4D97-AF65-F5344CB8AC3E}">
        <p14:creationId xmlns:p14="http://schemas.microsoft.com/office/powerpoint/2010/main" val="41524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Negative campaigning</a:t>
            </a:r>
          </a:p>
        </p:txBody>
      </p:sp>
      <p:sp>
        <p:nvSpPr>
          <p:cNvPr id="3" name="Content Placeholder 2"/>
          <p:cNvSpPr>
            <a:spLocks noGrp="1"/>
          </p:cNvSpPr>
          <p:nvPr>
            <p:ph idx="1"/>
          </p:nvPr>
        </p:nvSpPr>
        <p:spPr/>
        <p:txBody>
          <a:bodyPr>
            <a:normAutofit fontScale="70000" lnSpcReduction="20000"/>
          </a:bodyPr>
          <a:lstStyle/>
          <a:p>
            <a:r>
              <a:rPr lang="en-GB"/>
              <a:t>In a first-past-the-post election, negative campaigning has proven very effective as voters ultimately choose between 2 viable options.</a:t>
            </a:r>
          </a:p>
          <a:p>
            <a:r>
              <a:rPr lang="en-GB"/>
              <a:t>Candidates are not worried about the effects their negativity may have on their own image, as long as they damage their opponent’s reputation more than their own.</a:t>
            </a:r>
          </a:p>
          <a:p>
            <a:r>
              <a:rPr lang="en-GB"/>
              <a:t>Many people do not vote in general elections, citing that they do not like either candidate.</a:t>
            </a:r>
          </a:p>
          <a:p>
            <a:r>
              <a:rPr lang="en-GB"/>
              <a:t>In SU elections, with multiple candidates and transferable voting, voters always have another option.</a:t>
            </a:r>
          </a:p>
          <a:p>
            <a:r>
              <a:rPr lang="en-GB"/>
              <a:t>A negative campaign may damage the image of your opponent and yourself, leaving the door open for a third candidate or the Re-Open Nominations (RON) option.</a:t>
            </a:r>
          </a:p>
        </p:txBody>
      </p:sp>
    </p:spTree>
    <p:extLst>
      <p:ext uri="{BB962C8B-B14F-4D97-AF65-F5344CB8AC3E}">
        <p14:creationId xmlns:p14="http://schemas.microsoft.com/office/powerpoint/2010/main" val="177276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am I </a:t>
            </a:r>
            <a:r>
              <a:rPr lang="en-GB" dirty="0" smtClean="0"/>
              <a:t>speaking to?</a:t>
            </a:r>
            <a:endParaRPr lang="en-GB" dirty="0"/>
          </a:p>
        </p:txBody>
      </p:sp>
      <p:sp>
        <p:nvSpPr>
          <p:cNvPr id="3" name="Content Placeholder 2"/>
          <p:cNvSpPr>
            <a:spLocks noGrp="1"/>
          </p:cNvSpPr>
          <p:nvPr>
            <p:ph sz="half" idx="1"/>
          </p:nvPr>
        </p:nvSpPr>
        <p:spPr/>
        <p:txBody>
          <a:bodyPr>
            <a:normAutofit fontScale="92500" lnSpcReduction="10000"/>
          </a:bodyPr>
          <a:lstStyle/>
          <a:p>
            <a:r>
              <a:rPr lang="en-GB"/>
              <a:t>A targeted campaign prioritises time, energy and resources towards students in the middle, or swing voters.</a:t>
            </a:r>
          </a:p>
          <a:p>
            <a:r>
              <a:rPr lang="en-GB"/>
              <a:t>These may be students who have not yet decided who to vote for, or who may not have considered voting.</a:t>
            </a:r>
          </a:p>
        </p:txBody>
      </p:sp>
      <p:sp>
        <p:nvSpPr>
          <p:cNvPr id="4" name="Content Placeholder 3"/>
          <p:cNvSpPr>
            <a:spLocks noGrp="1"/>
          </p:cNvSpPr>
          <p:nvPr>
            <p:ph sz="half" idx="2"/>
          </p:nvPr>
        </p:nvSpPr>
        <p:spPr>
          <a:xfrm>
            <a:off x="7315201" y="1825625"/>
            <a:ext cx="3023286" cy="4351338"/>
          </a:xfrm>
        </p:spPr>
        <p:txBody>
          <a:bodyPr>
            <a:normAutofit fontScale="92500" lnSpcReduction="10000"/>
          </a:bodyPr>
          <a:lstStyle/>
          <a:p>
            <a:r>
              <a:rPr lang="en-GB" b="1">
                <a:solidFill>
                  <a:srgbClr val="1E1A37"/>
                </a:solidFill>
              </a:rPr>
              <a:t>Part of the movement</a:t>
            </a:r>
          </a:p>
          <a:p>
            <a:r>
              <a:rPr lang="en-GB" b="1">
                <a:solidFill>
                  <a:srgbClr val="1E1A37"/>
                </a:solidFill>
              </a:rPr>
              <a:t>Active allies</a:t>
            </a:r>
          </a:p>
          <a:p>
            <a:r>
              <a:rPr lang="en-GB" b="1">
                <a:solidFill>
                  <a:srgbClr val="1E1A37"/>
                </a:solidFill>
              </a:rPr>
              <a:t>Passive supporters</a:t>
            </a:r>
          </a:p>
          <a:p>
            <a:r>
              <a:rPr lang="en-GB" b="1">
                <a:solidFill>
                  <a:srgbClr val="73C5BE"/>
                </a:solidFill>
              </a:rPr>
              <a:t>Neutrals</a:t>
            </a:r>
          </a:p>
          <a:p>
            <a:r>
              <a:rPr lang="en-GB" b="1">
                <a:solidFill>
                  <a:srgbClr val="F087B0"/>
                </a:solidFill>
              </a:rPr>
              <a:t>Passive opponents</a:t>
            </a:r>
          </a:p>
          <a:p>
            <a:r>
              <a:rPr lang="en-GB" b="1">
                <a:solidFill>
                  <a:srgbClr val="F087B0"/>
                </a:solidFill>
              </a:rPr>
              <a:t>Active opponents</a:t>
            </a:r>
          </a:p>
          <a:p>
            <a:r>
              <a:rPr lang="en-GB" b="1">
                <a:solidFill>
                  <a:srgbClr val="F087B0"/>
                </a:solidFill>
              </a:rPr>
              <a:t>Opposition</a:t>
            </a:r>
          </a:p>
        </p:txBody>
      </p:sp>
      <p:sp>
        <p:nvSpPr>
          <p:cNvPr id="5" name="Up-Down Arrow 4"/>
          <p:cNvSpPr/>
          <p:nvPr/>
        </p:nvSpPr>
        <p:spPr>
          <a:xfrm>
            <a:off x="6593305" y="1825625"/>
            <a:ext cx="385011" cy="4351338"/>
          </a:xfrm>
          <a:prstGeom prst="upDownArrow">
            <a:avLst/>
          </a:prstGeom>
          <a:gradFill flip="none" rotWithShape="1">
            <a:gsLst>
              <a:gs pos="0">
                <a:srgbClr val="1E1A37"/>
              </a:gs>
              <a:gs pos="50000">
                <a:srgbClr val="73C5BE"/>
              </a:gs>
              <a:gs pos="100000">
                <a:srgbClr val="F087B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3704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GB" dirty="0" smtClean="0"/>
              <a:t>Visible</a:t>
            </a:r>
            <a:r>
              <a:rPr lang="en-GB" dirty="0"/>
              <a:t>: Social media</a:t>
            </a:r>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663" r="3663"/>
          <a:stretch>
            <a:fillRect/>
          </a:stretch>
        </p:blipFill>
        <p:spPr/>
      </p:pic>
    </p:spTree>
    <p:extLst>
      <p:ext uri="{BB962C8B-B14F-4D97-AF65-F5344CB8AC3E}">
        <p14:creationId xmlns:p14="http://schemas.microsoft.com/office/powerpoint/2010/main" val="360038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Platforms</a:t>
            </a:r>
          </a:p>
        </p:txBody>
      </p:sp>
      <p:sp>
        <p:nvSpPr>
          <p:cNvPr id="3" name="Content Placeholder 2"/>
          <p:cNvSpPr>
            <a:spLocks noGrp="1"/>
          </p:cNvSpPr>
          <p:nvPr>
            <p:ph idx="1"/>
          </p:nvPr>
        </p:nvSpPr>
        <p:spPr/>
        <p:txBody>
          <a:bodyPr/>
          <a:lstStyle/>
          <a:p>
            <a:r>
              <a:rPr lang="en-GB">
                <a:latin typeface="Franklin Gothic Book"/>
              </a:rPr>
              <a:t>Instagram, Twitter, Facebook, </a:t>
            </a:r>
            <a:r>
              <a:rPr lang="en-GB" err="1">
                <a:latin typeface="Franklin Gothic Book"/>
              </a:rPr>
              <a:t>Tiktok</a:t>
            </a:r>
            <a:endParaRPr lang="en-GB" err="1"/>
          </a:p>
          <a:p>
            <a:r>
              <a:rPr lang="en-GB">
                <a:latin typeface="Franklin Gothic Book"/>
              </a:rPr>
              <a:t>Think about: cross-posting content, i.e. making a </a:t>
            </a:r>
            <a:r>
              <a:rPr lang="en-GB" err="1">
                <a:latin typeface="Franklin Gothic Book"/>
              </a:rPr>
              <a:t>Tiktok</a:t>
            </a:r>
            <a:r>
              <a:rPr lang="en-GB">
                <a:latin typeface="Franklin Gothic Book"/>
              </a:rPr>
              <a:t> then using it on Insta Reels. Making one high quality item is great, but how many different places can you post it to drive more engagement towards your campaign?</a:t>
            </a:r>
            <a:endParaRPr lang="en-GB"/>
          </a:p>
        </p:txBody>
      </p:sp>
    </p:spTree>
    <p:extLst>
      <p:ext uri="{BB962C8B-B14F-4D97-AF65-F5344CB8AC3E}">
        <p14:creationId xmlns:p14="http://schemas.microsoft.com/office/powerpoint/2010/main" val="3177262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Faces and media content</a:t>
            </a:r>
          </a:p>
        </p:txBody>
      </p:sp>
      <p:sp>
        <p:nvSpPr>
          <p:cNvPr id="3" name="Content Placeholder 2"/>
          <p:cNvSpPr>
            <a:spLocks noGrp="1"/>
          </p:cNvSpPr>
          <p:nvPr>
            <p:ph idx="1"/>
          </p:nvPr>
        </p:nvSpPr>
        <p:spPr/>
        <p:txBody>
          <a:bodyPr>
            <a:normAutofit/>
          </a:bodyPr>
          <a:lstStyle/>
          <a:p>
            <a:r>
              <a:rPr lang="en-GB" dirty="0">
                <a:latin typeface="Franklin Gothic Book"/>
              </a:rPr>
              <a:t>Faces perform better than posts without them:</a:t>
            </a:r>
            <a:endParaRPr lang="en-GB" dirty="0"/>
          </a:p>
          <a:p>
            <a:pPr marL="0" indent="0">
              <a:buNone/>
            </a:pPr>
            <a:r>
              <a:rPr lang="en-GB" dirty="0">
                <a:latin typeface="Franklin Gothic Book"/>
                <a:hlinkClick r:id="rId2"/>
              </a:rPr>
              <a:t>https://www.diyphotography.net/photos-faces-perform-almost-40-better-instagram-study-shows/</a:t>
            </a:r>
            <a:endParaRPr lang="en-GB" dirty="0"/>
          </a:p>
          <a:p>
            <a:pPr marL="0" indent="0">
              <a:buNone/>
            </a:pPr>
            <a:endParaRPr lang="en-GB">
              <a:latin typeface="Franklin Gothic Book"/>
            </a:endParaRPr>
          </a:p>
          <a:p>
            <a:pPr marL="0" indent="0">
              <a:buNone/>
            </a:pPr>
            <a:r>
              <a:rPr lang="en-GB" dirty="0">
                <a:latin typeface="Franklin Gothic Book"/>
              </a:rPr>
              <a:t>Image of man on Skyscraper: </a:t>
            </a:r>
            <a:r>
              <a:rPr lang="en-GB" dirty="0">
                <a:latin typeface="Franklin Gothic Book"/>
                <a:hlinkClick r:id="rId3"/>
              </a:rPr>
              <a:t>https://en.wikipedia.org/wiki/Skyscraper_design_and_construction#/media/File:Old_timer_structural_worker2.jpg</a:t>
            </a:r>
            <a:r>
              <a:rPr lang="en-GB" dirty="0">
                <a:latin typeface="Franklin Gothic Book"/>
              </a:rPr>
              <a:t> </a:t>
            </a:r>
            <a:endParaRPr lang="en-GB" dirty="0"/>
          </a:p>
        </p:txBody>
      </p:sp>
    </p:spTree>
    <p:extLst>
      <p:ext uri="{BB962C8B-B14F-4D97-AF65-F5344CB8AC3E}">
        <p14:creationId xmlns:p14="http://schemas.microsoft.com/office/powerpoint/2010/main" val="3589713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BA7E88-6194-B44F-AECE-1DE10E8A9CC9}"/>
              </a:ext>
            </a:extLst>
          </p:cNvPr>
          <p:cNvSpPr txBox="1"/>
          <p:nvPr/>
        </p:nvSpPr>
        <p:spPr>
          <a:xfrm>
            <a:off x="1418263" y="629985"/>
            <a:ext cx="8271802" cy="707886"/>
          </a:xfrm>
          <a:prstGeom prst="rect">
            <a:avLst/>
          </a:prstGeom>
          <a:noFill/>
        </p:spPr>
        <p:txBody>
          <a:bodyPr wrap="square" lIns="91440" tIns="45720" rIns="91440" bIns="45720" rtlCol="0" anchor="t">
            <a:spAutoFit/>
          </a:bodyPr>
          <a:lstStyle/>
          <a:p>
            <a:pPr algn="ctr"/>
            <a:r>
              <a:rPr lang="en-US" sz="4000">
                <a:latin typeface="Helvetica"/>
                <a:cs typeface="Helvetica"/>
              </a:rPr>
              <a:t>Social Media: The Basics</a:t>
            </a:r>
            <a:endParaRPr lang="en-US"/>
          </a:p>
        </p:txBody>
      </p:sp>
      <p:pic>
        <p:nvPicPr>
          <p:cNvPr id="7" name="Picture 6">
            <a:extLst>
              <a:ext uri="{FF2B5EF4-FFF2-40B4-BE49-F238E27FC236}">
                <a16:creationId xmlns:a16="http://schemas.microsoft.com/office/drawing/2014/main" id="{4A557435-1230-F347-8001-5C4BA2A9F24A}"/>
              </a:ext>
            </a:extLst>
          </p:cNvPr>
          <p:cNvPicPr>
            <a:picLocks noChangeAspect="1"/>
          </p:cNvPicPr>
          <p:nvPr/>
        </p:nvPicPr>
        <p:blipFill>
          <a:blip r:embed="rId3"/>
          <a:stretch>
            <a:fillRect/>
          </a:stretch>
        </p:blipFill>
        <p:spPr>
          <a:xfrm>
            <a:off x="159677" y="5935627"/>
            <a:ext cx="1824648" cy="774093"/>
          </a:xfrm>
          <a:prstGeom prst="rect">
            <a:avLst/>
          </a:prstGeom>
        </p:spPr>
      </p:pic>
      <p:pic>
        <p:nvPicPr>
          <p:cNvPr id="2" name="Picture 1">
            <a:extLst>
              <a:ext uri="{FF2B5EF4-FFF2-40B4-BE49-F238E27FC236}">
                <a16:creationId xmlns:a16="http://schemas.microsoft.com/office/drawing/2014/main" id="{99FE6E4A-EE31-D945-85C4-9D4F69E9A529}"/>
              </a:ext>
            </a:extLst>
          </p:cNvPr>
          <p:cNvPicPr>
            <a:picLocks noChangeAspect="1"/>
          </p:cNvPicPr>
          <p:nvPr/>
        </p:nvPicPr>
        <p:blipFill rotWithShape="1">
          <a:blip r:embed="rId4"/>
          <a:srcRect l="34361" r="36315"/>
          <a:stretch/>
        </p:blipFill>
        <p:spPr>
          <a:xfrm>
            <a:off x="10509977" y="-67753"/>
            <a:ext cx="1717536" cy="7010091"/>
          </a:xfrm>
          <a:prstGeom prst="rect">
            <a:avLst/>
          </a:prstGeom>
        </p:spPr>
      </p:pic>
      <p:sp>
        <p:nvSpPr>
          <p:cNvPr id="8" name="TextBox 7">
            <a:extLst>
              <a:ext uri="{FF2B5EF4-FFF2-40B4-BE49-F238E27FC236}">
                <a16:creationId xmlns:a16="http://schemas.microsoft.com/office/drawing/2014/main" id="{002E3E67-EDE0-AF4C-9184-BE115C7650E9}"/>
              </a:ext>
            </a:extLst>
          </p:cNvPr>
          <p:cNvSpPr txBox="1"/>
          <p:nvPr/>
        </p:nvSpPr>
        <p:spPr>
          <a:xfrm>
            <a:off x="1152740" y="1846107"/>
            <a:ext cx="8801100"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a:latin typeface="Helvetica"/>
                <a:cs typeface="Helvetica"/>
              </a:rPr>
              <a:t>Communicating with your audience </a:t>
            </a:r>
            <a:r>
              <a:rPr lang="en-US" sz="2000">
                <a:latin typeface="Helvetica"/>
                <a:cs typeface="Helvetica"/>
              </a:rPr>
              <a:t>– Promote your campaign with engaging tweets, photos, videos, polls, Q&amp;A's. You are the face of your campaign. </a:t>
            </a:r>
          </a:p>
          <a:p>
            <a:endParaRPr lang="en-US" sz="2000">
              <a:latin typeface="Helvetica" pitchFamily="2" charset="0"/>
            </a:endParaRPr>
          </a:p>
          <a:p>
            <a:pPr marL="285750" indent="-285750">
              <a:buFont typeface="Arial" panose="020B0604020202020204" pitchFamily="34" charset="0"/>
              <a:buChar char="•"/>
            </a:pPr>
            <a:r>
              <a:rPr lang="en-US" sz="2000" b="1">
                <a:latin typeface="Helvetica"/>
                <a:cs typeface="Helvetica"/>
              </a:rPr>
              <a:t>Responding to your audience </a:t>
            </a:r>
            <a:r>
              <a:rPr lang="en-US" sz="2000">
                <a:latin typeface="Helvetica"/>
                <a:cs typeface="Helvetica"/>
              </a:rPr>
              <a:t>- Engage and interact with comments/responses/questions wherever possible to show you're there and responsive to the students you want to represent. </a:t>
            </a:r>
          </a:p>
          <a:p>
            <a:pPr marL="285750" indent="-285750">
              <a:buFont typeface="Arial" panose="020B0604020202020204" pitchFamily="34" charset="0"/>
              <a:buChar char="•"/>
            </a:pPr>
            <a:endParaRPr lang="en-US" sz="2000">
              <a:latin typeface="Helvetica" pitchFamily="2" charset="0"/>
              <a:cs typeface="Helvetica"/>
            </a:endParaRPr>
          </a:p>
          <a:p>
            <a:pPr marL="285750" indent="-285750">
              <a:buFont typeface="Arial,Sans-Serif" panose="020B0604020202020204" pitchFamily="34" charset="0"/>
              <a:buChar char="•"/>
            </a:pPr>
            <a:r>
              <a:rPr lang="en-US" sz="2000" b="1">
                <a:latin typeface="Helvetica"/>
                <a:cs typeface="Helvetica"/>
              </a:rPr>
              <a:t>Keeping your ear to the ground</a:t>
            </a:r>
            <a:r>
              <a:rPr lang="en-US" sz="2000">
                <a:latin typeface="Helvetica"/>
                <a:cs typeface="Helvetica"/>
              </a:rPr>
              <a:t> – Respond to topical issues as well as talking points you have seen other candidates engaging in if you feel they are relevant to your campaign. It is worth following the other candidates.</a:t>
            </a:r>
            <a:endParaRPr lang="en-US" sz="2000">
              <a:latin typeface="Helvetica" pitchFamily="2" charset="0"/>
              <a:cs typeface="Helvetica"/>
            </a:endParaRPr>
          </a:p>
          <a:p>
            <a:pPr marL="285750" indent="-285750">
              <a:buFont typeface="Arial" panose="020B0604020202020204" pitchFamily="34" charset="0"/>
              <a:buChar char="•"/>
            </a:pPr>
            <a:endParaRPr lang="en-US" sz="2000">
              <a:ea typeface="+mn-lt"/>
              <a:cs typeface="+mn-lt"/>
            </a:endParaRPr>
          </a:p>
        </p:txBody>
      </p:sp>
    </p:spTree>
    <p:extLst>
      <p:ext uri="{BB962C8B-B14F-4D97-AF65-F5344CB8AC3E}">
        <p14:creationId xmlns:p14="http://schemas.microsoft.com/office/powerpoint/2010/main" val="4150296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B50DE3-336E-134E-89C8-E01204DD8935}"/>
              </a:ext>
            </a:extLst>
          </p:cNvPr>
          <p:cNvPicPr>
            <a:picLocks noChangeAspect="1"/>
          </p:cNvPicPr>
          <p:nvPr/>
        </p:nvPicPr>
        <p:blipFill rotWithShape="1">
          <a:blip r:embed="rId3"/>
          <a:srcRect l="34680" r="36974"/>
          <a:stretch/>
        </p:blipFill>
        <p:spPr>
          <a:xfrm>
            <a:off x="10528917" y="-74966"/>
            <a:ext cx="1663083" cy="7021906"/>
          </a:xfrm>
          <a:prstGeom prst="rect">
            <a:avLst/>
          </a:prstGeom>
        </p:spPr>
      </p:pic>
      <p:sp>
        <p:nvSpPr>
          <p:cNvPr id="6" name="TextBox 5">
            <a:extLst>
              <a:ext uri="{FF2B5EF4-FFF2-40B4-BE49-F238E27FC236}">
                <a16:creationId xmlns:a16="http://schemas.microsoft.com/office/drawing/2014/main" id="{EE494C29-CC3F-914F-9FF7-0AAA62FF13F7}"/>
              </a:ext>
            </a:extLst>
          </p:cNvPr>
          <p:cNvSpPr txBox="1"/>
          <p:nvPr/>
        </p:nvSpPr>
        <p:spPr>
          <a:xfrm>
            <a:off x="1218770" y="479061"/>
            <a:ext cx="8357191" cy="707886"/>
          </a:xfrm>
          <a:prstGeom prst="rect">
            <a:avLst/>
          </a:prstGeom>
          <a:noFill/>
        </p:spPr>
        <p:txBody>
          <a:bodyPr wrap="square" lIns="91440" tIns="45720" rIns="91440" bIns="45720" rtlCol="0" anchor="t">
            <a:spAutoFit/>
          </a:bodyPr>
          <a:lstStyle/>
          <a:p>
            <a:pPr algn="ctr"/>
            <a:r>
              <a:rPr lang="en-US" sz="4000">
                <a:latin typeface="Helvetica"/>
                <a:cs typeface="Helvetica"/>
              </a:rPr>
              <a:t>Social Media 2</a:t>
            </a:r>
          </a:p>
        </p:txBody>
      </p:sp>
      <p:sp>
        <p:nvSpPr>
          <p:cNvPr id="3" name="TextBox 2">
            <a:extLst>
              <a:ext uri="{FF2B5EF4-FFF2-40B4-BE49-F238E27FC236}">
                <a16:creationId xmlns:a16="http://schemas.microsoft.com/office/drawing/2014/main" id="{1FC9F21D-95D9-5642-A9E4-5183F769A897}"/>
              </a:ext>
            </a:extLst>
          </p:cNvPr>
          <p:cNvSpPr txBox="1"/>
          <p:nvPr/>
        </p:nvSpPr>
        <p:spPr>
          <a:xfrm>
            <a:off x="1150018" y="1611933"/>
            <a:ext cx="8498651" cy="4678204"/>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Helvetica"/>
                <a:cs typeface="Helvetica"/>
              </a:rPr>
              <a:t>Commenting on issues the right way – The University, Students’ Union, previous Officers or your opponents may say or do things you disagree with. It's how you respond to this that will draw engagement.</a:t>
            </a:r>
            <a:endParaRPr lang="en-US" dirty="0">
              <a:latin typeface="Calibri" panose="020F0502020204030204"/>
              <a:cs typeface="Calibri" panose="020F0502020204030204"/>
            </a:endParaRPr>
          </a:p>
          <a:p>
            <a:endParaRPr lang="en-US" sz="2000" dirty="0">
              <a:latin typeface="Helvetica"/>
              <a:cs typeface="Helvetica"/>
            </a:endParaRPr>
          </a:p>
          <a:p>
            <a:pPr marL="342900" indent="-342900">
              <a:buFont typeface="Arial"/>
              <a:buChar char="•"/>
            </a:pPr>
            <a:r>
              <a:rPr lang="en-US" sz="2000" b="1" dirty="0">
                <a:latin typeface="Helvetica"/>
                <a:cs typeface="Helvetica"/>
              </a:rPr>
              <a:t>Too Passive: </a:t>
            </a:r>
            <a:r>
              <a:rPr lang="en-US" sz="2000" dirty="0">
                <a:latin typeface="Helvetica"/>
                <a:cs typeface="Helvetica"/>
              </a:rPr>
              <a:t>Seems like you're unfussed, not passionate, don't care.</a:t>
            </a:r>
          </a:p>
          <a:p>
            <a:endParaRPr lang="en-US" sz="2000" dirty="0">
              <a:latin typeface="Helvetica"/>
              <a:cs typeface="Helvetica"/>
            </a:endParaRPr>
          </a:p>
          <a:p>
            <a:pPr marL="342900" indent="-342900">
              <a:buFont typeface="Arial"/>
              <a:buChar char="•"/>
            </a:pPr>
            <a:r>
              <a:rPr lang="en-US" sz="2000" b="1" dirty="0">
                <a:latin typeface="Helvetica"/>
                <a:cs typeface="Helvetica"/>
              </a:rPr>
              <a:t>Too Aggressive:</a:t>
            </a:r>
            <a:r>
              <a:rPr lang="en-US" sz="2000" dirty="0">
                <a:latin typeface="Helvetica"/>
                <a:cs typeface="Helvetica"/>
              </a:rPr>
              <a:t> May not get a response as your reply to them did not allow them the opportunity to correct/open up a conversation around the topic in which they have put out questionable messaging</a:t>
            </a:r>
          </a:p>
          <a:p>
            <a:pPr marL="342900" indent="-342900">
              <a:buFont typeface="Arial"/>
              <a:buChar char="•"/>
            </a:pPr>
            <a:endParaRPr lang="en-US" sz="2000" dirty="0">
              <a:latin typeface="Helvetica"/>
              <a:cs typeface="Helvetica"/>
            </a:endParaRPr>
          </a:p>
          <a:p>
            <a:r>
              <a:rPr lang="en-US" sz="2000" dirty="0">
                <a:latin typeface="Helvetica"/>
                <a:cs typeface="Helvetica"/>
              </a:rPr>
              <a:t>It's about </a:t>
            </a:r>
            <a:r>
              <a:rPr lang="en-US" sz="2000" b="1" dirty="0">
                <a:latin typeface="Helvetica"/>
                <a:cs typeface="Helvetica"/>
              </a:rPr>
              <a:t>STRIKING A BALANCE</a:t>
            </a:r>
            <a:r>
              <a:rPr lang="en-US" sz="2000" b="1" dirty="0" smtClean="0">
                <a:latin typeface="Helvetica"/>
                <a:cs typeface="Helvetica"/>
              </a:rPr>
              <a:t>.</a:t>
            </a:r>
          </a:p>
          <a:p>
            <a:endParaRPr lang="en-US" sz="2000" b="1" dirty="0">
              <a:latin typeface="Helvetica"/>
              <a:cs typeface="Helvetica"/>
            </a:endParaRPr>
          </a:p>
          <a:p>
            <a:r>
              <a:rPr lang="en-US" sz="2000" dirty="0" smtClean="0">
                <a:latin typeface="Helvetica"/>
                <a:cs typeface="Helvetica"/>
              </a:rPr>
              <a:t>Remember, it is possible to create dialogue around the issues without hurting your image.</a:t>
            </a:r>
            <a:endParaRPr lang="en-US" sz="2000" dirty="0">
              <a:latin typeface="Helvetica"/>
              <a:cs typeface="Helvetica"/>
            </a:endParaRPr>
          </a:p>
          <a:p>
            <a:pPr marL="285750" indent="-285750">
              <a:buFont typeface="Arial" panose="020B0604020202020204" pitchFamily="34" charset="0"/>
              <a:buChar char="•"/>
            </a:pPr>
            <a:endParaRPr lang="en-US" dirty="0">
              <a:cs typeface="Calibri" panose="020F0502020204030204"/>
            </a:endParaRPr>
          </a:p>
        </p:txBody>
      </p:sp>
    </p:spTree>
    <p:extLst>
      <p:ext uri="{BB962C8B-B14F-4D97-AF65-F5344CB8AC3E}">
        <p14:creationId xmlns:p14="http://schemas.microsoft.com/office/powerpoint/2010/main" val="98384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48D8FD-0842-BB48-A3BD-BAA8DFDA4D7A}"/>
              </a:ext>
            </a:extLst>
          </p:cNvPr>
          <p:cNvPicPr>
            <a:picLocks noChangeAspect="1"/>
          </p:cNvPicPr>
          <p:nvPr/>
        </p:nvPicPr>
        <p:blipFill rotWithShape="1">
          <a:blip r:embed="rId2"/>
          <a:srcRect t="5659" r="1888" b="72390"/>
          <a:stretch/>
        </p:blipFill>
        <p:spPr>
          <a:xfrm>
            <a:off x="-1" y="5852160"/>
            <a:ext cx="12215957" cy="1042416"/>
          </a:xfrm>
          <a:prstGeom prst="rect">
            <a:avLst/>
          </a:prstGeom>
        </p:spPr>
      </p:pic>
      <p:sp>
        <p:nvSpPr>
          <p:cNvPr id="6" name="TextBox 5">
            <a:extLst>
              <a:ext uri="{FF2B5EF4-FFF2-40B4-BE49-F238E27FC236}">
                <a16:creationId xmlns:a16="http://schemas.microsoft.com/office/drawing/2014/main" id="{15BA68F7-7AF6-734E-8A67-B1ABCA4941FF}"/>
              </a:ext>
            </a:extLst>
          </p:cNvPr>
          <p:cNvSpPr txBox="1"/>
          <p:nvPr/>
        </p:nvSpPr>
        <p:spPr>
          <a:xfrm>
            <a:off x="2423850" y="416430"/>
            <a:ext cx="7805853" cy="707886"/>
          </a:xfrm>
          <a:prstGeom prst="rect">
            <a:avLst/>
          </a:prstGeom>
          <a:noFill/>
        </p:spPr>
        <p:txBody>
          <a:bodyPr wrap="square" lIns="91440" tIns="45720" rIns="91440" bIns="45720" rtlCol="0" anchor="t">
            <a:spAutoFit/>
          </a:bodyPr>
          <a:lstStyle/>
          <a:p>
            <a:pPr algn="ctr"/>
            <a:r>
              <a:rPr lang="en-US" sz="4000">
                <a:latin typeface="Helvetica"/>
                <a:cs typeface="Helvetica"/>
              </a:rPr>
              <a:t>Examples of striking the balance:</a:t>
            </a:r>
            <a:endParaRPr lang="en-US"/>
          </a:p>
        </p:txBody>
      </p:sp>
      <p:pic>
        <p:nvPicPr>
          <p:cNvPr id="2" name="Picture 2" descr="A screenshot of a cell phone&#10;&#10;Description automatically generated">
            <a:extLst>
              <a:ext uri="{FF2B5EF4-FFF2-40B4-BE49-F238E27FC236}">
                <a16:creationId xmlns:a16="http://schemas.microsoft.com/office/drawing/2014/main" id="{101DFBFF-2470-4FBB-8D5D-A21990A6C477}"/>
              </a:ext>
            </a:extLst>
          </p:cNvPr>
          <p:cNvPicPr>
            <a:picLocks noChangeAspect="1"/>
          </p:cNvPicPr>
          <p:nvPr/>
        </p:nvPicPr>
        <p:blipFill rotWithShape="1">
          <a:blip r:embed="rId3"/>
          <a:srcRect l="10994" t="13228" b="43025"/>
          <a:stretch/>
        </p:blipFill>
        <p:spPr>
          <a:xfrm>
            <a:off x="599702" y="1988820"/>
            <a:ext cx="5727074" cy="937260"/>
          </a:xfrm>
          <a:prstGeom prst="rect">
            <a:avLst/>
          </a:prstGeom>
        </p:spPr>
      </p:pic>
      <p:pic>
        <p:nvPicPr>
          <p:cNvPr id="3" name="Picture 4" descr="A screenshot of a cell phone&#10;&#10;Description automatically generated">
            <a:extLst>
              <a:ext uri="{FF2B5EF4-FFF2-40B4-BE49-F238E27FC236}">
                <a16:creationId xmlns:a16="http://schemas.microsoft.com/office/drawing/2014/main" id="{B3FFFA8A-20C9-4802-BBD3-1CA37505715B}"/>
              </a:ext>
            </a:extLst>
          </p:cNvPr>
          <p:cNvPicPr>
            <a:picLocks noChangeAspect="1"/>
          </p:cNvPicPr>
          <p:nvPr/>
        </p:nvPicPr>
        <p:blipFill rotWithShape="1">
          <a:blip r:embed="rId4"/>
          <a:srcRect l="10913" t="21702" b="38154"/>
          <a:stretch/>
        </p:blipFill>
        <p:spPr>
          <a:xfrm>
            <a:off x="4118364" y="3970386"/>
            <a:ext cx="6111339" cy="982980"/>
          </a:xfrm>
          <a:prstGeom prst="rect">
            <a:avLst/>
          </a:prstGeom>
        </p:spPr>
      </p:pic>
    </p:spTree>
    <p:extLst>
      <p:ext uri="{BB962C8B-B14F-4D97-AF65-F5344CB8AC3E}">
        <p14:creationId xmlns:p14="http://schemas.microsoft.com/office/powerpoint/2010/main" val="2653974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t>Creative campaigning</a:t>
            </a:r>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1393967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Franklin Gothic Demi"/>
              </a:rPr>
              <a:t>Creative </a:t>
            </a:r>
            <a:r>
              <a:rPr lang="en-GB" dirty="0" smtClean="0">
                <a:latin typeface="Franklin Gothic Demi"/>
              </a:rPr>
              <a:t>campaigning</a:t>
            </a:r>
            <a:endParaRPr lang="en-GB" dirty="0">
              <a:latin typeface="Franklin Gothic Demi"/>
            </a:endParaRPr>
          </a:p>
        </p:txBody>
      </p:sp>
      <p:sp>
        <p:nvSpPr>
          <p:cNvPr id="3" name="Content Placeholder 2"/>
          <p:cNvSpPr>
            <a:spLocks noGrp="1"/>
          </p:cNvSpPr>
          <p:nvPr>
            <p:ph idx="1"/>
          </p:nvPr>
        </p:nvSpPr>
        <p:spPr/>
        <p:txBody>
          <a:bodyPr>
            <a:normAutofit fontScale="85000" lnSpcReduction="20000"/>
          </a:bodyPr>
          <a:lstStyle/>
          <a:p>
            <a:r>
              <a:rPr lang="en-GB" dirty="0">
                <a:latin typeface="Franklin Gothic Book"/>
              </a:rPr>
              <a:t>Innovative campaign content that students find </a:t>
            </a:r>
            <a:r>
              <a:rPr lang="en-GB" dirty="0" smtClean="0">
                <a:latin typeface="Franklin Gothic Book"/>
              </a:rPr>
              <a:t>amusing, surprising </a:t>
            </a:r>
            <a:r>
              <a:rPr lang="en-GB" dirty="0">
                <a:latin typeface="Franklin Gothic Book"/>
              </a:rPr>
              <a:t>or entertaining </a:t>
            </a:r>
            <a:r>
              <a:rPr lang="en-GB" dirty="0" smtClean="0">
                <a:latin typeface="Franklin Gothic Book"/>
              </a:rPr>
              <a:t>might be</a:t>
            </a:r>
            <a:r>
              <a:rPr lang="en-GB" dirty="0" smtClean="0">
                <a:latin typeface="Franklin Gothic Book"/>
              </a:rPr>
              <a:t> more likely to be shared than purely factual information</a:t>
            </a:r>
            <a:endParaRPr lang="en-GB" dirty="0">
              <a:latin typeface="Franklin Gothic Book"/>
            </a:endParaRPr>
          </a:p>
          <a:p>
            <a:r>
              <a:rPr lang="en-GB" dirty="0">
                <a:latin typeface="Franklin Gothic Book"/>
              </a:rPr>
              <a:t>In 2015, President Candidate Rachel Holland created </a:t>
            </a:r>
            <a:r>
              <a:rPr lang="en-GB" dirty="0" smtClean="0">
                <a:latin typeface="Franklin Gothic Book"/>
              </a:rPr>
              <a:t>an </a:t>
            </a:r>
            <a:r>
              <a:rPr lang="en-GB" dirty="0" smtClean="0">
                <a:latin typeface="Franklin Gothic Book"/>
              </a:rPr>
              <a:t>Uptown Funk </a:t>
            </a:r>
            <a:r>
              <a:rPr lang="en-GB" dirty="0" smtClean="0">
                <a:latin typeface="Franklin Gothic Book"/>
                <a:hlinkClick r:id="rId2"/>
              </a:rPr>
              <a:t>parody music video </a:t>
            </a:r>
            <a:r>
              <a:rPr lang="en-GB" dirty="0" smtClean="0">
                <a:latin typeface="Franklin Gothic Book"/>
              </a:rPr>
              <a:t>to </a:t>
            </a:r>
            <a:r>
              <a:rPr lang="en-GB" dirty="0">
                <a:latin typeface="Franklin Gothic Book"/>
              </a:rPr>
              <a:t>spread the word about her ideas.</a:t>
            </a:r>
          </a:p>
          <a:p>
            <a:r>
              <a:rPr lang="en-GB" dirty="0">
                <a:latin typeface="Franklin Gothic Book"/>
              </a:rPr>
              <a:t>The video was played over 20,000 times, and the song was even played on BBC Radio 1.</a:t>
            </a:r>
          </a:p>
          <a:p>
            <a:r>
              <a:rPr lang="en-GB" dirty="0">
                <a:latin typeface="Franklin Gothic Book"/>
              </a:rPr>
              <a:t>Of course, a viral video doesn't guarantee the win, but more students seeing the content means more students hearing your campaign message</a:t>
            </a:r>
            <a:r>
              <a:rPr lang="en-GB" dirty="0" smtClean="0">
                <a:latin typeface="Franklin Gothic Book"/>
              </a:rPr>
              <a:t>.</a:t>
            </a:r>
          </a:p>
          <a:p>
            <a:r>
              <a:rPr lang="en-GB" dirty="0" smtClean="0">
                <a:latin typeface="Franklin Gothic Book"/>
              </a:rPr>
              <a:t>Think about what you could do to capture a larger share of students’ attention.</a:t>
            </a:r>
            <a:endParaRPr lang="en-GB" dirty="0">
              <a:latin typeface="Franklin Gothic Book"/>
            </a:endParaRPr>
          </a:p>
        </p:txBody>
      </p:sp>
    </p:spTree>
    <p:extLst>
      <p:ext uri="{BB962C8B-B14F-4D97-AF65-F5344CB8AC3E}">
        <p14:creationId xmlns:p14="http://schemas.microsoft.com/office/powerpoint/2010/main" val="709635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Aim of this session</a:t>
            </a:r>
          </a:p>
        </p:txBody>
      </p:sp>
      <p:sp>
        <p:nvSpPr>
          <p:cNvPr id="3" name="Content Placeholder 2"/>
          <p:cNvSpPr>
            <a:spLocks noGrp="1"/>
          </p:cNvSpPr>
          <p:nvPr>
            <p:ph idx="1"/>
          </p:nvPr>
        </p:nvSpPr>
        <p:spPr/>
        <p:txBody>
          <a:bodyPr/>
          <a:lstStyle/>
          <a:p>
            <a:pPr marL="0" indent="0">
              <a:buNone/>
            </a:pPr>
            <a:r>
              <a:rPr lang="en-GB" b="1" dirty="0">
                <a:latin typeface="Franklin Gothic Book"/>
              </a:rPr>
              <a:t>Prepare candidates to make effective use of the Election campaigning window</a:t>
            </a:r>
            <a:r>
              <a:rPr lang="en-GB" b="1" dirty="0" smtClean="0">
                <a:latin typeface="Franklin Gothic Book"/>
              </a:rPr>
              <a:t>.</a:t>
            </a:r>
          </a:p>
          <a:p>
            <a:pPr marL="0" indent="0">
              <a:buNone/>
            </a:pPr>
            <a:endParaRPr lang="en-GB" dirty="0" smtClean="0">
              <a:latin typeface="Franklin Gothic Book"/>
            </a:endParaRPr>
          </a:p>
          <a:p>
            <a:pPr marL="0" indent="0">
              <a:buNone/>
            </a:pPr>
            <a:r>
              <a:rPr lang="en-GB" dirty="0" smtClean="0">
                <a:latin typeface="Franklin Gothic Book"/>
              </a:rPr>
              <a:t>Of course, we cannot guarantee you will win by coming to this session, but we will outline some practical tips to help you along the way.</a:t>
            </a:r>
            <a:endParaRPr lang="en-GB" dirty="0"/>
          </a:p>
        </p:txBody>
      </p:sp>
    </p:spTree>
    <p:extLst>
      <p:ext uri="{BB962C8B-B14F-4D97-AF65-F5344CB8AC3E}">
        <p14:creationId xmlns:p14="http://schemas.microsoft.com/office/powerpoint/2010/main" val="1549084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Passionate and persuasive</a:t>
            </a:r>
            <a:endParaRPr lang="en-GB"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304729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Persuading potential voters</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smtClean="0"/>
              <a:t>Turn students into supporters</a:t>
            </a:r>
          </a:p>
          <a:p>
            <a:pPr marL="457200" indent="-457200">
              <a:buFont typeface="+mj-lt"/>
              <a:buAutoNum type="arabicPeriod"/>
            </a:pPr>
            <a:r>
              <a:rPr lang="en-GB" dirty="0" smtClean="0"/>
              <a:t>Turn supporters into voters</a:t>
            </a:r>
            <a:endParaRPr lang="en-GB" dirty="0"/>
          </a:p>
        </p:txBody>
      </p:sp>
    </p:spTree>
    <p:extLst>
      <p:ext uri="{BB962C8B-B14F-4D97-AF65-F5344CB8AC3E}">
        <p14:creationId xmlns:p14="http://schemas.microsoft.com/office/powerpoint/2010/main" val="162472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Turning students into supporters</a:t>
            </a:r>
            <a:endParaRPr lang="en-GB" dirty="0"/>
          </a:p>
        </p:txBody>
      </p:sp>
      <p:sp>
        <p:nvSpPr>
          <p:cNvPr id="3" name="Content Placeholder 2"/>
          <p:cNvSpPr>
            <a:spLocks noGrp="1"/>
          </p:cNvSpPr>
          <p:nvPr>
            <p:ph idx="1"/>
          </p:nvPr>
        </p:nvSpPr>
        <p:spPr>
          <a:solidFill>
            <a:schemeClr val="bg1"/>
          </a:solidFill>
        </p:spPr>
        <p:txBody>
          <a:bodyPr>
            <a:normAutofit fontScale="70000" lnSpcReduction="20000"/>
          </a:bodyPr>
          <a:lstStyle/>
          <a:p>
            <a:pPr marL="0" indent="0">
              <a:buNone/>
            </a:pPr>
            <a:r>
              <a:rPr lang="en-GB" sz="3400" b="1" dirty="0"/>
              <a:t>Conveying the importance of the issues</a:t>
            </a:r>
          </a:p>
          <a:p>
            <a:r>
              <a:rPr lang="en-US" b="1" dirty="0" smtClean="0">
                <a:latin typeface="Helvetica"/>
                <a:cs typeface="Helvetica"/>
              </a:rPr>
              <a:t>Context </a:t>
            </a:r>
            <a:r>
              <a:rPr lang="en-US" b="1" dirty="0">
                <a:latin typeface="Helvetica"/>
                <a:cs typeface="Helvetica"/>
              </a:rPr>
              <a:t>– </a:t>
            </a:r>
            <a:r>
              <a:rPr lang="en-US" dirty="0">
                <a:latin typeface="Helvetica"/>
                <a:cs typeface="Helvetica"/>
              </a:rPr>
              <a:t>understanding the </a:t>
            </a:r>
            <a:r>
              <a:rPr lang="en-US" i="1" dirty="0">
                <a:latin typeface="Helvetica"/>
                <a:cs typeface="Helvetica"/>
              </a:rPr>
              <a:t>WHAT </a:t>
            </a:r>
            <a:r>
              <a:rPr lang="en-US" dirty="0">
                <a:latin typeface="Helvetica"/>
                <a:cs typeface="Helvetica"/>
              </a:rPr>
              <a:t>– analyze the problem &amp; the context around it that the campaign will address. Social issues commentary on social media platforms works well.</a:t>
            </a:r>
          </a:p>
          <a:p>
            <a:r>
              <a:rPr lang="en-US" b="1" dirty="0">
                <a:latin typeface="Helvetica"/>
                <a:cs typeface="Helvetica"/>
              </a:rPr>
              <a:t>Passion</a:t>
            </a:r>
            <a:r>
              <a:rPr lang="en-US" dirty="0">
                <a:latin typeface="Helvetica"/>
                <a:cs typeface="Helvetica"/>
              </a:rPr>
              <a:t> – students more likely to invest in a campaign that a person is passionate about, or cares about, don't half-heartedly oversell in lots of areas, focus on one or two key ones.</a:t>
            </a:r>
          </a:p>
          <a:p>
            <a:r>
              <a:rPr lang="en-US" b="1" dirty="0">
                <a:latin typeface="Helvetica"/>
                <a:cs typeface="Helvetica"/>
              </a:rPr>
              <a:t>People centered </a:t>
            </a:r>
            <a:r>
              <a:rPr lang="en-US" dirty="0">
                <a:latin typeface="Helvetica"/>
                <a:cs typeface="Helvetica"/>
              </a:rPr>
              <a:t>– Tell a story, focus it on case studies if possible, tell your own story: voters want to know you're a human being too.</a:t>
            </a:r>
          </a:p>
          <a:p>
            <a:r>
              <a:rPr lang="en-US" b="1" dirty="0">
                <a:latin typeface="Helvetica"/>
                <a:cs typeface="Helvetica"/>
              </a:rPr>
              <a:t>Clear, succinct messaging </a:t>
            </a:r>
            <a:r>
              <a:rPr lang="en-US" dirty="0">
                <a:latin typeface="Helvetica"/>
                <a:cs typeface="Helvetica"/>
              </a:rPr>
              <a:t>– No point running a campaign if students don’t understand what you’re wanting to change.</a:t>
            </a:r>
          </a:p>
          <a:p>
            <a:r>
              <a:rPr lang="en-US" dirty="0">
                <a:latin typeface="Helvetica" pitchFamily="2" charset="0"/>
              </a:rPr>
              <a:t>Call to action!</a:t>
            </a:r>
          </a:p>
        </p:txBody>
      </p:sp>
    </p:spTree>
    <p:extLst>
      <p:ext uri="{BB962C8B-B14F-4D97-AF65-F5344CB8AC3E}">
        <p14:creationId xmlns:p14="http://schemas.microsoft.com/office/powerpoint/2010/main" val="214475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Turning supporters into voters</a:t>
            </a:r>
          </a:p>
        </p:txBody>
      </p:sp>
      <p:sp>
        <p:nvSpPr>
          <p:cNvPr id="4" name="Rectangle 3"/>
          <p:cNvSpPr/>
          <p:nvPr/>
        </p:nvSpPr>
        <p:spPr>
          <a:xfrm>
            <a:off x="838200" y="2149642"/>
            <a:ext cx="9435353" cy="40426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Content Placeholder 2"/>
          <p:cNvSpPr>
            <a:spLocks noGrp="1"/>
          </p:cNvSpPr>
          <p:nvPr>
            <p:ph idx="1"/>
          </p:nvPr>
        </p:nvSpPr>
        <p:spPr>
          <a:xfrm>
            <a:off x="838200" y="1825625"/>
            <a:ext cx="9435353" cy="1061954"/>
          </a:xfrm>
        </p:spPr>
        <p:txBody>
          <a:bodyPr>
            <a:normAutofit/>
          </a:bodyPr>
          <a:lstStyle/>
          <a:p>
            <a:pPr marL="0" indent="0">
              <a:buNone/>
            </a:pPr>
            <a:r>
              <a:rPr lang="en-GB" b="1" dirty="0" smtClean="0"/>
              <a:t>Why </a:t>
            </a:r>
            <a:r>
              <a:rPr lang="en-GB" b="1" dirty="0"/>
              <a:t>should I </a:t>
            </a:r>
            <a:r>
              <a:rPr lang="en-GB" b="1" dirty="0" smtClean="0"/>
              <a:t>vote</a:t>
            </a:r>
            <a:r>
              <a:rPr lang="en-GB" b="1" dirty="0" smtClean="0"/>
              <a:t>?</a:t>
            </a:r>
            <a:endParaRPr lang="en-GB"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4426" y="2149642"/>
            <a:ext cx="529127" cy="532564"/>
          </a:xfrm>
          <a:prstGeom prst="rect">
            <a:avLst/>
          </a:prstGeom>
        </p:spPr>
      </p:pic>
    </p:spTree>
    <p:extLst>
      <p:ext uri="{BB962C8B-B14F-4D97-AF65-F5344CB8AC3E}">
        <p14:creationId xmlns:p14="http://schemas.microsoft.com/office/powerpoint/2010/main" val="570695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Turning supporters into voters</a:t>
            </a:r>
          </a:p>
        </p:txBody>
      </p:sp>
      <p:sp>
        <p:nvSpPr>
          <p:cNvPr id="4" name="Rectangle 3"/>
          <p:cNvSpPr/>
          <p:nvPr/>
        </p:nvSpPr>
        <p:spPr>
          <a:xfrm>
            <a:off x="838200" y="2149642"/>
            <a:ext cx="9435353" cy="404261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Content Placeholder 2"/>
          <p:cNvSpPr>
            <a:spLocks noGrp="1"/>
          </p:cNvSpPr>
          <p:nvPr>
            <p:ph idx="1"/>
          </p:nvPr>
        </p:nvSpPr>
        <p:spPr>
          <a:xfrm>
            <a:off x="838200" y="1825625"/>
            <a:ext cx="9435353" cy="4366628"/>
          </a:xfrm>
        </p:spPr>
        <p:txBody>
          <a:bodyPr>
            <a:normAutofit fontScale="92500" lnSpcReduction="10000"/>
          </a:bodyPr>
          <a:lstStyle/>
          <a:p>
            <a:r>
              <a:rPr lang="en-GB" dirty="0" smtClean="0"/>
              <a:t>You will come across students who are not interested in the elections. </a:t>
            </a:r>
          </a:p>
          <a:p>
            <a:r>
              <a:rPr lang="en-GB" dirty="0" smtClean="0"/>
              <a:t>The best thing you can do is remain positive, explain the reasons for voting we have just discussed, and be sure to make a good impression. </a:t>
            </a:r>
          </a:p>
          <a:p>
            <a:r>
              <a:rPr lang="en-GB" dirty="0" smtClean="0"/>
              <a:t>While someone may say they are not interested at the start of the campaign period, they may later decide to vote, so you want to make sure they have had a positive experience with you.</a:t>
            </a:r>
          </a:p>
          <a:p>
            <a:r>
              <a:rPr lang="en-GB" dirty="0" smtClean="0"/>
              <a:t>Remember though, you cannot pressure students into voting or vote on their behalf.</a:t>
            </a:r>
          </a:p>
        </p:txBody>
      </p:sp>
    </p:spTree>
    <p:extLst>
      <p:ext uri="{BB962C8B-B14F-4D97-AF65-F5344CB8AC3E}">
        <p14:creationId xmlns:p14="http://schemas.microsoft.com/office/powerpoint/2010/main" val="3466988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A clear message: </a:t>
            </a:r>
            <a:r>
              <a:rPr lang="en-GB" dirty="0" smtClean="0"/>
              <a:t>Sharing </a:t>
            </a:r>
            <a:r>
              <a:rPr lang="en-GB" dirty="0"/>
              <a:t>your vision</a:t>
            </a:r>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7" b="267"/>
          <a:stretch>
            <a:fillRect/>
          </a:stretch>
        </p:blipFill>
        <p:spPr/>
      </p:pic>
    </p:spTree>
    <p:extLst>
      <p:ext uri="{BB962C8B-B14F-4D97-AF65-F5344CB8AC3E}">
        <p14:creationId xmlns:p14="http://schemas.microsoft.com/office/powerpoint/2010/main" val="2821685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Manifesto</a:t>
            </a:r>
          </a:p>
        </p:txBody>
      </p:sp>
      <p:sp>
        <p:nvSpPr>
          <p:cNvPr id="3" name="Content Placeholder 2"/>
          <p:cNvSpPr>
            <a:spLocks noGrp="1"/>
          </p:cNvSpPr>
          <p:nvPr>
            <p:ph sz="half" idx="1"/>
          </p:nvPr>
        </p:nvSpPr>
        <p:spPr/>
        <p:txBody>
          <a:bodyPr>
            <a:noAutofit/>
          </a:bodyPr>
          <a:lstStyle/>
          <a:p>
            <a:r>
              <a:rPr lang="en-GB" dirty="0">
                <a:latin typeface="Franklin Gothic Book"/>
              </a:rPr>
              <a:t>Manifestos will be available on the SU Elections website.</a:t>
            </a:r>
          </a:p>
          <a:p>
            <a:r>
              <a:rPr lang="en-GB" dirty="0">
                <a:latin typeface="Franklin Gothic Book"/>
              </a:rPr>
              <a:t>Your manifesto tells voters who you are, what you stand for and what you would like to achieve if you are elected.</a:t>
            </a:r>
          </a:p>
        </p:txBody>
      </p:sp>
      <p:sp>
        <p:nvSpPr>
          <p:cNvPr id="4" name="Content Placeholder 3">
            <a:extLst>
              <a:ext uri="{FF2B5EF4-FFF2-40B4-BE49-F238E27FC236}">
                <a16:creationId xmlns:a16="http://schemas.microsoft.com/office/drawing/2014/main" id="{86AB7345-7CD1-492E-91A6-76C3C4241C0C}"/>
              </a:ext>
            </a:extLst>
          </p:cNvPr>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0" indent="0">
              <a:buNone/>
            </a:pPr>
            <a:r>
              <a:rPr lang="en-US" b="1">
                <a:latin typeface="Franklin Gothic Book"/>
              </a:rPr>
              <a:t>Specifications</a:t>
            </a:r>
            <a:endParaRPr lang="en-US">
              <a:latin typeface="Franklin Gothic Book"/>
            </a:endParaRPr>
          </a:p>
          <a:p>
            <a:r>
              <a:rPr lang="en-US">
                <a:latin typeface="Franklin Gothic Book"/>
              </a:rPr>
              <a:t>Full-Time Officer manifestos can be up to 3 A4 pages (portrait).</a:t>
            </a:r>
            <a:endParaRPr lang="en-US"/>
          </a:p>
          <a:p>
            <a:r>
              <a:rPr lang="en-US">
                <a:latin typeface="Franklin Gothic Book"/>
              </a:rPr>
              <a:t>Part-Time Officer and NUS National Conference Delegate manifestos should be 1 A4 page (portrait).</a:t>
            </a:r>
          </a:p>
          <a:p>
            <a:r>
              <a:rPr lang="en-US">
                <a:latin typeface="Franklin Gothic Book"/>
              </a:rPr>
              <a:t>You may include images.</a:t>
            </a:r>
          </a:p>
          <a:p>
            <a:r>
              <a:rPr lang="en-US">
                <a:latin typeface="Franklin Gothic Book"/>
              </a:rPr>
              <a:t>Focus should be on the key points/messages of your campaign.</a:t>
            </a:r>
          </a:p>
          <a:p>
            <a:r>
              <a:rPr lang="en-US">
                <a:latin typeface="Franklin Gothic Book"/>
              </a:rPr>
              <a:t>Please submit in PDF format.</a:t>
            </a:r>
          </a:p>
          <a:p>
            <a:r>
              <a:rPr lang="en-US">
                <a:latin typeface="Franklin Gothic Book"/>
              </a:rPr>
              <a:t>Manifestos must be emailed to </a:t>
            </a:r>
            <a:r>
              <a:rPr lang="en-US">
                <a:latin typeface="Franklin Gothic Book"/>
                <a:hlinkClick r:id="rId2"/>
              </a:rPr>
              <a:t>su-elections@le.ac.uk</a:t>
            </a:r>
            <a:r>
              <a:rPr lang="en-US">
                <a:latin typeface="Franklin Gothic Book"/>
              </a:rPr>
              <a:t> before the deadline to be included in the booklet.</a:t>
            </a:r>
          </a:p>
        </p:txBody>
      </p:sp>
    </p:spTree>
    <p:extLst>
      <p:ext uri="{BB962C8B-B14F-4D97-AF65-F5344CB8AC3E}">
        <p14:creationId xmlns:p14="http://schemas.microsoft.com/office/powerpoint/2010/main" val="2105873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Franklin Gothic Demi"/>
              </a:rPr>
              <a:t>Manifesto considerations</a:t>
            </a:r>
            <a:endParaRPr lang="en-GB"/>
          </a:p>
        </p:txBody>
      </p:sp>
      <p:pic>
        <p:nvPicPr>
          <p:cNvPr id="7" name="Picture 7" descr="Graphical user interface, application&#10;&#10;Description automatically generated">
            <a:extLst>
              <a:ext uri="{FF2B5EF4-FFF2-40B4-BE49-F238E27FC236}">
                <a16:creationId xmlns:a16="http://schemas.microsoft.com/office/drawing/2014/main" id="{21E77582-AA41-435D-9603-5FFC631BD649}"/>
              </a:ext>
            </a:extLst>
          </p:cNvPr>
          <p:cNvPicPr>
            <a:picLocks noGrp="1" noChangeAspect="1"/>
          </p:cNvPicPr>
          <p:nvPr>
            <p:ph idx="1"/>
          </p:nvPr>
        </p:nvPicPr>
        <p:blipFill rotWithShape="1">
          <a:blip r:embed="rId2"/>
          <a:srcRect l="9261" t="19760" r="43547" b="14072"/>
          <a:stretch/>
        </p:blipFill>
        <p:spPr>
          <a:xfrm>
            <a:off x="838200" y="1772383"/>
            <a:ext cx="9266402" cy="4272868"/>
          </a:xfrm>
        </p:spPr>
      </p:pic>
    </p:spTree>
    <p:extLst>
      <p:ext uri="{BB962C8B-B14F-4D97-AF65-F5344CB8AC3E}">
        <p14:creationId xmlns:p14="http://schemas.microsoft.com/office/powerpoint/2010/main" val="254594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Podcast</a:t>
            </a:r>
          </a:p>
        </p:txBody>
      </p:sp>
      <p:sp>
        <p:nvSpPr>
          <p:cNvPr id="3" name="Content Placeholder 2"/>
          <p:cNvSpPr>
            <a:spLocks noGrp="1"/>
          </p:cNvSpPr>
          <p:nvPr>
            <p:ph idx="1"/>
          </p:nvPr>
        </p:nvSpPr>
        <p:spPr/>
        <p:txBody>
          <a:bodyPr>
            <a:normAutofit fontScale="92500" lnSpcReduction="20000"/>
          </a:bodyPr>
          <a:lstStyle/>
          <a:p>
            <a:r>
              <a:rPr lang="en-GB">
                <a:latin typeface="Franklin Gothic Book"/>
              </a:rPr>
              <a:t>We will be creating an Election Podcast to give candidates a platform to share their ideas with students. </a:t>
            </a:r>
          </a:p>
          <a:p>
            <a:r>
              <a:rPr lang="en-GB">
                <a:latin typeface="Franklin Gothic Book"/>
              </a:rPr>
              <a:t>Recording sessions will be from Monday 15 – Thursday 18 February.</a:t>
            </a:r>
            <a:endParaRPr lang="en-GB"/>
          </a:p>
          <a:p>
            <a:r>
              <a:rPr lang="en-GB">
                <a:latin typeface="Franklin Gothic Book"/>
              </a:rPr>
              <a:t>You’ll be given time to introduce yourself and talk through the key points that will appear in your manifesto.</a:t>
            </a:r>
            <a:endParaRPr lang="en-GB"/>
          </a:p>
          <a:p>
            <a:r>
              <a:rPr lang="en-GB">
                <a:latin typeface="Franklin Gothic Book"/>
              </a:rPr>
              <a:t>You’ll then answer three pre-selected questions.</a:t>
            </a:r>
            <a:endParaRPr lang="en-GB"/>
          </a:p>
          <a:p>
            <a:r>
              <a:rPr lang="en-GB">
                <a:latin typeface="Franklin Gothic Book"/>
              </a:rPr>
              <a:t>Staff from the Marketing and Voice departments will approve each episode before it is published to ensure fair coverage.</a:t>
            </a:r>
            <a:endParaRPr lang="en-GB"/>
          </a:p>
        </p:txBody>
      </p:sp>
    </p:spTree>
    <p:extLst>
      <p:ext uri="{BB962C8B-B14F-4D97-AF65-F5344CB8AC3E}">
        <p14:creationId xmlns:p14="http://schemas.microsoft.com/office/powerpoint/2010/main" val="159222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Q&amp;A</a:t>
            </a:r>
          </a:p>
        </p:txBody>
      </p:sp>
      <p:sp>
        <p:nvSpPr>
          <p:cNvPr id="3" name="Content Placeholder 2"/>
          <p:cNvSpPr>
            <a:spLocks noGrp="1"/>
          </p:cNvSpPr>
          <p:nvPr>
            <p:ph idx="1"/>
          </p:nvPr>
        </p:nvSpPr>
        <p:spPr/>
        <p:txBody>
          <a:bodyPr>
            <a:normAutofit fontScale="92500" lnSpcReduction="20000"/>
          </a:bodyPr>
          <a:lstStyle/>
          <a:p>
            <a:endParaRPr lang="en-GB">
              <a:latin typeface="Franklin Gothic Book"/>
            </a:endParaRPr>
          </a:p>
          <a:p>
            <a:r>
              <a:rPr lang="en-GB">
                <a:latin typeface="Franklin Gothic Book"/>
              </a:rPr>
              <a:t>Full-Time Officer candidates will be invited to attend a Question &amp; Answer session via Teams Live. </a:t>
            </a:r>
            <a:endParaRPr lang="en-GB"/>
          </a:p>
          <a:p>
            <a:r>
              <a:rPr lang="en-GB">
                <a:latin typeface="Franklin Gothic Book"/>
              </a:rPr>
              <a:t>This will be open to all University of Leicester students to view live. </a:t>
            </a:r>
            <a:endParaRPr lang="en-GB"/>
          </a:p>
          <a:p>
            <a:r>
              <a:rPr lang="en-GB">
                <a:latin typeface="Franklin Gothic Book"/>
              </a:rPr>
              <a:t>You will be given 2 minutes to introduce yourself, outline your experience and highlight the key points from your manifesto.</a:t>
            </a:r>
            <a:endParaRPr lang="en-GB"/>
          </a:p>
          <a:p>
            <a:r>
              <a:rPr lang="en-GB">
                <a:latin typeface="Franklin Gothic Book"/>
              </a:rPr>
              <a:t>This will be followed by a mix of pre-selected and live questions. The chair will aim to give all candidates a roughly equal opportunity to speak.</a:t>
            </a:r>
            <a:endParaRPr lang="en-GB"/>
          </a:p>
          <a:p>
            <a:endParaRPr lang="en-GB"/>
          </a:p>
        </p:txBody>
      </p:sp>
    </p:spTree>
    <p:extLst>
      <p:ext uri="{BB962C8B-B14F-4D97-AF65-F5344CB8AC3E}">
        <p14:creationId xmlns:p14="http://schemas.microsoft.com/office/powerpoint/2010/main" val="220553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Objectives</a:t>
            </a:r>
          </a:p>
        </p:txBody>
      </p:sp>
      <p:sp>
        <p:nvSpPr>
          <p:cNvPr id="3" name="Content Placeholder 2"/>
          <p:cNvSpPr>
            <a:spLocks noGrp="1"/>
          </p:cNvSpPr>
          <p:nvPr>
            <p:ph idx="1"/>
          </p:nvPr>
        </p:nvSpPr>
        <p:spPr/>
        <p:txBody>
          <a:bodyPr/>
          <a:lstStyle/>
          <a:p>
            <a:r>
              <a:rPr lang="en-GB"/>
              <a:t>Describe the features of effective election campaign</a:t>
            </a:r>
          </a:p>
          <a:p>
            <a:r>
              <a:rPr lang="en-GB"/>
              <a:t>Identify the principles of persuasive communication</a:t>
            </a:r>
          </a:p>
          <a:p>
            <a:r>
              <a:rPr lang="en-GB"/>
              <a:t>Outline how social media can be used to reach a wider audience</a:t>
            </a:r>
          </a:p>
          <a:p>
            <a:r>
              <a:rPr lang="en-GB"/>
              <a:t>Evaluate examples multimedia campaign materials</a:t>
            </a:r>
          </a:p>
          <a:p>
            <a:r>
              <a:rPr lang="en-GB"/>
              <a:t>Explain the value of positive campaigning in elections with multiple candidates</a:t>
            </a:r>
          </a:p>
        </p:txBody>
      </p:sp>
    </p:spTree>
    <p:extLst>
      <p:ext uri="{BB962C8B-B14F-4D97-AF65-F5344CB8AC3E}">
        <p14:creationId xmlns:p14="http://schemas.microsoft.com/office/powerpoint/2010/main" val="2230028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Franklin Gothic Demi"/>
              </a:rPr>
              <a:t>Public Speaking Workshops</a:t>
            </a:r>
            <a:endParaRPr lang="en-US"/>
          </a:p>
        </p:txBody>
      </p:sp>
      <p:sp>
        <p:nvSpPr>
          <p:cNvPr id="3" name="Content Placeholder 2"/>
          <p:cNvSpPr>
            <a:spLocks noGrp="1"/>
          </p:cNvSpPr>
          <p:nvPr>
            <p:ph idx="1"/>
          </p:nvPr>
        </p:nvSpPr>
        <p:spPr/>
        <p:txBody>
          <a:bodyPr>
            <a:normAutofit/>
          </a:bodyPr>
          <a:lstStyle/>
          <a:p>
            <a:endParaRPr lang="en-GB" dirty="0">
              <a:latin typeface="Franklin Gothic Book"/>
            </a:endParaRPr>
          </a:p>
          <a:p>
            <a:r>
              <a:rPr lang="en-GB" dirty="0">
                <a:latin typeface="Franklin Gothic Book"/>
              </a:rPr>
              <a:t>If you are interested in brushing up on your delivery style, we are holding virtual </a:t>
            </a:r>
            <a:r>
              <a:rPr lang="en-GB" b="1" dirty="0">
                <a:latin typeface="Franklin Gothic Book"/>
              </a:rPr>
              <a:t>Public Speaking Workshops </a:t>
            </a:r>
            <a:r>
              <a:rPr lang="en-GB" dirty="0">
                <a:latin typeface="Franklin Gothic Book"/>
              </a:rPr>
              <a:t>throughout February</a:t>
            </a:r>
            <a:endParaRPr lang="en-GB" dirty="0"/>
          </a:p>
          <a:p>
            <a:r>
              <a:rPr lang="en-GB" dirty="0" smtClean="0">
                <a:latin typeface="Franklin Gothic Book"/>
              </a:rPr>
              <a:t>You </a:t>
            </a:r>
            <a:r>
              <a:rPr lang="en-GB" dirty="0">
                <a:latin typeface="Franklin Gothic Book"/>
              </a:rPr>
              <a:t>can </a:t>
            </a:r>
            <a:r>
              <a:rPr lang="en-GB" dirty="0" smtClean="0">
                <a:latin typeface="Franklin Gothic Book"/>
              </a:rPr>
              <a:t>book </a:t>
            </a:r>
            <a:r>
              <a:rPr lang="en-GB" dirty="0">
                <a:latin typeface="Franklin Gothic Book"/>
              </a:rPr>
              <a:t>one of the </a:t>
            </a:r>
            <a:r>
              <a:rPr lang="en-GB" dirty="0" smtClean="0">
                <a:latin typeface="Franklin Gothic Book"/>
              </a:rPr>
              <a:t>sessions </a:t>
            </a:r>
            <a:r>
              <a:rPr lang="en-GB" dirty="0">
                <a:latin typeface="Franklin Gothic Book"/>
              </a:rPr>
              <a:t>at </a:t>
            </a:r>
            <a:r>
              <a:rPr lang="en-GB" dirty="0">
                <a:latin typeface="Franklin Gothic Book"/>
                <a:hlinkClick r:id="rId2"/>
              </a:rPr>
              <a:t>leicesterunion.com/training</a:t>
            </a:r>
            <a:r>
              <a:rPr lang="en-GB" dirty="0">
                <a:latin typeface="Franklin Gothic Book"/>
              </a:rPr>
              <a:t>.</a:t>
            </a:r>
            <a:endParaRPr lang="en-GB" dirty="0"/>
          </a:p>
          <a:p>
            <a:r>
              <a:rPr lang="en-GB" dirty="0" smtClean="0"/>
              <a:t>We have two running next week (Wednesday 3pm and Friday 11am)</a:t>
            </a:r>
            <a:endParaRPr lang="en-GB" dirty="0"/>
          </a:p>
        </p:txBody>
      </p:sp>
    </p:spTree>
    <p:extLst>
      <p:ext uri="{BB962C8B-B14F-4D97-AF65-F5344CB8AC3E}">
        <p14:creationId xmlns:p14="http://schemas.microsoft.com/office/powerpoint/2010/main" val="2727953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does an effective campaign look like?</a:t>
            </a:r>
          </a:p>
        </p:txBody>
      </p:sp>
      <p:sp>
        <p:nvSpPr>
          <p:cNvPr id="3" name="Content Placeholder 2"/>
          <p:cNvSpPr>
            <a:spLocks noGrp="1"/>
          </p:cNvSpPr>
          <p:nvPr>
            <p:ph idx="1"/>
          </p:nvPr>
        </p:nvSpPr>
        <p:spPr/>
        <p:txBody>
          <a:bodyPr/>
          <a:lstStyle/>
          <a:p>
            <a:r>
              <a:rPr lang="en-GB" dirty="0"/>
              <a:t>Targeted</a:t>
            </a:r>
          </a:p>
          <a:p>
            <a:r>
              <a:rPr lang="en-GB" dirty="0"/>
              <a:t>Visible and creative</a:t>
            </a:r>
          </a:p>
          <a:p>
            <a:r>
              <a:rPr lang="en-GB" dirty="0"/>
              <a:t>Passionate</a:t>
            </a:r>
          </a:p>
          <a:p>
            <a:r>
              <a:rPr lang="en-GB" dirty="0"/>
              <a:t>Persuasive </a:t>
            </a:r>
          </a:p>
          <a:p>
            <a:r>
              <a:rPr lang="en-GB" dirty="0"/>
              <a:t>Clear vision or message</a:t>
            </a:r>
          </a:p>
        </p:txBody>
      </p:sp>
    </p:spTree>
    <p:extLst>
      <p:ext uri="{BB962C8B-B14F-4D97-AF65-F5344CB8AC3E}">
        <p14:creationId xmlns:p14="http://schemas.microsoft.com/office/powerpoint/2010/main" val="1365177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Franklin Gothic Demi"/>
              </a:rPr>
              <a:t>What next?</a:t>
            </a:r>
          </a:p>
        </p:txBody>
      </p:sp>
      <p:sp>
        <p:nvSpPr>
          <p:cNvPr id="3" name="Content Placeholder 2"/>
          <p:cNvSpPr>
            <a:spLocks noGrp="1"/>
          </p:cNvSpPr>
          <p:nvPr>
            <p:ph idx="1"/>
          </p:nvPr>
        </p:nvSpPr>
        <p:spPr/>
        <p:txBody>
          <a:bodyPr>
            <a:normAutofit fontScale="70000" lnSpcReduction="20000"/>
          </a:bodyPr>
          <a:lstStyle/>
          <a:p>
            <a:pPr marL="457200" indent="-457200">
              <a:buAutoNum type="arabicPeriod"/>
            </a:pPr>
            <a:r>
              <a:rPr lang="en-GB">
                <a:latin typeface="Franklin Gothic Book"/>
              </a:rPr>
              <a:t>Get your nomination in by </a:t>
            </a:r>
            <a:r>
              <a:rPr lang="en-GB" b="1">
                <a:latin typeface="Franklin Gothic Book"/>
              </a:rPr>
              <a:t>midday on Tuesday 16 February</a:t>
            </a:r>
            <a:endParaRPr lang="en-US">
              <a:latin typeface="Franklin Gothic Book"/>
            </a:endParaRPr>
          </a:p>
          <a:p>
            <a:pPr marL="457200" indent="-457200">
              <a:buAutoNum type="arabicPeriod"/>
            </a:pPr>
            <a:r>
              <a:rPr lang="en-GB">
                <a:latin typeface="Franklin Gothic Book"/>
              </a:rPr>
              <a:t>Read through our </a:t>
            </a:r>
            <a:r>
              <a:rPr lang="en-GB">
                <a:latin typeface="Franklin Gothic Book"/>
                <a:hlinkClick r:id="rId2"/>
              </a:rPr>
              <a:t>online briefing module </a:t>
            </a:r>
            <a:r>
              <a:rPr lang="en-GB">
                <a:latin typeface="Franklin Gothic Book"/>
              </a:rPr>
              <a:t>to make sure you're fully informed about the rules and timetable for the election.</a:t>
            </a:r>
          </a:p>
          <a:p>
            <a:pPr marL="457200" indent="-457200">
              <a:buAutoNum type="arabicPeriod"/>
            </a:pPr>
            <a:r>
              <a:rPr lang="en-GB">
                <a:latin typeface="Franklin Gothic Book"/>
              </a:rPr>
              <a:t>Think about the problems relevant to the role that are faced by University of Leicester students. Can you propose any solutions?</a:t>
            </a:r>
          </a:p>
          <a:p>
            <a:pPr marL="457200" indent="-457200">
              <a:buAutoNum type="arabicPeriod"/>
            </a:pPr>
            <a:r>
              <a:rPr lang="en-GB">
                <a:latin typeface="Franklin Gothic Book"/>
              </a:rPr>
              <a:t>Plan your campaign. What will you do to get your messages out and when is the best time?</a:t>
            </a:r>
          </a:p>
          <a:p>
            <a:pPr marL="457200" indent="-457200">
              <a:buAutoNum type="arabicPeriod"/>
            </a:pPr>
            <a:r>
              <a:rPr lang="en-GB">
                <a:latin typeface="Franklin Gothic Book"/>
              </a:rPr>
              <a:t>Start preparing your manifesto, support team, endorsements and any campaign pages/materials. There's plenty you can get sorted before campaigning opens</a:t>
            </a:r>
            <a:endParaRPr lang="en-GB"/>
          </a:p>
          <a:p>
            <a:pPr marL="0" indent="0">
              <a:buNone/>
            </a:pPr>
            <a:endParaRPr lang="en-GB">
              <a:latin typeface="Franklin Gothic Book"/>
            </a:endParaRPr>
          </a:p>
          <a:p>
            <a:pPr marL="0" indent="0">
              <a:buNone/>
            </a:pPr>
            <a:r>
              <a:rPr lang="en-GB" b="1">
                <a:latin typeface="Franklin Gothic Book"/>
              </a:rPr>
              <a:t>Remember not to make anything public until 10am on Friday 26 February 2021!</a:t>
            </a:r>
            <a:endParaRPr lang="en-GB" b="1"/>
          </a:p>
        </p:txBody>
      </p:sp>
    </p:spTree>
    <p:extLst>
      <p:ext uri="{BB962C8B-B14F-4D97-AF65-F5344CB8AC3E}">
        <p14:creationId xmlns:p14="http://schemas.microsoft.com/office/powerpoint/2010/main" val="1945708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Objectives</a:t>
            </a:r>
          </a:p>
        </p:txBody>
      </p:sp>
      <p:sp>
        <p:nvSpPr>
          <p:cNvPr id="3" name="Content Placeholder 2"/>
          <p:cNvSpPr>
            <a:spLocks noGrp="1"/>
          </p:cNvSpPr>
          <p:nvPr>
            <p:ph idx="1"/>
          </p:nvPr>
        </p:nvSpPr>
        <p:spPr/>
        <p:txBody>
          <a:bodyPr/>
          <a:lstStyle/>
          <a:p>
            <a:r>
              <a:rPr lang="en-GB"/>
              <a:t>Describe the features of effective election campaign</a:t>
            </a:r>
          </a:p>
          <a:p>
            <a:r>
              <a:rPr lang="en-GB"/>
              <a:t>Identify the principles of persuasive communication</a:t>
            </a:r>
          </a:p>
          <a:p>
            <a:r>
              <a:rPr lang="en-GB"/>
              <a:t>Outline how social media can be used to reach a wider audience</a:t>
            </a:r>
          </a:p>
          <a:p>
            <a:r>
              <a:rPr lang="en-GB"/>
              <a:t>Evaluate examples multimedia campaign materials</a:t>
            </a:r>
          </a:p>
          <a:p>
            <a:r>
              <a:rPr lang="en-GB"/>
              <a:t>Explain the value of positive campaigning in elections with multiple candidates</a:t>
            </a:r>
          </a:p>
        </p:txBody>
      </p:sp>
    </p:spTree>
    <p:extLst>
      <p:ext uri="{BB962C8B-B14F-4D97-AF65-F5344CB8AC3E}">
        <p14:creationId xmlns:p14="http://schemas.microsoft.com/office/powerpoint/2010/main" val="3549932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r>
              <a:rPr lang="en-GB">
                <a:latin typeface="Franklin Gothic Book"/>
              </a:rPr>
              <a:t>Please fill out the evaluation form when you receive the follow-up email</a:t>
            </a:r>
            <a:endParaRPr lang="en-GB"/>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67" b="267"/>
          <a:stretch>
            <a:fillRect/>
          </a:stretch>
        </p:blipFill>
        <p:spPr/>
      </p:pic>
    </p:spTree>
    <p:extLst>
      <p:ext uri="{BB962C8B-B14F-4D97-AF65-F5344CB8AC3E}">
        <p14:creationId xmlns:p14="http://schemas.microsoft.com/office/powerpoint/2010/main" val="3614394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a:t>Running an effective election campaign</a:t>
            </a:r>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56" r="56"/>
          <a:stretch>
            <a:fillRect/>
          </a:stretch>
        </p:blipFill>
        <p:spPr/>
      </p:pic>
    </p:spTree>
    <p:extLst>
      <p:ext uri="{BB962C8B-B14F-4D97-AF65-F5344CB8AC3E}">
        <p14:creationId xmlns:p14="http://schemas.microsoft.com/office/powerpoint/2010/main" val="104425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an effective campaign look like?</a:t>
            </a:r>
          </a:p>
        </p:txBody>
      </p:sp>
      <p:sp>
        <p:nvSpPr>
          <p:cNvPr id="3" name="Content Placeholder 2"/>
          <p:cNvSpPr>
            <a:spLocks noGrp="1"/>
          </p:cNvSpPr>
          <p:nvPr>
            <p:ph sz="half" idx="1"/>
          </p:nvPr>
        </p:nvSpPr>
        <p:spPr/>
        <p:txBody>
          <a:bodyPr/>
          <a:lstStyle/>
          <a:p>
            <a:r>
              <a:rPr lang="en-GB" dirty="0"/>
              <a:t>Targeted</a:t>
            </a:r>
          </a:p>
          <a:p>
            <a:r>
              <a:rPr lang="en-GB" dirty="0"/>
              <a:t>Visible and creative</a:t>
            </a:r>
          </a:p>
          <a:p>
            <a:r>
              <a:rPr lang="en-GB" dirty="0"/>
              <a:t>Passionate</a:t>
            </a:r>
          </a:p>
          <a:p>
            <a:r>
              <a:rPr lang="en-GB" dirty="0"/>
              <a:t>Persuasive </a:t>
            </a:r>
          </a:p>
          <a:p>
            <a:r>
              <a:rPr lang="en-GB" dirty="0"/>
              <a:t>Clear vision or message</a:t>
            </a:r>
          </a:p>
        </p:txBody>
      </p:sp>
      <p:sp>
        <p:nvSpPr>
          <p:cNvPr id="8" name="Content Placeholder 7"/>
          <p:cNvSpPr>
            <a:spLocks noGrp="1"/>
          </p:cNvSpPr>
          <p:nvPr>
            <p:ph sz="half" idx="2"/>
          </p:nvPr>
        </p:nvSpPr>
        <p:spPr>
          <a:xfrm>
            <a:off x="5588343" y="1825625"/>
            <a:ext cx="4720281" cy="4351338"/>
          </a:xfrm>
        </p:spPr>
        <p:style>
          <a:lnRef idx="2">
            <a:schemeClr val="dk1"/>
          </a:lnRef>
          <a:fillRef idx="1">
            <a:schemeClr val="lt1"/>
          </a:fillRef>
          <a:effectRef idx="0">
            <a:schemeClr val="dk1"/>
          </a:effectRef>
          <a:fontRef idx="minor">
            <a:schemeClr val="dk1"/>
          </a:fontRef>
        </p:style>
        <p:txBody>
          <a:bodyPr/>
          <a:lstStyle/>
          <a:p>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9496" y="1825625"/>
            <a:ext cx="529127" cy="532564"/>
          </a:xfrm>
          <a:prstGeom prst="rect">
            <a:avLst/>
          </a:prstGeom>
        </p:spPr>
      </p:pic>
    </p:spTree>
    <p:extLst>
      <p:ext uri="{BB962C8B-B14F-4D97-AF65-F5344CB8AC3E}">
        <p14:creationId xmlns:p14="http://schemas.microsoft.com/office/powerpoint/2010/main" val="28438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Targeted: Who </a:t>
            </a:r>
            <a:r>
              <a:rPr lang="en-GB" dirty="0"/>
              <a:t>am I </a:t>
            </a:r>
            <a:r>
              <a:rPr lang="en-GB" dirty="0" smtClean="0"/>
              <a:t>speaking to?</a:t>
            </a:r>
            <a:endParaRPr lang="en-GB"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663" r="3663"/>
          <a:stretch>
            <a:fillRect/>
          </a:stretch>
        </p:blipFill>
        <p:spPr/>
      </p:pic>
    </p:spTree>
    <p:extLst>
      <p:ext uri="{BB962C8B-B14F-4D97-AF65-F5344CB8AC3E}">
        <p14:creationId xmlns:p14="http://schemas.microsoft.com/office/powerpoint/2010/main" val="388727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am I </a:t>
            </a:r>
            <a:r>
              <a:rPr lang="en-GB" dirty="0" smtClean="0"/>
              <a:t>speaking to?</a:t>
            </a:r>
            <a:endParaRPr lang="en-GB" dirty="0"/>
          </a:p>
        </p:txBody>
      </p:sp>
      <p:sp>
        <p:nvSpPr>
          <p:cNvPr id="3" name="Content Placeholder 2"/>
          <p:cNvSpPr>
            <a:spLocks noGrp="1"/>
          </p:cNvSpPr>
          <p:nvPr>
            <p:ph sz="half" idx="1"/>
          </p:nvPr>
        </p:nvSpPr>
        <p:spPr/>
        <p:txBody>
          <a:bodyPr>
            <a:normAutofit fontScale="92500" lnSpcReduction="10000"/>
          </a:bodyPr>
          <a:lstStyle/>
          <a:p>
            <a:r>
              <a:rPr lang="en-GB"/>
              <a:t>Students may sit anywhere on the spectrum to the right. </a:t>
            </a:r>
          </a:p>
          <a:p>
            <a:r>
              <a:rPr lang="en-GB"/>
              <a:t>It is important to think about who you are speaking to and how you may engage them.</a:t>
            </a:r>
          </a:p>
        </p:txBody>
      </p:sp>
      <p:sp>
        <p:nvSpPr>
          <p:cNvPr id="4" name="Content Placeholder 3"/>
          <p:cNvSpPr>
            <a:spLocks noGrp="1"/>
          </p:cNvSpPr>
          <p:nvPr>
            <p:ph sz="half" idx="2"/>
          </p:nvPr>
        </p:nvSpPr>
        <p:spPr>
          <a:xfrm>
            <a:off x="7315201" y="1825625"/>
            <a:ext cx="3023286" cy="4351338"/>
          </a:xfrm>
        </p:spPr>
        <p:txBody>
          <a:bodyPr>
            <a:normAutofit fontScale="92500" lnSpcReduction="10000"/>
          </a:bodyPr>
          <a:lstStyle/>
          <a:p>
            <a:r>
              <a:rPr lang="en-GB" b="1">
                <a:solidFill>
                  <a:srgbClr val="1E1A37"/>
                </a:solidFill>
              </a:rPr>
              <a:t>Part of the movement</a:t>
            </a:r>
          </a:p>
          <a:p>
            <a:r>
              <a:rPr lang="en-GB" b="1">
                <a:solidFill>
                  <a:srgbClr val="1E1A37"/>
                </a:solidFill>
              </a:rPr>
              <a:t>Active allies</a:t>
            </a:r>
          </a:p>
          <a:p>
            <a:r>
              <a:rPr lang="en-GB" b="1">
                <a:solidFill>
                  <a:srgbClr val="1E1A37"/>
                </a:solidFill>
              </a:rPr>
              <a:t>Passive supporters</a:t>
            </a:r>
          </a:p>
          <a:p>
            <a:r>
              <a:rPr lang="en-GB" b="1">
                <a:solidFill>
                  <a:srgbClr val="73C5BE"/>
                </a:solidFill>
              </a:rPr>
              <a:t>Neutrals</a:t>
            </a:r>
          </a:p>
          <a:p>
            <a:r>
              <a:rPr lang="en-GB" b="1">
                <a:solidFill>
                  <a:srgbClr val="F087B0"/>
                </a:solidFill>
              </a:rPr>
              <a:t>Passive opponents</a:t>
            </a:r>
          </a:p>
          <a:p>
            <a:r>
              <a:rPr lang="en-GB" b="1">
                <a:solidFill>
                  <a:srgbClr val="F087B0"/>
                </a:solidFill>
              </a:rPr>
              <a:t>Active opponents</a:t>
            </a:r>
          </a:p>
          <a:p>
            <a:r>
              <a:rPr lang="en-GB" b="1">
                <a:solidFill>
                  <a:srgbClr val="F087B0"/>
                </a:solidFill>
              </a:rPr>
              <a:t>Opposition</a:t>
            </a:r>
          </a:p>
        </p:txBody>
      </p:sp>
      <p:sp>
        <p:nvSpPr>
          <p:cNvPr id="5" name="Up-Down Arrow 4"/>
          <p:cNvSpPr/>
          <p:nvPr/>
        </p:nvSpPr>
        <p:spPr>
          <a:xfrm>
            <a:off x="6593305" y="1825625"/>
            <a:ext cx="385011" cy="4351338"/>
          </a:xfrm>
          <a:prstGeom prst="upDownArrow">
            <a:avLst/>
          </a:prstGeom>
          <a:gradFill flip="none" rotWithShape="1">
            <a:gsLst>
              <a:gs pos="0">
                <a:srgbClr val="1E1A37"/>
              </a:gs>
              <a:gs pos="50000">
                <a:srgbClr val="73C5BE"/>
              </a:gs>
              <a:gs pos="100000">
                <a:srgbClr val="F087B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3679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am I </a:t>
            </a:r>
            <a:r>
              <a:rPr lang="en-GB" dirty="0" smtClean="0"/>
              <a:t>speaking to?</a:t>
            </a:r>
            <a:endParaRPr lang="en-GB" dirty="0"/>
          </a:p>
        </p:txBody>
      </p:sp>
      <p:sp>
        <p:nvSpPr>
          <p:cNvPr id="3" name="Content Placeholder 2"/>
          <p:cNvSpPr>
            <a:spLocks noGrp="1"/>
          </p:cNvSpPr>
          <p:nvPr>
            <p:ph sz="half" idx="1"/>
          </p:nvPr>
        </p:nvSpPr>
        <p:spPr/>
        <p:txBody>
          <a:bodyPr>
            <a:normAutofit fontScale="92500" lnSpcReduction="20000"/>
          </a:bodyPr>
          <a:lstStyle/>
          <a:p>
            <a:r>
              <a:rPr lang="en-GB"/>
              <a:t>Students at the top of the spectrum are already likely to vote for you. </a:t>
            </a:r>
          </a:p>
          <a:p>
            <a:r>
              <a:rPr lang="en-GB"/>
              <a:t>These are the people that will support you in your campaign, and can be recruited to help you spread the word.</a:t>
            </a:r>
          </a:p>
          <a:p>
            <a:r>
              <a:rPr lang="en-GB"/>
              <a:t>You don’t need a big team, but it helps to have supportive people around you.</a:t>
            </a:r>
          </a:p>
        </p:txBody>
      </p:sp>
      <p:sp>
        <p:nvSpPr>
          <p:cNvPr id="4" name="Content Placeholder 3"/>
          <p:cNvSpPr>
            <a:spLocks noGrp="1"/>
          </p:cNvSpPr>
          <p:nvPr>
            <p:ph sz="half" idx="2"/>
          </p:nvPr>
        </p:nvSpPr>
        <p:spPr>
          <a:xfrm>
            <a:off x="7315201" y="1825625"/>
            <a:ext cx="3023286" cy="4351338"/>
          </a:xfrm>
        </p:spPr>
        <p:txBody>
          <a:bodyPr>
            <a:normAutofit fontScale="92500" lnSpcReduction="20000"/>
          </a:bodyPr>
          <a:lstStyle/>
          <a:p>
            <a:r>
              <a:rPr lang="en-GB" b="1">
                <a:solidFill>
                  <a:srgbClr val="1E1A37"/>
                </a:solidFill>
              </a:rPr>
              <a:t>Part of the movement</a:t>
            </a:r>
          </a:p>
          <a:p>
            <a:r>
              <a:rPr lang="en-GB" b="1">
                <a:solidFill>
                  <a:srgbClr val="1E1A37"/>
                </a:solidFill>
              </a:rPr>
              <a:t>Active allies</a:t>
            </a:r>
          </a:p>
          <a:p>
            <a:r>
              <a:rPr lang="en-GB" b="1">
                <a:solidFill>
                  <a:srgbClr val="1E1A37"/>
                </a:solidFill>
              </a:rPr>
              <a:t>Passive supporters</a:t>
            </a:r>
          </a:p>
          <a:p>
            <a:r>
              <a:rPr lang="en-GB" b="1">
                <a:solidFill>
                  <a:srgbClr val="73C5BE"/>
                </a:solidFill>
              </a:rPr>
              <a:t>Neutrals</a:t>
            </a:r>
          </a:p>
          <a:p>
            <a:r>
              <a:rPr lang="en-GB" b="1">
                <a:solidFill>
                  <a:srgbClr val="F087B0"/>
                </a:solidFill>
              </a:rPr>
              <a:t>Passive opponents</a:t>
            </a:r>
          </a:p>
          <a:p>
            <a:r>
              <a:rPr lang="en-GB" b="1">
                <a:solidFill>
                  <a:srgbClr val="F087B0"/>
                </a:solidFill>
              </a:rPr>
              <a:t>Active opponents</a:t>
            </a:r>
          </a:p>
          <a:p>
            <a:r>
              <a:rPr lang="en-GB" b="1">
                <a:solidFill>
                  <a:srgbClr val="F087B0"/>
                </a:solidFill>
              </a:rPr>
              <a:t>Opposition</a:t>
            </a:r>
          </a:p>
        </p:txBody>
      </p:sp>
      <p:sp>
        <p:nvSpPr>
          <p:cNvPr id="5" name="Up-Down Arrow 4"/>
          <p:cNvSpPr/>
          <p:nvPr/>
        </p:nvSpPr>
        <p:spPr>
          <a:xfrm>
            <a:off x="6593305" y="1825625"/>
            <a:ext cx="385011" cy="4351338"/>
          </a:xfrm>
          <a:prstGeom prst="upDownArrow">
            <a:avLst/>
          </a:prstGeom>
          <a:gradFill flip="none" rotWithShape="1">
            <a:gsLst>
              <a:gs pos="0">
                <a:srgbClr val="1E1A37"/>
              </a:gs>
              <a:gs pos="50000">
                <a:srgbClr val="73C5BE"/>
              </a:gs>
              <a:gs pos="100000">
                <a:srgbClr val="F087B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9478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am I </a:t>
            </a:r>
            <a:r>
              <a:rPr lang="en-GB" dirty="0" smtClean="0"/>
              <a:t>speaking to?</a:t>
            </a:r>
            <a:endParaRPr lang="en-GB" dirty="0"/>
          </a:p>
        </p:txBody>
      </p:sp>
      <p:sp>
        <p:nvSpPr>
          <p:cNvPr id="3" name="Content Placeholder 2"/>
          <p:cNvSpPr>
            <a:spLocks noGrp="1"/>
          </p:cNvSpPr>
          <p:nvPr>
            <p:ph sz="half" idx="1"/>
          </p:nvPr>
        </p:nvSpPr>
        <p:spPr/>
        <p:txBody>
          <a:bodyPr>
            <a:normAutofit fontScale="85000" lnSpcReduction="10000"/>
          </a:bodyPr>
          <a:lstStyle/>
          <a:p>
            <a:r>
              <a:rPr lang="en-GB"/>
              <a:t>Students at the bottom are unlikely to vote for you, no matter how hard you work to change their mind.</a:t>
            </a:r>
          </a:p>
          <a:p>
            <a:r>
              <a:rPr lang="en-GB"/>
              <a:t>In the 2-party national political landscape, a lot of energy is spent trying to discredit the opposition.</a:t>
            </a:r>
          </a:p>
          <a:p>
            <a:r>
              <a:rPr lang="en-GB"/>
              <a:t>This is far less effective in SU elections as there are multiple candidates and we use transferable voting.</a:t>
            </a:r>
          </a:p>
        </p:txBody>
      </p:sp>
      <p:sp>
        <p:nvSpPr>
          <p:cNvPr id="4" name="Content Placeholder 3"/>
          <p:cNvSpPr>
            <a:spLocks noGrp="1"/>
          </p:cNvSpPr>
          <p:nvPr>
            <p:ph sz="half" idx="2"/>
          </p:nvPr>
        </p:nvSpPr>
        <p:spPr>
          <a:xfrm>
            <a:off x="7315201" y="1825625"/>
            <a:ext cx="3023286" cy="4351338"/>
          </a:xfrm>
        </p:spPr>
        <p:txBody>
          <a:bodyPr>
            <a:normAutofit fontScale="85000" lnSpcReduction="10000"/>
          </a:bodyPr>
          <a:lstStyle/>
          <a:p>
            <a:r>
              <a:rPr lang="en-GB" b="1">
                <a:solidFill>
                  <a:srgbClr val="1E1A37"/>
                </a:solidFill>
              </a:rPr>
              <a:t>Part of the movement</a:t>
            </a:r>
          </a:p>
          <a:p>
            <a:r>
              <a:rPr lang="en-GB" b="1">
                <a:solidFill>
                  <a:srgbClr val="1E1A37"/>
                </a:solidFill>
              </a:rPr>
              <a:t>Active allies</a:t>
            </a:r>
          </a:p>
          <a:p>
            <a:r>
              <a:rPr lang="en-GB" b="1">
                <a:solidFill>
                  <a:srgbClr val="1E1A37"/>
                </a:solidFill>
              </a:rPr>
              <a:t>Passive supporters</a:t>
            </a:r>
          </a:p>
          <a:p>
            <a:r>
              <a:rPr lang="en-GB" b="1">
                <a:solidFill>
                  <a:srgbClr val="73C5BE"/>
                </a:solidFill>
              </a:rPr>
              <a:t>Neutrals</a:t>
            </a:r>
          </a:p>
          <a:p>
            <a:r>
              <a:rPr lang="en-GB" b="1">
                <a:solidFill>
                  <a:srgbClr val="F087B0"/>
                </a:solidFill>
              </a:rPr>
              <a:t>Passive opponents</a:t>
            </a:r>
          </a:p>
          <a:p>
            <a:r>
              <a:rPr lang="en-GB" b="1">
                <a:solidFill>
                  <a:srgbClr val="F087B0"/>
                </a:solidFill>
              </a:rPr>
              <a:t>Active opponents</a:t>
            </a:r>
          </a:p>
          <a:p>
            <a:r>
              <a:rPr lang="en-GB" b="1">
                <a:solidFill>
                  <a:srgbClr val="F087B0"/>
                </a:solidFill>
              </a:rPr>
              <a:t>Opposition</a:t>
            </a:r>
          </a:p>
        </p:txBody>
      </p:sp>
      <p:sp>
        <p:nvSpPr>
          <p:cNvPr id="5" name="Up-Down Arrow 4"/>
          <p:cNvSpPr/>
          <p:nvPr/>
        </p:nvSpPr>
        <p:spPr>
          <a:xfrm>
            <a:off x="6593305" y="1825625"/>
            <a:ext cx="385011" cy="4351338"/>
          </a:xfrm>
          <a:prstGeom prst="upDownArrow">
            <a:avLst/>
          </a:prstGeom>
          <a:gradFill flip="none" rotWithShape="1">
            <a:gsLst>
              <a:gs pos="0">
                <a:srgbClr val="1E1A37"/>
              </a:gs>
              <a:gs pos="50000">
                <a:srgbClr val="73C5BE"/>
              </a:gs>
              <a:gs pos="100000">
                <a:srgbClr val="F087B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9027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ining &amp; Peer Mentoring theme 2019-2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 &amp; Peer Mentoring theme 2019-20" id="{90A237B5-3FD3-4FA7-871D-032897697BEF}" vid="{64EA73B3-8AB9-44A0-BF88-ADEA67C843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&amp; Peer Mentoring theme 2019-20</Template>
  <TotalTime>48</TotalTime>
  <Words>2154</Words>
  <Application>Microsoft Office PowerPoint</Application>
  <PresentationFormat>Widescreen</PresentationFormat>
  <Paragraphs>185</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Arial,Sans-Serif</vt:lpstr>
      <vt:lpstr>Calibri</vt:lpstr>
      <vt:lpstr>Franklin Gothic Book</vt:lpstr>
      <vt:lpstr>Franklin Gothic Demi</vt:lpstr>
      <vt:lpstr>Helvetica</vt:lpstr>
      <vt:lpstr>Training &amp; Peer Mentoring theme 2019-20</vt:lpstr>
      <vt:lpstr>PowerPoint Presentation</vt:lpstr>
      <vt:lpstr>Aim of this session</vt:lpstr>
      <vt:lpstr>Objectives</vt:lpstr>
      <vt:lpstr>PowerPoint Presentation</vt:lpstr>
      <vt:lpstr>What does an effective campaign look like?</vt:lpstr>
      <vt:lpstr>PowerPoint Presentation</vt:lpstr>
      <vt:lpstr>Who am I speaking to?</vt:lpstr>
      <vt:lpstr>Who am I speaking to?</vt:lpstr>
      <vt:lpstr>Who am I speaking to?</vt:lpstr>
      <vt:lpstr>Negative campaigning</vt:lpstr>
      <vt:lpstr>Who am I speaking to?</vt:lpstr>
      <vt:lpstr>PowerPoint Presentation</vt:lpstr>
      <vt:lpstr>Platforms</vt:lpstr>
      <vt:lpstr>Faces and media content</vt:lpstr>
      <vt:lpstr>PowerPoint Presentation</vt:lpstr>
      <vt:lpstr>PowerPoint Presentation</vt:lpstr>
      <vt:lpstr>PowerPoint Presentation</vt:lpstr>
      <vt:lpstr>PowerPoint Presentation</vt:lpstr>
      <vt:lpstr>Creative campaigning</vt:lpstr>
      <vt:lpstr>PowerPoint Presentation</vt:lpstr>
      <vt:lpstr>Persuading potential voters</vt:lpstr>
      <vt:lpstr>Turning students into supporters</vt:lpstr>
      <vt:lpstr>Turning supporters into voters</vt:lpstr>
      <vt:lpstr>Turning supporters into voters</vt:lpstr>
      <vt:lpstr>PowerPoint Presentation</vt:lpstr>
      <vt:lpstr>Manifesto</vt:lpstr>
      <vt:lpstr>Manifesto considerations</vt:lpstr>
      <vt:lpstr>Podcast</vt:lpstr>
      <vt:lpstr>Q&amp;A</vt:lpstr>
      <vt:lpstr>Public Speaking Workshops</vt:lpstr>
      <vt:lpstr>What does an effective campaign look like?</vt:lpstr>
      <vt:lpstr>What next?</vt:lpstr>
      <vt:lpstr>Objectives</vt:lpstr>
      <vt:lpstr>PowerPoint Presentation</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Lloyd</dc:creator>
  <cp:lastModifiedBy>Clark, Lloyd</cp:lastModifiedBy>
  <cp:revision>17</cp:revision>
  <dcterms:created xsi:type="dcterms:W3CDTF">2021-01-28T17:17:13Z</dcterms:created>
  <dcterms:modified xsi:type="dcterms:W3CDTF">2021-02-11T14:56:04Z</dcterms:modified>
</cp:coreProperties>
</file>