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69" r:id="rId2"/>
    <p:sldId id="340" r:id="rId3"/>
    <p:sldId id="374" r:id="rId4"/>
    <p:sldId id="386" r:id="rId5"/>
    <p:sldId id="375" r:id="rId6"/>
    <p:sldId id="357" r:id="rId7"/>
    <p:sldId id="370" r:id="rId8"/>
    <p:sldId id="388" r:id="rId9"/>
    <p:sldId id="366" r:id="rId10"/>
    <p:sldId id="384" r:id="rId11"/>
    <p:sldId id="385" r:id="rId12"/>
    <p:sldId id="389" r:id="rId13"/>
    <p:sldId id="373" r:id="rId14"/>
    <p:sldId id="360" r:id="rId15"/>
    <p:sldId id="361" r:id="rId16"/>
    <p:sldId id="352" r:id="rId17"/>
    <p:sldId id="376" r:id="rId18"/>
    <p:sldId id="377" r:id="rId19"/>
    <p:sldId id="381" r:id="rId20"/>
    <p:sldId id="378" r:id="rId21"/>
    <p:sldId id="382" r:id="rId22"/>
    <p:sldId id="383" r:id="rId23"/>
    <p:sldId id="372" r:id="rId24"/>
    <p:sldId id="349" r:id="rId25"/>
    <p:sldId id="371" r:id="rId26"/>
    <p:sldId id="36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521415D9-36F7-43E2-AB2F-B90AF26B5E84}">
      <p14:sectionLst xmlns:p14="http://schemas.microsoft.com/office/powerpoint/2010/main">
        <p14:section name="Default Section" id="{6AC99B60-323E-6C48-A464-9337915E9B30}">
          <p14:sldIdLst/>
        </p14:section>
        <p14:section name="New Brand" id="{F6943AD4-517D-194B-AFC6-EAA7676BA5F1}">
          <p14:sldIdLst>
            <p14:sldId id="369"/>
            <p14:sldId id="340"/>
            <p14:sldId id="374"/>
            <p14:sldId id="386"/>
            <p14:sldId id="375"/>
            <p14:sldId id="357"/>
            <p14:sldId id="370"/>
            <p14:sldId id="388"/>
            <p14:sldId id="366"/>
            <p14:sldId id="384"/>
            <p14:sldId id="385"/>
            <p14:sldId id="389"/>
            <p14:sldId id="373"/>
            <p14:sldId id="360"/>
            <p14:sldId id="361"/>
            <p14:sldId id="352"/>
            <p14:sldId id="376"/>
            <p14:sldId id="377"/>
            <p14:sldId id="381"/>
            <p14:sldId id="378"/>
            <p14:sldId id="382"/>
            <p14:sldId id="383"/>
            <p14:sldId id="372"/>
            <p14:sldId id="349"/>
            <p14:sldId id="371"/>
            <p14:sldId id="3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86344" autoAdjust="0"/>
  </p:normalViewPr>
  <p:slideViewPr>
    <p:cSldViewPr>
      <p:cViewPr varScale="1">
        <p:scale>
          <a:sx n="115" d="100"/>
          <a:sy n="115" d="100"/>
        </p:scale>
        <p:origin x="141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mailto:su-elections@Leicester.ac.uk"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mailto:su-training@le.ac.uk" TargetMode="External"/><Relationship Id="rId1" Type="http://schemas.openxmlformats.org/officeDocument/2006/relationships/hyperlink" Target="https://eu.bbcollab.com/guest/e4a61f1e1a434642bb8620406915058c"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su-elections@Leicester.ac.uk"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mailto:su-training@le.ac.uk" TargetMode="External"/><Relationship Id="rId1" Type="http://schemas.openxmlformats.org/officeDocument/2006/relationships/hyperlink" Target="https://eu.bbcollab.com/guest/e4a61f1e1a434642bb8620406915058c"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DA4738-6F05-4967-8D8C-6DC43C5E5F99}"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n-GB"/>
        </a:p>
      </dgm:t>
    </dgm:pt>
    <dgm:pt modelId="{D74D3B6F-89BE-47B6-97E3-6F473D8E1597}">
      <dgm:prSet phldrT="[Text]"/>
      <dgm:spPr/>
      <dgm:t>
        <a:bodyPr/>
        <a:lstStyle/>
        <a:p>
          <a:r>
            <a:rPr lang="en-GB" dirty="0" smtClean="0"/>
            <a:t>Campaigning Begins 10.00am Friday 26 February</a:t>
          </a:r>
          <a:endParaRPr lang="en-GB" dirty="0"/>
        </a:p>
      </dgm:t>
    </dgm:pt>
    <dgm:pt modelId="{405D53A1-5C5E-4287-8967-56437D82F172}" type="parTrans" cxnId="{142A2B97-3522-41BE-9981-F0A89B0ADABB}">
      <dgm:prSet/>
      <dgm:spPr/>
      <dgm:t>
        <a:bodyPr/>
        <a:lstStyle/>
        <a:p>
          <a:endParaRPr lang="en-GB"/>
        </a:p>
      </dgm:t>
    </dgm:pt>
    <dgm:pt modelId="{D343D577-653E-4542-9CEF-B9604A3CCD44}" type="sibTrans" cxnId="{142A2B97-3522-41BE-9981-F0A89B0ADABB}">
      <dgm:prSet/>
      <dgm:spPr/>
      <dgm:t>
        <a:bodyPr/>
        <a:lstStyle/>
        <a:p>
          <a:endParaRPr lang="en-GB"/>
        </a:p>
      </dgm:t>
    </dgm:pt>
    <dgm:pt modelId="{36FB1F38-B4CE-4AF8-9D38-399AE9A03D5C}">
      <dgm:prSet phldrT="[Text]"/>
      <dgm:spPr/>
      <dgm:t>
        <a:bodyPr/>
        <a:lstStyle/>
        <a:p>
          <a:r>
            <a:rPr lang="en-GB" dirty="0" smtClean="0"/>
            <a:t>Voting Opens from Monday 1 March at 8.00am to midday on Friday 5 March www.leicesterunion.com/vote </a:t>
          </a:r>
          <a:endParaRPr lang="en-GB" dirty="0"/>
        </a:p>
      </dgm:t>
    </dgm:pt>
    <dgm:pt modelId="{259BAFDF-73BE-4462-8E30-93D447B6736C}" type="parTrans" cxnId="{8864B69A-0488-40D2-AA40-5A5918288CFE}">
      <dgm:prSet/>
      <dgm:spPr/>
      <dgm:t>
        <a:bodyPr/>
        <a:lstStyle/>
        <a:p>
          <a:endParaRPr lang="en-GB"/>
        </a:p>
      </dgm:t>
    </dgm:pt>
    <dgm:pt modelId="{1E128550-D295-4F54-A0AC-F852D353B6F8}" type="sibTrans" cxnId="{8864B69A-0488-40D2-AA40-5A5918288CFE}">
      <dgm:prSet/>
      <dgm:spPr/>
      <dgm:t>
        <a:bodyPr/>
        <a:lstStyle/>
        <a:p>
          <a:endParaRPr lang="en-GB"/>
        </a:p>
      </dgm:t>
    </dgm:pt>
    <dgm:pt modelId="{FA7286B9-BE61-4477-ACAC-474487411125}">
      <dgm:prSet phldrT="[Text]"/>
      <dgm:spPr>
        <a:solidFill>
          <a:srgbClr val="00B050"/>
        </a:solidFill>
      </dgm:spPr>
      <dgm:t>
        <a:bodyPr/>
        <a:lstStyle/>
        <a:p>
          <a:r>
            <a:rPr lang="en-GB" dirty="0" smtClean="0"/>
            <a:t>Election Q&amp;A Sessions on Monday 1 and Tuesday 2 March at 6.00pm</a:t>
          </a:r>
          <a:endParaRPr lang="en-GB" dirty="0"/>
        </a:p>
      </dgm:t>
    </dgm:pt>
    <dgm:pt modelId="{0383237F-F8BD-43B8-8443-0EE8CD05D5E4}" type="parTrans" cxnId="{1EEDC2A3-120F-4841-8CC4-F70947E10251}">
      <dgm:prSet/>
      <dgm:spPr/>
      <dgm:t>
        <a:bodyPr/>
        <a:lstStyle/>
        <a:p>
          <a:endParaRPr lang="en-GB"/>
        </a:p>
      </dgm:t>
    </dgm:pt>
    <dgm:pt modelId="{0A338DF6-795E-4FAD-95BB-2E7027332CEF}" type="sibTrans" cxnId="{1EEDC2A3-120F-4841-8CC4-F70947E10251}">
      <dgm:prSet/>
      <dgm:spPr/>
      <dgm:t>
        <a:bodyPr/>
        <a:lstStyle/>
        <a:p>
          <a:endParaRPr lang="en-GB"/>
        </a:p>
      </dgm:t>
    </dgm:pt>
    <dgm:pt modelId="{ACD39129-788D-4BA7-8148-F263AEBB4981}">
      <dgm:prSet phldrT="[Text]"/>
      <dgm:spPr/>
      <dgm:t>
        <a:bodyPr/>
        <a:lstStyle/>
        <a:p>
          <a:r>
            <a:rPr lang="en-GB" dirty="0" smtClean="0"/>
            <a:t>Results announced from 6.00pm on Friday 5 March Teams Live – everyone welcome</a:t>
          </a:r>
          <a:endParaRPr lang="en-GB" dirty="0"/>
        </a:p>
      </dgm:t>
    </dgm:pt>
    <dgm:pt modelId="{62EAE79F-4C09-4F1C-BF1D-6ECB017BB07F}" type="parTrans" cxnId="{643603BA-37DB-4787-83B9-7C88D9222056}">
      <dgm:prSet/>
      <dgm:spPr/>
      <dgm:t>
        <a:bodyPr/>
        <a:lstStyle/>
        <a:p>
          <a:endParaRPr lang="en-GB"/>
        </a:p>
      </dgm:t>
    </dgm:pt>
    <dgm:pt modelId="{A2CAFBC6-4C49-4AFC-AA63-3318C033D074}" type="sibTrans" cxnId="{643603BA-37DB-4787-83B9-7C88D9222056}">
      <dgm:prSet/>
      <dgm:spPr/>
      <dgm:t>
        <a:bodyPr/>
        <a:lstStyle/>
        <a:p>
          <a:endParaRPr lang="en-GB"/>
        </a:p>
      </dgm:t>
    </dgm:pt>
    <dgm:pt modelId="{B209B5FE-84AE-4779-863F-02E61ACEDC8C}" type="pres">
      <dgm:prSet presAssocID="{06DA4738-6F05-4967-8D8C-6DC43C5E5F99}" presName="diagram" presStyleCnt="0">
        <dgm:presLayoutVars>
          <dgm:dir/>
          <dgm:resizeHandles val="exact"/>
        </dgm:presLayoutVars>
      </dgm:prSet>
      <dgm:spPr/>
      <dgm:t>
        <a:bodyPr/>
        <a:lstStyle/>
        <a:p>
          <a:endParaRPr lang="en-GB"/>
        </a:p>
      </dgm:t>
    </dgm:pt>
    <dgm:pt modelId="{79E77BD7-51CF-44CD-AF87-906D0A6E1B7F}" type="pres">
      <dgm:prSet presAssocID="{D74D3B6F-89BE-47B6-97E3-6F473D8E1597}" presName="node" presStyleLbl="node1" presStyleIdx="0" presStyleCnt="4">
        <dgm:presLayoutVars>
          <dgm:bulletEnabled val="1"/>
        </dgm:presLayoutVars>
      </dgm:prSet>
      <dgm:spPr/>
      <dgm:t>
        <a:bodyPr/>
        <a:lstStyle/>
        <a:p>
          <a:endParaRPr lang="en-GB"/>
        </a:p>
      </dgm:t>
    </dgm:pt>
    <dgm:pt modelId="{F6FD3220-909C-4FE7-9192-2E31CDB962C4}" type="pres">
      <dgm:prSet presAssocID="{D343D577-653E-4542-9CEF-B9604A3CCD44}" presName="sibTrans" presStyleCnt="0"/>
      <dgm:spPr/>
    </dgm:pt>
    <dgm:pt modelId="{D82ED243-2A82-463F-B5DA-3D9254D20310}" type="pres">
      <dgm:prSet presAssocID="{36FB1F38-B4CE-4AF8-9D38-399AE9A03D5C}" presName="node" presStyleLbl="node1" presStyleIdx="1" presStyleCnt="4">
        <dgm:presLayoutVars>
          <dgm:bulletEnabled val="1"/>
        </dgm:presLayoutVars>
      </dgm:prSet>
      <dgm:spPr/>
      <dgm:t>
        <a:bodyPr/>
        <a:lstStyle/>
        <a:p>
          <a:endParaRPr lang="en-GB"/>
        </a:p>
      </dgm:t>
    </dgm:pt>
    <dgm:pt modelId="{69781FAE-9C2F-4EAC-8F5E-2415B2D5E9F6}" type="pres">
      <dgm:prSet presAssocID="{1E128550-D295-4F54-A0AC-F852D353B6F8}" presName="sibTrans" presStyleCnt="0"/>
      <dgm:spPr/>
    </dgm:pt>
    <dgm:pt modelId="{C390963B-23E2-40C3-8C51-DDD648E12225}" type="pres">
      <dgm:prSet presAssocID="{FA7286B9-BE61-4477-ACAC-474487411125}" presName="node" presStyleLbl="node1" presStyleIdx="2" presStyleCnt="4">
        <dgm:presLayoutVars>
          <dgm:bulletEnabled val="1"/>
        </dgm:presLayoutVars>
      </dgm:prSet>
      <dgm:spPr/>
      <dgm:t>
        <a:bodyPr/>
        <a:lstStyle/>
        <a:p>
          <a:endParaRPr lang="en-GB"/>
        </a:p>
      </dgm:t>
    </dgm:pt>
    <dgm:pt modelId="{AE4A1D68-FF93-40FE-8B07-C5FD2183A70A}" type="pres">
      <dgm:prSet presAssocID="{0A338DF6-795E-4FAD-95BB-2E7027332CEF}" presName="sibTrans" presStyleCnt="0"/>
      <dgm:spPr/>
    </dgm:pt>
    <dgm:pt modelId="{6205BC26-5FAF-42C1-AE71-A7DFC33A6E47}" type="pres">
      <dgm:prSet presAssocID="{ACD39129-788D-4BA7-8148-F263AEBB4981}" presName="node" presStyleLbl="node1" presStyleIdx="3" presStyleCnt="4">
        <dgm:presLayoutVars>
          <dgm:bulletEnabled val="1"/>
        </dgm:presLayoutVars>
      </dgm:prSet>
      <dgm:spPr/>
      <dgm:t>
        <a:bodyPr/>
        <a:lstStyle/>
        <a:p>
          <a:endParaRPr lang="en-GB"/>
        </a:p>
      </dgm:t>
    </dgm:pt>
  </dgm:ptLst>
  <dgm:cxnLst>
    <dgm:cxn modelId="{8864B69A-0488-40D2-AA40-5A5918288CFE}" srcId="{06DA4738-6F05-4967-8D8C-6DC43C5E5F99}" destId="{36FB1F38-B4CE-4AF8-9D38-399AE9A03D5C}" srcOrd="1" destOrd="0" parTransId="{259BAFDF-73BE-4462-8E30-93D447B6736C}" sibTransId="{1E128550-D295-4F54-A0AC-F852D353B6F8}"/>
    <dgm:cxn modelId="{1EEDC2A3-120F-4841-8CC4-F70947E10251}" srcId="{06DA4738-6F05-4967-8D8C-6DC43C5E5F99}" destId="{FA7286B9-BE61-4477-ACAC-474487411125}" srcOrd="2" destOrd="0" parTransId="{0383237F-F8BD-43B8-8443-0EE8CD05D5E4}" sibTransId="{0A338DF6-795E-4FAD-95BB-2E7027332CEF}"/>
    <dgm:cxn modelId="{C71A70E0-2F54-4695-B2D6-4FAA48FF8304}" type="presOf" srcId="{ACD39129-788D-4BA7-8148-F263AEBB4981}" destId="{6205BC26-5FAF-42C1-AE71-A7DFC33A6E47}" srcOrd="0" destOrd="0" presId="urn:microsoft.com/office/officeart/2005/8/layout/default"/>
    <dgm:cxn modelId="{FE36549A-4412-45BC-A943-D2677F0B7B37}" type="presOf" srcId="{06DA4738-6F05-4967-8D8C-6DC43C5E5F99}" destId="{B209B5FE-84AE-4779-863F-02E61ACEDC8C}" srcOrd="0" destOrd="0" presId="urn:microsoft.com/office/officeart/2005/8/layout/default"/>
    <dgm:cxn modelId="{643603BA-37DB-4787-83B9-7C88D9222056}" srcId="{06DA4738-6F05-4967-8D8C-6DC43C5E5F99}" destId="{ACD39129-788D-4BA7-8148-F263AEBB4981}" srcOrd="3" destOrd="0" parTransId="{62EAE79F-4C09-4F1C-BF1D-6ECB017BB07F}" sibTransId="{A2CAFBC6-4C49-4AFC-AA63-3318C033D074}"/>
    <dgm:cxn modelId="{142A2B97-3522-41BE-9981-F0A89B0ADABB}" srcId="{06DA4738-6F05-4967-8D8C-6DC43C5E5F99}" destId="{D74D3B6F-89BE-47B6-97E3-6F473D8E1597}" srcOrd="0" destOrd="0" parTransId="{405D53A1-5C5E-4287-8967-56437D82F172}" sibTransId="{D343D577-653E-4542-9CEF-B9604A3CCD44}"/>
    <dgm:cxn modelId="{52F7DFE6-E62A-4CC3-BFEB-40AA1C1AB450}" type="presOf" srcId="{FA7286B9-BE61-4477-ACAC-474487411125}" destId="{C390963B-23E2-40C3-8C51-DDD648E12225}" srcOrd="0" destOrd="0" presId="urn:microsoft.com/office/officeart/2005/8/layout/default"/>
    <dgm:cxn modelId="{A7B2930B-194A-414B-B826-2547CB237119}" type="presOf" srcId="{D74D3B6F-89BE-47B6-97E3-6F473D8E1597}" destId="{79E77BD7-51CF-44CD-AF87-906D0A6E1B7F}" srcOrd="0" destOrd="0" presId="urn:microsoft.com/office/officeart/2005/8/layout/default"/>
    <dgm:cxn modelId="{FD97E294-CB65-4DDD-819A-DAE13B83A68D}" type="presOf" srcId="{36FB1F38-B4CE-4AF8-9D38-399AE9A03D5C}" destId="{D82ED243-2A82-463F-B5DA-3D9254D20310}" srcOrd="0" destOrd="0" presId="urn:microsoft.com/office/officeart/2005/8/layout/default"/>
    <dgm:cxn modelId="{7517E104-EEBD-46D0-9652-F3AF650F0364}" type="presParOf" srcId="{B209B5FE-84AE-4779-863F-02E61ACEDC8C}" destId="{79E77BD7-51CF-44CD-AF87-906D0A6E1B7F}" srcOrd="0" destOrd="0" presId="urn:microsoft.com/office/officeart/2005/8/layout/default"/>
    <dgm:cxn modelId="{005463D1-394C-4620-A373-93AB53DBE286}" type="presParOf" srcId="{B209B5FE-84AE-4779-863F-02E61ACEDC8C}" destId="{F6FD3220-909C-4FE7-9192-2E31CDB962C4}" srcOrd="1" destOrd="0" presId="urn:microsoft.com/office/officeart/2005/8/layout/default"/>
    <dgm:cxn modelId="{AEBFB866-10ED-4242-A036-FC46B413AF77}" type="presParOf" srcId="{B209B5FE-84AE-4779-863F-02E61ACEDC8C}" destId="{D82ED243-2A82-463F-B5DA-3D9254D20310}" srcOrd="2" destOrd="0" presId="urn:microsoft.com/office/officeart/2005/8/layout/default"/>
    <dgm:cxn modelId="{7761A7CF-2CA6-47A5-B543-0F8C33B89634}" type="presParOf" srcId="{B209B5FE-84AE-4779-863F-02E61ACEDC8C}" destId="{69781FAE-9C2F-4EAC-8F5E-2415B2D5E9F6}" srcOrd="3" destOrd="0" presId="urn:microsoft.com/office/officeart/2005/8/layout/default"/>
    <dgm:cxn modelId="{2BFBF5D3-0F57-4987-9BCF-75E0EC07E112}" type="presParOf" srcId="{B209B5FE-84AE-4779-863F-02E61ACEDC8C}" destId="{C390963B-23E2-40C3-8C51-DDD648E12225}" srcOrd="4" destOrd="0" presId="urn:microsoft.com/office/officeart/2005/8/layout/default"/>
    <dgm:cxn modelId="{1B936521-F52C-4C1A-B117-1C61094452B5}" type="presParOf" srcId="{B209B5FE-84AE-4779-863F-02E61ACEDC8C}" destId="{AE4A1D68-FF93-40FE-8B07-C5FD2183A70A}" srcOrd="5" destOrd="0" presId="urn:microsoft.com/office/officeart/2005/8/layout/default"/>
    <dgm:cxn modelId="{EAF2FDD2-4ADC-4AC9-A85A-1C9848D59FD3}" type="presParOf" srcId="{B209B5FE-84AE-4779-863F-02E61ACEDC8C}" destId="{6205BC26-5FAF-42C1-AE71-A7DFC33A6E4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DA4738-6F05-4967-8D8C-6DC43C5E5F99}"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n-GB"/>
        </a:p>
      </dgm:t>
    </dgm:pt>
    <dgm:pt modelId="{D74D3B6F-89BE-47B6-97E3-6F473D8E1597}">
      <dgm:prSet phldrT="[Text]" custT="1"/>
      <dgm:spPr/>
      <dgm:t>
        <a:bodyPr/>
        <a:lstStyle/>
        <a:p>
          <a:r>
            <a:rPr lang="en-GB" sz="1400" b="1" dirty="0" smtClean="0"/>
            <a:t>9.00am on Monday 22 February to </a:t>
          </a:r>
          <a:r>
            <a:rPr lang="en-GB" sz="1400" dirty="0" smtClean="0">
              <a:hlinkClick xmlns:r="http://schemas.openxmlformats.org/officeDocument/2006/relationships" r:id="rId1"/>
            </a:rPr>
            <a:t>su-elections@Leicester.ac.uk</a:t>
          </a:r>
          <a:r>
            <a:rPr lang="en-GB" sz="1400" dirty="0" smtClean="0"/>
            <a:t> </a:t>
          </a:r>
        </a:p>
        <a:p>
          <a:r>
            <a:rPr lang="en-GB" sz="1200" dirty="0" smtClean="0"/>
            <a:t>200 words and photo</a:t>
          </a:r>
        </a:p>
        <a:p>
          <a:r>
            <a:rPr lang="en-GB" sz="1200" dirty="0" smtClean="0"/>
            <a:t>Manifesto</a:t>
          </a:r>
        </a:p>
        <a:p>
          <a:r>
            <a:rPr lang="en-GB" sz="1200" dirty="0" smtClean="0"/>
            <a:t>Election Pledge </a:t>
          </a:r>
        </a:p>
        <a:p>
          <a:r>
            <a:rPr lang="en-GB" sz="1200" dirty="0" smtClean="0"/>
            <a:t>Ballot Paper Name</a:t>
          </a:r>
        </a:p>
        <a:p>
          <a:r>
            <a:rPr lang="en-GB" sz="1200" dirty="0" smtClean="0"/>
            <a:t>Videos (up to 45 seconds one portrait and one landscape – Executive Officer Candidates Only), </a:t>
          </a:r>
        </a:p>
        <a:p>
          <a:r>
            <a:rPr lang="en-GB" sz="1200" dirty="0" smtClean="0"/>
            <a:t>Trustee Declaration (Executive Officer Candidates Only</a:t>
          </a:r>
          <a:r>
            <a:rPr lang="en-GB" sz="800" dirty="0" smtClean="0"/>
            <a:t>)</a:t>
          </a:r>
          <a:endParaRPr lang="en-GB" sz="800" dirty="0"/>
        </a:p>
      </dgm:t>
    </dgm:pt>
    <dgm:pt modelId="{405D53A1-5C5E-4287-8967-56437D82F172}" type="parTrans" cxnId="{142A2B97-3522-41BE-9981-F0A89B0ADABB}">
      <dgm:prSet/>
      <dgm:spPr/>
      <dgm:t>
        <a:bodyPr/>
        <a:lstStyle/>
        <a:p>
          <a:endParaRPr lang="en-GB"/>
        </a:p>
      </dgm:t>
    </dgm:pt>
    <dgm:pt modelId="{D343D577-653E-4542-9CEF-B9604A3CCD44}" type="sibTrans" cxnId="{142A2B97-3522-41BE-9981-F0A89B0ADABB}">
      <dgm:prSet/>
      <dgm:spPr/>
      <dgm:t>
        <a:bodyPr/>
        <a:lstStyle/>
        <a:p>
          <a:endParaRPr lang="en-GB"/>
        </a:p>
      </dgm:t>
    </dgm:pt>
    <dgm:pt modelId="{FA7286B9-BE61-4477-ACAC-474487411125}">
      <dgm:prSet phldrT="[Text]"/>
      <dgm:spPr/>
      <dgm:t>
        <a:bodyPr/>
        <a:lstStyle/>
        <a:p>
          <a:r>
            <a:rPr lang="en-GB" dirty="0" smtClean="0"/>
            <a:t>Expenses – including scanned receipts via email to su-elections@le.ac.uk by 1.00pm on </a:t>
          </a:r>
          <a:r>
            <a:rPr lang="en-GB" dirty="0" smtClean="0"/>
            <a:t>Thursday 04 March</a:t>
          </a:r>
          <a:endParaRPr lang="en-GB" dirty="0"/>
        </a:p>
      </dgm:t>
    </dgm:pt>
    <dgm:pt modelId="{0383237F-F8BD-43B8-8443-0EE8CD05D5E4}" type="parTrans" cxnId="{1EEDC2A3-120F-4841-8CC4-F70947E10251}">
      <dgm:prSet/>
      <dgm:spPr/>
      <dgm:t>
        <a:bodyPr/>
        <a:lstStyle/>
        <a:p>
          <a:endParaRPr lang="en-GB"/>
        </a:p>
      </dgm:t>
    </dgm:pt>
    <dgm:pt modelId="{0A338DF6-795E-4FAD-95BB-2E7027332CEF}" type="sibTrans" cxnId="{1EEDC2A3-120F-4841-8CC4-F70947E10251}">
      <dgm:prSet/>
      <dgm:spPr/>
      <dgm:t>
        <a:bodyPr/>
        <a:lstStyle/>
        <a:p>
          <a:endParaRPr lang="en-GB"/>
        </a:p>
      </dgm:t>
    </dgm:pt>
    <dgm:pt modelId="{A7F7BDF7-481F-44E6-9984-9F050D7AE9B2}">
      <dgm:prSet phldrT="[Text]"/>
      <dgm:spPr/>
      <dgm:t>
        <a:bodyPr/>
        <a:lstStyle/>
        <a:p>
          <a:r>
            <a:rPr lang="en-GB" dirty="0" smtClean="0"/>
            <a:t>Submission  of Confirmation to Proceed form Friday 5 March via email to su-elections@le.ac.uk by 1pm on Friday 5 March</a:t>
          </a:r>
          <a:endParaRPr lang="en-GB" dirty="0"/>
        </a:p>
      </dgm:t>
    </dgm:pt>
    <dgm:pt modelId="{E345AFA0-5F2A-46BB-843A-F71767DC78E0}" type="parTrans" cxnId="{743C8CF2-857B-41C6-883B-B8308885C471}">
      <dgm:prSet/>
      <dgm:spPr/>
      <dgm:t>
        <a:bodyPr/>
        <a:lstStyle/>
        <a:p>
          <a:endParaRPr lang="en-US"/>
        </a:p>
      </dgm:t>
    </dgm:pt>
    <dgm:pt modelId="{CA48F4B8-E8C2-41F4-92F4-CF92DFE7D8C4}" type="sibTrans" cxnId="{743C8CF2-857B-41C6-883B-B8308885C471}">
      <dgm:prSet/>
      <dgm:spPr/>
      <dgm:t>
        <a:bodyPr/>
        <a:lstStyle/>
        <a:p>
          <a:endParaRPr lang="en-US"/>
        </a:p>
      </dgm:t>
    </dgm:pt>
    <dgm:pt modelId="{B209B5FE-84AE-4779-863F-02E61ACEDC8C}" type="pres">
      <dgm:prSet presAssocID="{06DA4738-6F05-4967-8D8C-6DC43C5E5F99}" presName="diagram" presStyleCnt="0">
        <dgm:presLayoutVars>
          <dgm:dir/>
          <dgm:resizeHandles val="exact"/>
        </dgm:presLayoutVars>
      </dgm:prSet>
      <dgm:spPr/>
      <dgm:t>
        <a:bodyPr/>
        <a:lstStyle/>
        <a:p>
          <a:endParaRPr lang="en-GB"/>
        </a:p>
      </dgm:t>
    </dgm:pt>
    <dgm:pt modelId="{79E77BD7-51CF-44CD-AF87-906D0A6E1B7F}" type="pres">
      <dgm:prSet presAssocID="{D74D3B6F-89BE-47B6-97E3-6F473D8E1597}" presName="node" presStyleLbl="node1" presStyleIdx="0" presStyleCnt="3" custScaleX="300293">
        <dgm:presLayoutVars>
          <dgm:bulletEnabled val="1"/>
        </dgm:presLayoutVars>
      </dgm:prSet>
      <dgm:spPr/>
      <dgm:t>
        <a:bodyPr/>
        <a:lstStyle/>
        <a:p>
          <a:endParaRPr lang="en-GB"/>
        </a:p>
      </dgm:t>
    </dgm:pt>
    <dgm:pt modelId="{F6FD3220-909C-4FE7-9192-2E31CDB962C4}" type="pres">
      <dgm:prSet presAssocID="{D343D577-653E-4542-9CEF-B9604A3CCD44}" presName="sibTrans" presStyleCnt="0"/>
      <dgm:spPr/>
    </dgm:pt>
    <dgm:pt modelId="{C390963B-23E2-40C3-8C51-DDD648E12225}" type="pres">
      <dgm:prSet presAssocID="{FA7286B9-BE61-4477-ACAC-474487411125}" presName="node" presStyleLbl="node1" presStyleIdx="1" presStyleCnt="3">
        <dgm:presLayoutVars>
          <dgm:bulletEnabled val="1"/>
        </dgm:presLayoutVars>
      </dgm:prSet>
      <dgm:spPr/>
      <dgm:t>
        <a:bodyPr/>
        <a:lstStyle/>
        <a:p>
          <a:endParaRPr lang="en-GB"/>
        </a:p>
      </dgm:t>
    </dgm:pt>
    <dgm:pt modelId="{2EAA148A-8154-48C5-ACB4-9097BD5C00B5}" type="pres">
      <dgm:prSet presAssocID="{0A338DF6-795E-4FAD-95BB-2E7027332CEF}" presName="sibTrans" presStyleCnt="0"/>
      <dgm:spPr/>
    </dgm:pt>
    <dgm:pt modelId="{D8494EAA-BBBA-42A1-B9B4-F1A7B3785FEC}" type="pres">
      <dgm:prSet presAssocID="{A7F7BDF7-481F-44E6-9984-9F050D7AE9B2}" presName="node" presStyleLbl="node1" presStyleIdx="2" presStyleCnt="3">
        <dgm:presLayoutVars>
          <dgm:bulletEnabled val="1"/>
        </dgm:presLayoutVars>
      </dgm:prSet>
      <dgm:spPr/>
      <dgm:t>
        <a:bodyPr/>
        <a:lstStyle/>
        <a:p>
          <a:endParaRPr lang="en-US"/>
        </a:p>
      </dgm:t>
    </dgm:pt>
  </dgm:ptLst>
  <dgm:cxnLst>
    <dgm:cxn modelId="{1EEDC2A3-120F-4841-8CC4-F70947E10251}" srcId="{06DA4738-6F05-4967-8D8C-6DC43C5E5F99}" destId="{FA7286B9-BE61-4477-ACAC-474487411125}" srcOrd="1" destOrd="0" parTransId="{0383237F-F8BD-43B8-8443-0EE8CD05D5E4}" sibTransId="{0A338DF6-795E-4FAD-95BB-2E7027332CEF}"/>
    <dgm:cxn modelId="{FE36549A-4412-45BC-A943-D2677F0B7B37}" type="presOf" srcId="{06DA4738-6F05-4967-8D8C-6DC43C5E5F99}" destId="{B209B5FE-84AE-4779-863F-02E61ACEDC8C}" srcOrd="0" destOrd="0" presId="urn:microsoft.com/office/officeart/2005/8/layout/default"/>
    <dgm:cxn modelId="{A7B2930B-194A-414B-B826-2547CB237119}" type="presOf" srcId="{D74D3B6F-89BE-47B6-97E3-6F473D8E1597}" destId="{79E77BD7-51CF-44CD-AF87-906D0A6E1B7F}" srcOrd="0" destOrd="0" presId="urn:microsoft.com/office/officeart/2005/8/layout/default"/>
    <dgm:cxn modelId="{3AC31C48-E9C2-4D51-87CC-8C4EFB6E51CD}" type="presOf" srcId="{A7F7BDF7-481F-44E6-9984-9F050D7AE9B2}" destId="{D8494EAA-BBBA-42A1-B9B4-F1A7B3785FEC}" srcOrd="0" destOrd="0" presId="urn:microsoft.com/office/officeart/2005/8/layout/default"/>
    <dgm:cxn modelId="{142A2B97-3522-41BE-9981-F0A89B0ADABB}" srcId="{06DA4738-6F05-4967-8D8C-6DC43C5E5F99}" destId="{D74D3B6F-89BE-47B6-97E3-6F473D8E1597}" srcOrd="0" destOrd="0" parTransId="{405D53A1-5C5E-4287-8967-56437D82F172}" sibTransId="{D343D577-653E-4542-9CEF-B9604A3CCD44}"/>
    <dgm:cxn modelId="{743C8CF2-857B-41C6-883B-B8308885C471}" srcId="{06DA4738-6F05-4967-8D8C-6DC43C5E5F99}" destId="{A7F7BDF7-481F-44E6-9984-9F050D7AE9B2}" srcOrd="2" destOrd="0" parTransId="{E345AFA0-5F2A-46BB-843A-F71767DC78E0}" sibTransId="{CA48F4B8-E8C2-41F4-92F4-CF92DFE7D8C4}"/>
    <dgm:cxn modelId="{52F7DFE6-E62A-4CC3-BFEB-40AA1C1AB450}" type="presOf" srcId="{FA7286B9-BE61-4477-ACAC-474487411125}" destId="{C390963B-23E2-40C3-8C51-DDD648E12225}" srcOrd="0" destOrd="0" presId="urn:microsoft.com/office/officeart/2005/8/layout/default"/>
    <dgm:cxn modelId="{7517E104-EEBD-46D0-9652-F3AF650F0364}" type="presParOf" srcId="{B209B5FE-84AE-4779-863F-02E61ACEDC8C}" destId="{79E77BD7-51CF-44CD-AF87-906D0A6E1B7F}" srcOrd="0" destOrd="0" presId="urn:microsoft.com/office/officeart/2005/8/layout/default"/>
    <dgm:cxn modelId="{005463D1-394C-4620-A373-93AB53DBE286}" type="presParOf" srcId="{B209B5FE-84AE-4779-863F-02E61ACEDC8C}" destId="{F6FD3220-909C-4FE7-9192-2E31CDB962C4}" srcOrd="1" destOrd="0" presId="urn:microsoft.com/office/officeart/2005/8/layout/default"/>
    <dgm:cxn modelId="{2BFBF5D3-0F57-4987-9BCF-75E0EC07E112}" type="presParOf" srcId="{B209B5FE-84AE-4779-863F-02E61ACEDC8C}" destId="{C390963B-23E2-40C3-8C51-DDD648E12225}" srcOrd="2" destOrd="0" presId="urn:microsoft.com/office/officeart/2005/8/layout/default"/>
    <dgm:cxn modelId="{A45D0907-9245-4968-AD00-FB1AF8848F0B}" type="presParOf" srcId="{B209B5FE-84AE-4779-863F-02E61ACEDC8C}" destId="{2EAA148A-8154-48C5-ACB4-9097BD5C00B5}" srcOrd="3" destOrd="0" presId="urn:microsoft.com/office/officeart/2005/8/layout/default"/>
    <dgm:cxn modelId="{FA07B02A-3778-4082-B37A-132582381EFD}" type="presParOf" srcId="{B209B5FE-84AE-4779-863F-02E61ACEDC8C}" destId="{D8494EAA-BBBA-42A1-B9B4-F1A7B3785FEC}"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DA4738-6F05-4967-8D8C-6DC43C5E5F99}"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en-GB"/>
        </a:p>
      </dgm:t>
    </dgm:pt>
    <dgm:pt modelId="{D74D3B6F-89BE-47B6-97E3-6F473D8E1597}">
      <dgm:prSet phldrT="[Text]"/>
      <dgm:spPr/>
      <dgm:t>
        <a:bodyPr/>
        <a:lstStyle/>
        <a:p>
          <a:r>
            <a:rPr lang="en-GB" dirty="0" smtClean="0"/>
            <a:t>Campaigning Workshop</a:t>
          </a:r>
        </a:p>
        <a:p>
          <a:r>
            <a:rPr lang="en-GB" dirty="0" smtClean="0"/>
            <a:t>16 Feb at 2pm and Wed 17 Feb at 1pm </a:t>
          </a:r>
        </a:p>
        <a:p>
          <a:r>
            <a:rPr lang="en-GB" dirty="0" smtClean="0"/>
            <a:t>(</a:t>
          </a:r>
          <a:r>
            <a:rPr lang="en-GB" dirty="0" smtClean="0">
              <a:hlinkClick xmlns:r="http://schemas.openxmlformats.org/officeDocument/2006/relationships" r:id="rId1"/>
            </a:rPr>
            <a:t>click here to join</a:t>
          </a:r>
          <a:r>
            <a:rPr lang="en-GB" dirty="0" smtClean="0"/>
            <a:t>)</a:t>
          </a:r>
          <a:endParaRPr lang="en-GB" dirty="0"/>
        </a:p>
      </dgm:t>
    </dgm:pt>
    <dgm:pt modelId="{405D53A1-5C5E-4287-8967-56437D82F172}" type="parTrans" cxnId="{142A2B97-3522-41BE-9981-F0A89B0ADABB}">
      <dgm:prSet/>
      <dgm:spPr/>
      <dgm:t>
        <a:bodyPr/>
        <a:lstStyle/>
        <a:p>
          <a:endParaRPr lang="en-GB"/>
        </a:p>
      </dgm:t>
    </dgm:pt>
    <dgm:pt modelId="{D343D577-653E-4542-9CEF-B9604A3CCD44}" type="sibTrans" cxnId="{142A2B97-3522-41BE-9981-F0A89B0ADABB}">
      <dgm:prSet/>
      <dgm:spPr/>
      <dgm:t>
        <a:bodyPr/>
        <a:lstStyle/>
        <a:p>
          <a:endParaRPr lang="en-GB"/>
        </a:p>
      </dgm:t>
    </dgm:pt>
    <dgm:pt modelId="{36FB1F38-B4CE-4AF8-9D38-399AE9A03D5C}">
      <dgm:prSet phldrT="[Text]"/>
      <dgm:spPr/>
      <dgm:t>
        <a:bodyPr/>
        <a:lstStyle/>
        <a:p>
          <a:r>
            <a:rPr lang="en-GB" dirty="0" smtClean="0"/>
            <a:t>Public Speaking Workshop</a:t>
          </a:r>
        </a:p>
        <a:p>
          <a:r>
            <a:rPr lang="en-GB" dirty="0" smtClean="0"/>
            <a:t>17 Feb at 3pm and 19 Feb at 11am </a:t>
          </a:r>
        </a:p>
        <a:p>
          <a:r>
            <a:rPr lang="en-GB" dirty="0" smtClean="0"/>
            <a:t>(email </a:t>
          </a:r>
          <a:r>
            <a:rPr lang="en-GB" dirty="0" smtClean="0">
              <a:hlinkClick xmlns:r="http://schemas.openxmlformats.org/officeDocument/2006/relationships" r:id="rId2"/>
            </a:rPr>
            <a:t>su-training@le.ac.uk</a:t>
          </a:r>
          <a:r>
            <a:rPr lang="en-GB" dirty="0" smtClean="0"/>
            <a:t> to book your place)</a:t>
          </a:r>
          <a:endParaRPr lang="en-GB" dirty="0"/>
        </a:p>
      </dgm:t>
    </dgm:pt>
    <dgm:pt modelId="{259BAFDF-73BE-4462-8E30-93D447B6736C}" type="parTrans" cxnId="{8864B69A-0488-40D2-AA40-5A5918288CFE}">
      <dgm:prSet/>
      <dgm:spPr/>
      <dgm:t>
        <a:bodyPr/>
        <a:lstStyle/>
        <a:p>
          <a:endParaRPr lang="en-GB"/>
        </a:p>
      </dgm:t>
    </dgm:pt>
    <dgm:pt modelId="{1E128550-D295-4F54-A0AC-F852D353B6F8}" type="sibTrans" cxnId="{8864B69A-0488-40D2-AA40-5A5918288CFE}">
      <dgm:prSet/>
      <dgm:spPr/>
      <dgm:t>
        <a:bodyPr/>
        <a:lstStyle/>
        <a:p>
          <a:endParaRPr lang="en-GB"/>
        </a:p>
      </dgm:t>
    </dgm:pt>
    <dgm:pt modelId="{B209B5FE-84AE-4779-863F-02E61ACEDC8C}" type="pres">
      <dgm:prSet presAssocID="{06DA4738-6F05-4967-8D8C-6DC43C5E5F99}" presName="diagram" presStyleCnt="0">
        <dgm:presLayoutVars>
          <dgm:dir/>
          <dgm:resizeHandles val="exact"/>
        </dgm:presLayoutVars>
      </dgm:prSet>
      <dgm:spPr/>
      <dgm:t>
        <a:bodyPr/>
        <a:lstStyle/>
        <a:p>
          <a:endParaRPr lang="en-GB"/>
        </a:p>
      </dgm:t>
    </dgm:pt>
    <dgm:pt modelId="{79E77BD7-51CF-44CD-AF87-906D0A6E1B7F}" type="pres">
      <dgm:prSet presAssocID="{D74D3B6F-89BE-47B6-97E3-6F473D8E1597}" presName="node" presStyleLbl="node1" presStyleIdx="0" presStyleCnt="2" custLinFactNeighborX="15640" custLinFactNeighborY="1970">
        <dgm:presLayoutVars>
          <dgm:bulletEnabled val="1"/>
        </dgm:presLayoutVars>
      </dgm:prSet>
      <dgm:spPr/>
      <dgm:t>
        <a:bodyPr/>
        <a:lstStyle/>
        <a:p>
          <a:endParaRPr lang="en-GB"/>
        </a:p>
      </dgm:t>
    </dgm:pt>
    <dgm:pt modelId="{F6FD3220-909C-4FE7-9192-2E31CDB962C4}" type="pres">
      <dgm:prSet presAssocID="{D343D577-653E-4542-9CEF-B9604A3CCD44}" presName="sibTrans" presStyleCnt="0"/>
      <dgm:spPr/>
    </dgm:pt>
    <dgm:pt modelId="{D82ED243-2A82-463F-B5DA-3D9254D20310}" type="pres">
      <dgm:prSet presAssocID="{36FB1F38-B4CE-4AF8-9D38-399AE9A03D5C}" presName="node" presStyleLbl="node1" presStyleIdx="1" presStyleCnt="2" custLinFactNeighborX="15640" custLinFactNeighborY="-192">
        <dgm:presLayoutVars>
          <dgm:bulletEnabled val="1"/>
        </dgm:presLayoutVars>
      </dgm:prSet>
      <dgm:spPr/>
      <dgm:t>
        <a:bodyPr/>
        <a:lstStyle/>
        <a:p>
          <a:endParaRPr lang="en-GB"/>
        </a:p>
      </dgm:t>
    </dgm:pt>
  </dgm:ptLst>
  <dgm:cxnLst>
    <dgm:cxn modelId="{8864B69A-0488-40D2-AA40-5A5918288CFE}" srcId="{06DA4738-6F05-4967-8D8C-6DC43C5E5F99}" destId="{36FB1F38-B4CE-4AF8-9D38-399AE9A03D5C}" srcOrd="1" destOrd="0" parTransId="{259BAFDF-73BE-4462-8E30-93D447B6736C}" sibTransId="{1E128550-D295-4F54-A0AC-F852D353B6F8}"/>
    <dgm:cxn modelId="{142A2B97-3522-41BE-9981-F0A89B0ADABB}" srcId="{06DA4738-6F05-4967-8D8C-6DC43C5E5F99}" destId="{D74D3B6F-89BE-47B6-97E3-6F473D8E1597}" srcOrd="0" destOrd="0" parTransId="{405D53A1-5C5E-4287-8967-56437D82F172}" sibTransId="{D343D577-653E-4542-9CEF-B9604A3CCD44}"/>
    <dgm:cxn modelId="{A7B2930B-194A-414B-B826-2547CB237119}" type="presOf" srcId="{D74D3B6F-89BE-47B6-97E3-6F473D8E1597}" destId="{79E77BD7-51CF-44CD-AF87-906D0A6E1B7F}" srcOrd="0" destOrd="0" presId="urn:microsoft.com/office/officeart/2005/8/layout/default"/>
    <dgm:cxn modelId="{FD97E294-CB65-4DDD-819A-DAE13B83A68D}" type="presOf" srcId="{36FB1F38-B4CE-4AF8-9D38-399AE9A03D5C}" destId="{D82ED243-2A82-463F-B5DA-3D9254D20310}" srcOrd="0" destOrd="0" presId="urn:microsoft.com/office/officeart/2005/8/layout/default"/>
    <dgm:cxn modelId="{FE36549A-4412-45BC-A943-D2677F0B7B37}" type="presOf" srcId="{06DA4738-6F05-4967-8D8C-6DC43C5E5F99}" destId="{B209B5FE-84AE-4779-863F-02E61ACEDC8C}" srcOrd="0" destOrd="0" presId="urn:microsoft.com/office/officeart/2005/8/layout/default"/>
    <dgm:cxn modelId="{7517E104-EEBD-46D0-9652-F3AF650F0364}" type="presParOf" srcId="{B209B5FE-84AE-4779-863F-02E61ACEDC8C}" destId="{79E77BD7-51CF-44CD-AF87-906D0A6E1B7F}" srcOrd="0" destOrd="0" presId="urn:microsoft.com/office/officeart/2005/8/layout/default"/>
    <dgm:cxn modelId="{005463D1-394C-4620-A373-93AB53DBE286}" type="presParOf" srcId="{B209B5FE-84AE-4779-863F-02E61ACEDC8C}" destId="{F6FD3220-909C-4FE7-9192-2E31CDB962C4}" srcOrd="1" destOrd="0" presId="urn:microsoft.com/office/officeart/2005/8/layout/default"/>
    <dgm:cxn modelId="{AEBFB866-10ED-4242-A036-FC46B413AF77}" type="presParOf" srcId="{B209B5FE-84AE-4779-863F-02E61ACEDC8C}" destId="{D82ED243-2A82-463F-B5DA-3D9254D2031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77BD7-51CF-44CD-AF87-906D0A6E1B7F}">
      <dsp:nvSpPr>
        <dsp:cNvPr id="0" name=""/>
        <dsp:cNvSpPr/>
      </dsp:nvSpPr>
      <dsp:spPr>
        <a:xfrm>
          <a:off x="744" y="145603"/>
          <a:ext cx="2902148" cy="174128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Campaigning Begins 10.00am Friday 26 February</a:t>
          </a:r>
          <a:endParaRPr lang="en-GB" sz="1700" kern="1200" dirty="0"/>
        </a:p>
      </dsp:txBody>
      <dsp:txXfrm>
        <a:off x="744" y="145603"/>
        <a:ext cx="2902148" cy="1741289"/>
      </dsp:txXfrm>
    </dsp:sp>
    <dsp:sp modelId="{D82ED243-2A82-463F-B5DA-3D9254D20310}">
      <dsp:nvSpPr>
        <dsp:cNvPr id="0" name=""/>
        <dsp:cNvSpPr/>
      </dsp:nvSpPr>
      <dsp:spPr>
        <a:xfrm>
          <a:off x="3193107" y="145603"/>
          <a:ext cx="2902148" cy="1741289"/>
        </a:xfrm>
        <a:prstGeom prst="rect">
          <a:avLst/>
        </a:prstGeom>
        <a:gradFill rotWithShape="0">
          <a:gsLst>
            <a:gs pos="0">
              <a:schemeClr val="accent5">
                <a:hueOff val="-6584131"/>
                <a:satOff val="4644"/>
                <a:lumOff val="3856"/>
                <a:alphaOff val="0"/>
                <a:shade val="51000"/>
                <a:satMod val="130000"/>
              </a:schemeClr>
            </a:gs>
            <a:gs pos="80000">
              <a:schemeClr val="accent5">
                <a:hueOff val="-6584131"/>
                <a:satOff val="4644"/>
                <a:lumOff val="3856"/>
                <a:alphaOff val="0"/>
                <a:shade val="93000"/>
                <a:satMod val="130000"/>
              </a:schemeClr>
            </a:gs>
            <a:gs pos="100000">
              <a:schemeClr val="accent5">
                <a:hueOff val="-6584131"/>
                <a:satOff val="4644"/>
                <a:lumOff val="38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Voting Opens from Monday 1 March at 8.00am to midday on Friday 5 March www.leicesterunion.com/vote </a:t>
          </a:r>
          <a:endParaRPr lang="en-GB" sz="1700" kern="1200" dirty="0"/>
        </a:p>
      </dsp:txBody>
      <dsp:txXfrm>
        <a:off x="3193107" y="145603"/>
        <a:ext cx="2902148" cy="1741289"/>
      </dsp:txXfrm>
    </dsp:sp>
    <dsp:sp modelId="{C390963B-23E2-40C3-8C51-DDD648E12225}">
      <dsp:nvSpPr>
        <dsp:cNvPr id="0" name=""/>
        <dsp:cNvSpPr/>
      </dsp:nvSpPr>
      <dsp:spPr>
        <a:xfrm>
          <a:off x="744" y="2177107"/>
          <a:ext cx="2902148" cy="1741289"/>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Election Q&amp;A Sessions on Monday 1 and Tuesday 2 March at 6.00pm</a:t>
          </a:r>
          <a:endParaRPr lang="en-GB" sz="1700" kern="1200" dirty="0"/>
        </a:p>
      </dsp:txBody>
      <dsp:txXfrm>
        <a:off x="744" y="2177107"/>
        <a:ext cx="2902148" cy="1741289"/>
      </dsp:txXfrm>
    </dsp:sp>
    <dsp:sp modelId="{6205BC26-5FAF-42C1-AE71-A7DFC33A6E47}">
      <dsp:nvSpPr>
        <dsp:cNvPr id="0" name=""/>
        <dsp:cNvSpPr/>
      </dsp:nvSpPr>
      <dsp:spPr>
        <a:xfrm>
          <a:off x="3193107" y="2177107"/>
          <a:ext cx="2902148" cy="1741289"/>
        </a:xfrm>
        <a:prstGeom prst="rect">
          <a:avLst/>
        </a:prstGeom>
        <a:gradFill rotWithShape="0">
          <a:gsLst>
            <a:gs pos="0">
              <a:schemeClr val="accent5">
                <a:hueOff val="-19752393"/>
                <a:satOff val="13932"/>
                <a:lumOff val="11569"/>
                <a:alphaOff val="0"/>
                <a:shade val="51000"/>
                <a:satMod val="130000"/>
              </a:schemeClr>
            </a:gs>
            <a:gs pos="80000">
              <a:schemeClr val="accent5">
                <a:hueOff val="-19752393"/>
                <a:satOff val="13932"/>
                <a:lumOff val="11569"/>
                <a:alphaOff val="0"/>
                <a:shade val="93000"/>
                <a:satMod val="130000"/>
              </a:schemeClr>
            </a:gs>
            <a:gs pos="100000">
              <a:schemeClr val="accent5">
                <a:hueOff val="-19752393"/>
                <a:satOff val="13932"/>
                <a:lumOff val="1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Results announced from 6.00pm on Friday 5 March Teams Live – everyone welcome</a:t>
          </a:r>
          <a:endParaRPr lang="en-GB" sz="1700" kern="1200" dirty="0"/>
        </a:p>
      </dsp:txBody>
      <dsp:txXfrm>
        <a:off x="3193107" y="21771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77BD7-51CF-44CD-AF87-906D0A6E1B7F}">
      <dsp:nvSpPr>
        <dsp:cNvPr id="0" name=""/>
        <dsp:cNvSpPr/>
      </dsp:nvSpPr>
      <dsp:spPr>
        <a:xfrm>
          <a:off x="3" y="315401"/>
          <a:ext cx="8373068" cy="167297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smtClean="0"/>
            <a:t>9.00am on Monday 22 February to </a:t>
          </a:r>
          <a:r>
            <a:rPr lang="en-GB" sz="1400" kern="1200" dirty="0" smtClean="0">
              <a:hlinkClick xmlns:r="http://schemas.openxmlformats.org/officeDocument/2006/relationships" r:id="rId1"/>
            </a:rPr>
            <a:t>su-elections@Leicester.ac.uk</a:t>
          </a:r>
          <a:r>
            <a:rPr lang="en-GB" sz="1400" kern="1200" dirty="0" smtClean="0"/>
            <a:t> </a:t>
          </a:r>
        </a:p>
        <a:p>
          <a:pPr lvl="0" algn="ctr" defTabSz="622300">
            <a:lnSpc>
              <a:spcPct val="90000"/>
            </a:lnSpc>
            <a:spcBef>
              <a:spcPct val="0"/>
            </a:spcBef>
            <a:spcAft>
              <a:spcPct val="35000"/>
            </a:spcAft>
          </a:pPr>
          <a:r>
            <a:rPr lang="en-GB" sz="1200" kern="1200" dirty="0" smtClean="0"/>
            <a:t>200 words and photo</a:t>
          </a:r>
        </a:p>
        <a:p>
          <a:pPr lvl="0" algn="ctr" defTabSz="622300">
            <a:lnSpc>
              <a:spcPct val="90000"/>
            </a:lnSpc>
            <a:spcBef>
              <a:spcPct val="0"/>
            </a:spcBef>
            <a:spcAft>
              <a:spcPct val="35000"/>
            </a:spcAft>
          </a:pPr>
          <a:r>
            <a:rPr lang="en-GB" sz="1200" kern="1200" dirty="0" smtClean="0"/>
            <a:t>Manifesto</a:t>
          </a:r>
        </a:p>
        <a:p>
          <a:pPr lvl="0" algn="ctr" defTabSz="622300">
            <a:lnSpc>
              <a:spcPct val="90000"/>
            </a:lnSpc>
            <a:spcBef>
              <a:spcPct val="0"/>
            </a:spcBef>
            <a:spcAft>
              <a:spcPct val="35000"/>
            </a:spcAft>
          </a:pPr>
          <a:r>
            <a:rPr lang="en-GB" sz="1200" kern="1200" dirty="0" smtClean="0"/>
            <a:t>Election Pledge </a:t>
          </a:r>
        </a:p>
        <a:p>
          <a:pPr lvl="0" algn="ctr" defTabSz="622300">
            <a:lnSpc>
              <a:spcPct val="90000"/>
            </a:lnSpc>
            <a:spcBef>
              <a:spcPct val="0"/>
            </a:spcBef>
            <a:spcAft>
              <a:spcPct val="35000"/>
            </a:spcAft>
          </a:pPr>
          <a:r>
            <a:rPr lang="en-GB" sz="1200" kern="1200" dirty="0" smtClean="0"/>
            <a:t>Ballot Paper Name</a:t>
          </a:r>
        </a:p>
        <a:p>
          <a:pPr lvl="0" algn="ctr" defTabSz="622300">
            <a:lnSpc>
              <a:spcPct val="90000"/>
            </a:lnSpc>
            <a:spcBef>
              <a:spcPct val="0"/>
            </a:spcBef>
            <a:spcAft>
              <a:spcPct val="35000"/>
            </a:spcAft>
          </a:pPr>
          <a:r>
            <a:rPr lang="en-GB" sz="1200" kern="1200" dirty="0" smtClean="0"/>
            <a:t>Videos (up to 45 seconds one portrait and one landscape – Executive Officer Candidates Only), </a:t>
          </a:r>
        </a:p>
        <a:p>
          <a:pPr lvl="0" algn="ctr" defTabSz="622300">
            <a:lnSpc>
              <a:spcPct val="90000"/>
            </a:lnSpc>
            <a:spcBef>
              <a:spcPct val="0"/>
            </a:spcBef>
            <a:spcAft>
              <a:spcPct val="35000"/>
            </a:spcAft>
          </a:pPr>
          <a:r>
            <a:rPr lang="en-GB" sz="1200" kern="1200" dirty="0" smtClean="0"/>
            <a:t>Trustee Declaration (Executive Officer Candidates Only</a:t>
          </a:r>
          <a:r>
            <a:rPr lang="en-GB" sz="800" kern="1200" dirty="0" smtClean="0"/>
            <a:t>)</a:t>
          </a:r>
          <a:endParaRPr lang="en-GB" sz="800" kern="1200" dirty="0"/>
        </a:p>
      </dsp:txBody>
      <dsp:txXfrm>
        <a:off x="3" y="315401"/>
        <a:ext cx="8373068" cy="1672979"/>
      </dsp:txXfrm>
    </dsp:sp>
    <dsp:sp modelId="{C390963B-23E2-40C3-8C51-DDD648E12225}">
      <dsp:nvSpPr>
        <dsp:cNvPr id="0" name=""/>
        <dsp:cNvSpPr/>
      </dsp:nvSpPr>
      <dsp:spPr>
        <a:xfrm>
          <a:off x="1258823" y="2267211"/>
          <a:ext cx="2788299" cy="1672979"/>
        </a:xfrm>
        <a:prstGeom prst="rect">
          <a:avLst/>
        </a:prstGeom>
        <a:gradFill rotWithShape="0">
          <a:gsLst>
            <a:gs pos="0">
              <a:schemeClr val="accent5">
                <a:hueOff val="-9876196"/>
                <a:satOff val="6966"/>
                <a:lumOff val="5784"/>
                <a:alphaOff val="0"/>
                <a:shade val="51000"/>
                <a:satMod val="130000"/>
              </a:schemeClr>
            </a:gs>
            <a:gs pos="80000">
              <a:schemeClr val="accent5">
                <a:hueOff val="-9876196"/>
                <a:satOff val="6966"/>
                <a:lumOff val="5784"/>
                <a:alphaOff val="0"/>
                <a:shade val="93000"/>
                <a:satMod val="130000"/>
              </a:schemeClr>
            </a:gs>
            <a:gs pos="100000">
              <a:schemeClr val="accent5">
                <a:hueOff val="-9876196"/>
                <a:satOff val="6966"/>
                <a:lumOff val="5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Expenses – including scanned receipts via email to su-elections@le.ac.uk by 1.00pm on </a:t>
          </a:r>
          <a:r>
            <a:rPr lang="en-GB" sz="1800" kern="1200" dirty="0" smtClean="0"/>
            <a:t>Thursday 04 March</a:t>
          </a:r>
          <a:endParaRPr lang="en-GB" sz="1800" kern="1200" dirty="0"/>
        </a:p>
      </dsp:txBody>
      <dsp:txXfrm>
        <a:off x="1258823" y="2267211"/>
        <a:ext cx="2788299" cy="1672979"/>
      </dsp:txXfrm>
    </dsp:sp>
    <dsp:sp modelId="{D8494EAA-BBBA-42A1-B9B4-F1A7B3785FEC}">
      <dsp:nvSpPr>
        <dsp:cNvPr id="0" name=""/>
        <dsp:cNvSpPr/>
      </dsp:nvSpPr>
      <dsp:spPr>
        <a:xfrm>
          <a:off x="4325952" y="2267211"/>
          <a:ext cx="2788299" cy="1672979"/>
        </a:xfrm>
        <a:prstGeom prst="rect">
          <a:avLst/>
        </a:prstGeom>
        <a:gradFill rotWithShape="0">
          <a:gsLst>
            <a:gs pos="0">
              <a:schemeClr val="accent5">
                <a:hueOff val="-19752393"/>
                <a:satOff val="13932"/>
                <a:lumOff val="11569"/>
                <a:alphaOff val="0"/>
                <a:shade val="51000"/>
                <a:satMod val="130000"/>
              </a:schemeClr>
            </a:gs>
            <a:gs pos="80000">
              <a:schemeClr val="accent5">
                <a:hueOff val="-19752393"/>
                <a:satOff val="13932"/>
                <a:lumOff val="11569"/>
                <a:alphaOff val="0"/>
                <a:shade val="93000"/>
                <a:satMod val="130000"/>
              </a:schemeClr>
            </a:gs>
            <a:gs pos="100000">
              <a:schemeClr val="accent5">
                <a:hueOff val="-19752393"/>
                <a:satOff val="13932"/>
                <a:lumOff val="1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Submission  of Confirmation to Proceed form Friday 5 March via email to su-elections@le.ac.uk by 1pm on Friday 5 March</a:t>
          </a:r>
          <a:endParaRPr lang="en-GB" sz="1800" kern="1200" dirty="0"/>
        </a:p>
      </dsp:txBody>
      <dsp:txXfrm>
        <a:off x="4325952" y="2267211"/>
        <a:ext cx="2788299" cy="1672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77BD7-51CF-44CD-AF87-906D0A6E1B7F}">
      <dsp:nvSpPr>
        <dsp:cNvPr id="0" name=""/>
        <dsp:cNvSpPr/>
      </dsp:nvSpPr>
      <dsp:spPr>
        <a:xfrm>
          <a:off x="1974115" y="37438"/>
          <a:ext cx="3125390" cy="187523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Campaigning Workshop</a:t>
          </a:r>
        </a:p>
        <a:p>
          <a:pPr lvl="0" algn="ctr" defTabSz="933450">
            <a:lnSpc>
              <a:spcPct val="90000"/>
            </a:lnSpc>
            <a:spcBef>
              <a:spcPct val="0"/>
            </a:spcBef>
            <a:spcAft>
              <a:spcPct val="35000"/>
            </a:spcAft>
          </a:pPr>
          <a:r>
            <a:rPr lang="en-GB" sz="2100" kern="1200" dirty="0" smtClean="0"/>
            <a:t>16 Feb at 2pm and Wed 17 Feb at 1pm </a:t>
          </a:r>
        </a:p>
        <a:p>
          <a:pPr lvl="0" algn="ctr" defTabSz="933450">
            <a:lnSpc>
              <a:spcPct val="90000"/>
            </a:lnSpc>
            <a:spcBef>
              <a:spcPct val="0"/>
            </a:spcBef>
            <a:spcAft>
              <a:spcPct val="35000"/>
            </a:spcAft>
          </a:pPr>
          <a:r>
            <a:rPr lang="en-GB" sz="2100" kern="1200" dirty="0" smtClean="0"/>
            <a:t>(</a:t>
          </a:r>
          <a:r>
            <a:rPr lang="en-GB" sz="2100" kern="1200" dirty="0" smtClean="0">
              <a:hlinkClick xmlns:r="http://schemas.openxmlformats.org/officeDocument/2006/relationships" r:id="rId1"/>
            </a:rPr>
            <a:t>click here to join</a:t>
          </a:r>
          <a:r>
            <a:rPr lang="en-GB" sz="2100" kern="1200" dirty="0" smtClean="0"/>
            <a:t>)</a:t>
          </a:r>
          <a:endParaRPr lang="en-GB" sz="2100" kern="1200" dirty="0"/>
        </a:p>
      </dsp:txBody>
      <dsp:txXfrm>
        <a:off x="1974115" y="37438"/>
        <a:ext cx="3125390" cy="1875234"/>
      </dsp:txXfrm>
    </dsp:sp>
    <dsp:sp modelId="{D82ED243-2A82-463F-B5DA-3D9254D20310}">
      <dsp:nvSpPr>
        <dsp:cNvPr id="0" name=""/>
        <dsp:cNvSpPr/>
      </dsp:nvSpPr>
      <dsp:spPr>
        <a:xfrm>
          <a:off x="1974115" y="2184669"/>
          <a:ext cx="3125390" cy="1875234"/>
        </a:xfrm>
        <a:prstGeom prst="rect">
          <a:avLst/>
        </a:prstGeom>
        <a:gradFill rotWithShape="0">
          <a:gsLst>
            <a:gs pos="0">
              <a:schemeClr val="accent5">
                <a:hueOff val="-19752393"/>
                <a:satOff val="13932"/>
                <a:lumOff val="11569"/>
                <a:alphaOff val="0"/>
                <a:shade val="51000"/>
                <a:satMod val="130000"/>
              </a:schemeClr>
            </a:gs>
            <a:gs pos="80000">
              <a:schemeClr val="accent5">
                <a:hueOff val="-19752393"/>
                <a:satOff val="13932"/>
                <a:lumOff val="11569"/>
                <a:alphaOff val="0"/>
                <a:shade val="93000"/>
                <a:satMod val="130000"/>
              </a:schemeClr>
            </a:gs>
            <a:gs pos="100000">
              <a:schemeClr val="accent5">
                <a:hueOff val="-19752393"/>
                <a:satOff val="13932"/>
                <a:lumOff val="1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Public Speaking Workshop</a:t>
          </a:r>
        </a:p>
        <a:p>
          <a:pPr lvl="0" algn="ctr" defTabSz="933450">
            <a:lnSpc>
              <a:spcPct val="90000"/>
            </a:lnSpc>
            <a:spcBef>
              <a:spcPct val="0"/>
            </a:spcBef>
            <a:spcAft>
              <a:spcPct val="35000"/>
            </a:spcAft>
          </a:pPr>
          <a:r>
            <a:rPr lang="en-GB" sz="2100" kern="1200" dirty="0" smtClean="0"/>
            <a:t>17 Feb at 3pm and 19 Feb at 11am </a:t>
          </a:r>
        </a:p>
        <a:p>
          <a:pPr lvl="0" algn="ctr" defTabSz="933450">
            <a:lnSpc>
              <a:spcPct val="90000"/>
            </a:lnSpc>
            <a:spcBef>
              <a:spcPct val="0"/>
            </a:spcBef>
            <a:spcAft>
              <a:spcPct val="35000"/>
            </a:spcAft>
          </a:pPr>
          <a:r>
            <a:rPr lang="en-GB" sz="2100" kern="1200" dirty="0" smtClean="0"/>
            <a:t>(email </a:t>
          </a:r>
          <a:r>
            <a:rPr lang="en-GB" sz="2100" kern="1200" dirty="0" smtClean="0">
              <a:hlinkClick xmlns:r="http://schemas.openxmlformats.org/officeDocument/2006/relationships" r:id="rId2"/>
            </a:rPr>
            <a:t>su-training@le.ac.uk</a:t>
          </a:r>
          <a:r>
            <a:rPr lang="en-GB" sz="2100" kern="1200" dirty="0" smtClean="0"/>
            <a:t> to book your place)</a:t>
          </a:r>
          <a:endParaRPr lang="en-GB" sz="2100" kern="1200" dirty="0"/>
        </a:p>
      </dsp:txBody>
      <dsp:txXfrm>
        <a:off x="1974115" y="2184669"/>
        <a:ext cx="3125390" cy="18752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E59B772-0CE8-4328-99BD-CDBFBD7F3301}" type="datetimeFigureOut">
              <a:rPr lang="en-GB" altLang="en-US"/>
              <a:pPr/>
              <a:t>16/02/2021</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8332FD-42FC-463A-A6E7-D979F956A719}" type="slidenum">
              <a:rPr lang="en-GB" altLang="en-US"/>
              <a:pPr/>
              <a:t>‹#›</a:t>
            </a:fld>
            <a:endParaRPr lang="en-GB" altLang="en-US"/>
          </a:p>
        </p:txBody>
      </p:sp>
    </p:spTree>
    <p:extLst>
      <p:ext uri="{BB962C8B-B14F-4D97-AF65-F5344CB8AC3E}">
        <p14:creationId xmlns:p14="http://schemas.microsoft.com/office/powerpoint/2010/main" val="243306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406B0F-1D5E-5F43-AC74-3D9FE93F3326}" type="slidenum">
              <a:rPr lang="en-US" smtClean="0"/>
              <a:t>1</a:t>
            </a:fld>
            <a:endParaRPr lang="en-US"/>
          </a:p>
        </p:txBody>
      </p:sp>
    </p:spTree>
    <p:extLst>
      <p:ext uri="{BB962C8B-B14F-4D97-AF65-F5344CB8AC3E}">
        <p14:creationId xmlns:p14="http://schemas.microsoft.com/office/powerpoint/2010/main" val="151066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406B0F-1D5E-5F43-AC74-3D9FE93F3326}" type="slidenum">
              <a:rPr lang="en-US" smtClean="0"/>
              <a:t>17</a:t>
            </a:fld>
            <a:endParaRPr lang="en-US"/>
          </a:p>
        </p:txBody>
      </p:sp>
    </p:spTree>
    <p:extLst>
      <p:ext uri="{BB962C8B-B14F-4D97-AF65-F5344CB8AC3E}">
        <p14:creationId xmlns:p14="http://schemas.microsoft.com/office/powerpoint/2010/main" val="2380460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8332FD-42FC-463A-A6E7-D979F956A719}" type="slidenum">
              <a:rPr lang="en-GB" altLang="en-US" smtClean="0"/>
              <a:pPr/>
              <a:t>18</a:t>
            </a:fld>
            <a:endParaRPr lang="en-GB" altLang="en-US"/>
          </a:p>
        </p:txBody>
      </p:sp>
    </p:spTree>
    <p:extLst>
      <p:ext uri="{BB962C8B-B14F-4D97-AF65-F5344CB8AC3E}">
        <p14:creationId xmlns:p14="http://schemas.microsoft.com/office/powerpoint/2010/main" val="1028916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8332FD-42FC-463A-A6E7-D979F956A719}" type="slidenum">
              <a:rPr lang="en-GB" altLang="en-US" smtClean="0"/>
              <a:pPr/>
              <a:t>19</a:t>
            </a:fld>
            <a:endParaRPr lang="en-GB" altLang="en-US"/>
          </a:p>
        </p:txBody>
      </p:sp>
    </p:spTree>
    <p:extLst>
      <p:ext uri="{BB962C8B-B14F-4D97-AF65-F5344CB8AC3E}">
        <p14:creationId xmlns:p14="http://schemas.microsoft.com/office/powerpoint/2010/main" val="4262566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406B0F-1D5E-5F43-AC74-3D9FE93F3326}" type="slidenum">
              <a:rPr lang="en-US" smtClean="0"/>
              <a:t>22</a:t>
            </a:fld>
            <a:endParaRPr lang="en-US"/>
          </a:p>
        </p:txBody>
      </p:sp>
    </p:spTree>
    <p:extLst>
      <p:ext uri="{BB962C8B-B14F-4D97-AF65-F5344CB8AC3E}">
        <p14:creationId xmlns:p14="http://schemas.microsoft.com/office/powerpoint/2010/main" val="223956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18332FD-42FC-463A-A6E7-D979F956A719}" type="slidenum">
              <a:rPr lang="en-GB" altLang="en-US" smtClean="0"/>
              <a:pPr/>
              <a:t>23</a:t>
            </a:fld>
            <a:endParaRPr lang="en-GB" altLang="en-US"/>
          </a:p>
        </p:txBody>
      </p:sp>
    </p:spTree>
    <p:extLst>
      <p:ext uri="{BB962C8B-B14F-4D97-AF65-F5344CB8AC3E}">
        <p14:creationId xmlns:p14="http://schemas.microsoft.com/office/powerpoint/2010/main" val="372708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we are, what we’re going to cover, what the purpose of this</a:t>
            </a:r>
            <a:r>
              <a:rPr lang="en-GB" baseline="0" dirty="0" smtClean="0"/>
              <a:t> presentation is </a:t>
            </a:r>
            <a:endParaRPr lang="en-GB" dirty="0"/>
          </a:p>
        </p:txBody>
      </p:sp>
      <p:sp>
        <p:nvSpPr>
          <p:cNvPr id="4" name="Slide Number Placeholder 3"/>
          <p:cNvSpPr>
            <a:spLocks noGrp="1"/>
          </p:cNvSpPr>
          <p:nvPr>
            <p:ph type="sldNum" sz="quarter" idx="10"/>
          </p:nvPr>
        </p:nvSpPr>
        <p:spPr/>
        <p:txBody>
          <a:bodyPr/>
          <a:lstStyle/>
          <a:p>
            <a:fld id="{D18332FD-42FC-463A-A6E7-D979F956A719}" type="slidenum">
              <a:rPr lang="en-GB" altLang="en-US" smtClean="0"/>
              <a:pPr/>
              <a:t>2</a:t>
            </a:fld>
            <a:endParaRPr lang="en-GB" altLang="en-US"/>
          </a:p>
        </p:txBody>
      </p:sp>
    </p:spTree>
    <p:extLst>
      <p:ext uri="{BB962C8B-B14F-4D97-AF65-F5344CB8AC3E}">
        <p14:creationId xmlns:p14="http://schemas.microsoft.com/office/powerpoint/2010/main" val="258465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8332FD-42FC-463A-A6E7-D979F956A719}" type="slidenum">
              <a:rPr lang="en-GB" altLang="en-US" smtClean="0"/>
              <a:pPr/>
              <a:t>4</a:t>
            </a:fld>
            <a:endParaRPr lang="en-GB" altLang="en-US"/>
          </a:p>
        </p:txBody>
      </p:sp>
    </p:spTree>
    <p:extLst>
      <p:ext uri="{BB962C8B-B14F-4D97-AF65-F5344CB8AC3E}">
        <p14:creationId xmlns:p14="http://schemas.microsoft.com/office/powerpoint/2010/main" val="352562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8332FD-42FC-463A-A6E7-D979F956A719}" type="slidenum">
              <a:rPr lang="en-GB" altLang="en-US" smtClean="0"/>
              <a:pPr/>
              <a:t>5</a:t>
            </a:fld>
            <a:endParaRPr lang="en-GB" altLang="en-US"/>
          </a:p>
        </p:txBody>
      </p:sp>
    </p:spTree>
    <p:extLst>
      <p:ext uri="{BB962C8B-B14F-4D97-AF65-F5344CB8AC3E}">
        <p14:creationId xmlns:p14="http://schemas.microsoft.com/office/powerpoint/2010/main" val="388476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8332FD-42FC-463A-A6E7-D979F956A719}" type="slidenum">
              <a:rPr lang="en-GB" altLang="en-US" smtClean="0"/>
              <a:pPr/>
              <a:t>7</a:t>
            </a:fld>
            <a:endParaRPr lang="en-GB" altLang="en-US"/>
          </a:p>
        </p:txBody>
      </p:sp>
    </p:spTree>
    <p:extLst>
      <p:ext uri="{BB962C8B-B14F-4D97-AF65-F5344CB8AC3E}">
        <p14:creationId xmlns:p14="http://schemas.microsoft.com/office/powerpoint/2010/main" val="259172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8332FD-42FC-463A-A6E7-D979F956A719}" type="slidenum">
              <a:rPr lang="en-GB" altLang="en-US" smtClean="0"/>
              <a:pPr/>
              <a:t>8</a:t>
            </a:fld>
            <a:endParaRPr lang="en-GB" altLang="en-US"/>
          </a:p>
        </p:txBody>
      </p:sp>
    </p:spTree>
    <p:extLst>
      <p:ext uri="{BB962C8B-B14F-4D97-AF65-F5344CB8AC3E}">
        <p14:creationId xmlns:p14="http://schemas.microsoft.com/office/powerpoint/2010/main" val="312636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8332FD-42FC-463A-A6E7-D979F956A719}" type="slidenum">
              <a:rPr lang="en-GB" altLang="en-US" smtClean="0"/>
              <a:pPr/>
              <a:t>10</a:t>
            </a:fld>
            <a:endParaRPr lang="en-GB" altLang="en-US"/>
          </a:p>
        </p:txBody>
      </p:sp>
    </p:spTree>
    <p:extLst>
      <p:ext uri="{BB962C8B-B14F-4D97-AF65-F5344CB8AC3E}">
        <p14:creationId xmlns:p14="http://schemas.microsoft.com/office/powerpoint/2010/main" val="68981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8332FD-42FC-463A-A6E7-D979F956A719}" type="slidenum">
              <a:rPr lang="en-GB" altLang="en-US" smtClean="0"/>
              <a:pPr/>
              <a:t>11</a:t>
            </a:fld>
            <a:endParaRPr lang="en-GB" altLang="en-US"/>
          </a:p>
        </p:txBody>
      </p:sp>
    </p:spTree>
    <p:extLst>
      <p:ext uri="{BB962C8B-B14F-4D97-AF65-F5344CB8AC3E}">
        <p14:creationId xmlns:p14="http://schemas.microsoft.com/office/powerpoint/2010/main" val="285862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18332FD-42FC-463A-A6E7-D979F956A719}" type="slidenum">
              <a:rPr lang="en-GB" altLang="en-US" smtClean="0"/>
              <a:pPr/>
              <a:t>12</a:t>
            </a:fld>
            <a:endParaRPr lang="en-GB" altLang="en-US"/>
          </a:p>
        </p:txBody>
      </p:sp>
    </p:spTree>
    <p:extLst>
      <p:ext uri="{BB962C8B-B14F-4D97-AF65-F5344CB8AC3E}">
        <p14:creationId xmlns:p14="http://schemas.microsoft.com/office/powerpoint/2010/main" val="76622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EE839551-E84C-4F50-8A93-9F40564EE79F}" type="datetimeFigureOut">
              <a:rPr lang="en-GB" altLang="en-US"/>
              <a:pPr/>
              <a:t>16/02/2021</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B47CA452-0477-40F6-8E52-2F5B14CBAB8C}" type="slidenum">
              <a:rPr lang="en-GB" altLang="en-US"/>
              <a:pPr/>
              <a:t>‹#›</a:t>
            </a:fld>
            <a:endParaRPr lang="en-GB" altLang="en-US"/>
          </a:p>
        </p:txBody>
      </p:sp>
      <p:sp>
        <p:nvSpPr>
          <p:cNvPr id="7" name="Title 6"/>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086871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FA574582-070F-4DE3-B5E2-4DDBC6F3F69A}" type="datetimeFigureOut">
              <a:rPr lang="en-GB" altLang="en-US"/>
              <a:pPr/>
              <a:t>16/02/2021</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3E1C58F8-B8CB-4331-A4E0-CCC5BF17093E}" type="slidenum">
              <a:rPr lang="en-GB" altLang="en-US"/>
              <a:pPr/>
              <a:t>‹#›</a:t>
            </a:fld>
            <a:endParaRPr lang="en-GB" altLang="en-US"/>
          </a:p>
        </p:txBody>
      </p:sp>
    </p:spTree>
    <p:extLst>
      <p:ext uri="{BB962C8B-B14F-4D97-AF65-F5344CB8AC3E}">
        <p14:creationId xmlns:p14="http://schemas.microsoft.com/office/powerpoint/2010/main" val="39130769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F75C867-A365-40DC-993A-BE7E0D653E5F}" type="datetimeFigureOut">
              <a:rPr lang="en-GB" altLang="en-US"/>
              <a:pPr/>
              <a:t>16/02/2021</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F3D5D25-3B7C-4E40-9AAE-2A2A81CA7758}" type="slidenum">
              <a:rPr lang="en-GB" altLang="en-US"/>
              <a:pPr/>
              <a:t>‹#›</a:t>
            </a:fld>
            <a:endParaRPr lang="en-GB" altLang="en-US"/>
          </a:p>
        </p:txBody>
      </p:sp>
    </p:spTree>
    <p:extLst>
      <p:ext uri="{BB962C8B-B14F-4D97-AF65-F5344CB8AC3E}">
        <p14:creationId xmlns:p14="http://schemas.microsoft.com/office/powerpoint/2010/main" val="2639394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BEED8506-4D5D-4F3A-8C8D-619EB0053BE1}" type="datetimeFigureOut">
              <a:rPr lang="en-GB" altLang="en-US"/>
              <a:pPr/>
              <a:t>16/02/2021</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C1B6EC3-0880-42FD-BF1D-466CAF99D5A3}" type="slidenum">
              <a:rPr lang="en-GB" altLang="en-US"/>
              <a:pPr/>
              <a:t>‹#›</a:t>
            </a:fld>
            <a:endParaRPr lang="en-GB" altLang="en-US"/>
          </a:p>
        </p:txBody>
      </p:sp>
    </p:spTree>
    <p:extLst>
      <p:ext uri="{BB962C8B-B14F-4D97-AF65-F5344CB8AC3E}">
        <p14:creationId xmlns:p14="http://schemas.microsoft.com/office/powerpoint/2010/main" val="3667059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858D4CD-14E8-4184-84A8-EEFE0D847267}" type="datetimeFigureOut">
              <a:rPr lang="en-GB" altLang="en-US"/>
              <a:pPr/>
              <a:t>16/02/2021</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4C7A2A34-2A1F-471D-AD43-597237B29AD7}" type="slidenum">
              <a:rPr lang="en-GB" altLang="en-US"/>
              <a:pPr/>
              <a:t>‹#›</a:t>
            </a:fld>
            <a:endParaRPr lang="en-GB" altLang="en-US"/>
          </a:p>
        </p:txBody>
      </p:sp>
    </p:spTree>
    <p:extLst>
      <p:ext uri="{BB962C8B-B14F-4D97-AF65-F5344CB8AC3E}">
        <p14:creationId xmlns:p14="http://schemas.microsoft.com/office/powerpoint/2010/main" val="1486102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949C99C0-B010-4619-A85E-5D7C1944B851}" type="datetimeFigureOut">
              <a:rPr lang="en-GB" altLang="en-US"/>
              <a:pPr/>
              <a:t>16/02/2021</a:t>
            </a:fld>
            <a:endParaRPr lang="en-GB"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CF997CC-C195-4F28-A608-F70F52A2CA7F}" type="slidenum">
              <a:rPr lang="en-GB" altLang="en-US"/>
              <a:pPr/>
              <a:t>‹#›</a:t>
            </a:fld>
            <a:endParaRPr lang="en-GB" altLang="en-US"/>
          </a:p>
        </p:txBody>
      </p:sp>
    </p:spTree>
    <p:extLst>
      <p:ext uri="{BB962C8B-B14F-4D97-AF65-F5344CB8AC3E}">
        <p14:creationId xmlns:p14="http://schemas.microsoft.com/office/powerpoint/2010/main" val="1360471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4756FA61-6C8D-4F2A-AD71-F673971F66C8}" type="datetimeFigureOut">
              <a:rPr lang="en-GB" altLang="en-US"/>
              <a:pPr/>
              <a:t>16/02/2021</a:t>
            </a:fld>
            <a:endParaRPr lang="en-GB" alt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52D6C9D8-8029-4C26-A9C9-AB9FB6DC7A83}" type="slidenum">
              <a:rPr lang="en-GB" altLang="en-US"/>
              <a:pPr/>
              <a:t>‹#›</a:t>
            </a:fld>
            <a:endParaRPr lang="en-GB" altLang="en-US"/>
          </a:p>
        </p:txBody>
      </p:sp>
    </p:spTree>
    <p:extLst>
      <p:ext uri="{BB962C8B-B14F-4D97-AF65-F5344CB8AC3E}">
        <p14:creationId xmlns:p14="http://schemas.microsoft.com/office/powerpoint/2010/main" val="2041690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6D265E9-826C-4674-B533-B2CFC1B136D5}" type="datetimeFigureOut">
              <a:rPr lang="en-GB" altLang="en-US"/>
              <a:pPr/>
              <a:t>16/02/2021</a:t>
            </a:fld>
            <a:endParaRPr lang="en-GB" alt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B6D7D5D8-8F40-455C-9253-FD22B2AB7B0F}" type="slidenum">
              <a:rPr lang="en-GB" altLang="en-US"/>
              <a:pPr/>
              <a:t>‹#›</a:t>
            </a:fld>
            <a:endParaRPr lang="en-GB" altLang="en-US"/>
          </a:p>
        </p:txBody>
      </p:sp>
    </p:spTree>
    <p:extLst>
      <p:ext uri="{BB962C8B-B14F-4D97-AF65-F5344CB8AC3E}">
        <p14:creationId xmlns:p14="http://schemas.microsoft.com/office/powerpoint/2010/main" val="15641495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C7C06A94-49AE-4A39-9DE4-E8D92008CE46}" type="datetimeFigureOut">
              <a:rPr lang="en-GB" altLang="en-US"/>
              <a:pPr/>
              <a:t>16/02/2021</a:t>
            </a:fld>
            <a:endParaRPr lang="en-GB" alt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4A1E32E-57A3-4C3F-8DF7-416DE5BEC55A}" type="slidenum">
              <a:rPr lang="en-GB" altLang="en-US"/>
              <a:pPr/>
              <a:t>‹#›</a:t>
            </a:fld>
            <a:endParaRPr lang="en-GB" altLang="en-US"/>
          </a:p>
        </p:txBody>
      </p:sp>
    </p:spTree>
    <p:extLst>
      <p:ext uri="{BB962C8B-B14F-4D97-AF65-F5344CB8AC3E}">
        <p14:creationId xmlns:p14="http://schemas.microsoft.com/office/powerpoint/2010/main" val="2610426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CABDF111-CF80-4589-9B15-88CE526A9E65}" type="datetimeFigureOut">
              <a:rPr lang="en-GB" altLang="en-US"/>
              <a:pPr/>
              <a:t>16/02/2021</a:t>
            </a:fld>
            <a:endParaRPr lang="en-GB"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D8FA974F-8B41-4F73-9273-E8C8B86E6452}" type="slidenum">
              <a:rPr lang="en-GB" altLang="en-US"/>
              <a:pPr/>
              <a:t>‹#›</a:t>
            </a:fld>
            <a:endParaRPr lang="en-GB" altLang="en-US"/>
          </a:p>
        </p:txBody>
      </p:sp>
    </p:spTree>
    <p:extLst>
      <p:ext uri="{BB962C8B-B14F-4D97-AF65-F5344CB8AC3E}">
        <p14:creationId xmlns:p14="http://schemas.microsoft.com/office/powerpoint/2010/main" val="3265254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C62FB30-64E8-4226-9EF1-3C7B8833C29E}" type="datetimeFigureOut">
              <a:rPr lang="en-GB" altLang="en-US"/>
              <a:pPr/>
              <a:t>16/02/2021</a:t>
            </a:fld>
            <a:endParaRPr lang="en-GB"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EA406AF-BA60-43A0-9310-0A8016CCE01F}" type="slidenum">
              <a:rPr lang="en-GB" altLang="en-US"/>
              <a:pPr/>
              <a:t>‹#›</a:t>
            </a:fld>
            <a:endParaRPr lang="en-GB" altLang="en-US"/>
          </a:p>
        </p:txBody>
      </p:sp>
    </p:spTree>
    <p:extLst>
      <p:ext uri="{BB962C8B-B14F-4D97-AF65-F5344CB8AC3E}">
        <p14:creationId xmlns:p14="http://schemas.microsoft.com/office/powerpoint/2010/main" val="3209378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Powerpoint BKG.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98" y="2024"/>
            <a:ext cx="9141301" cy="6855976"/>
          </a:xfrm>
          <a:prstGeom prst="rect">
            <a:avLst/>
          </a:prstGeom>
        </p:spPr>
      </p:pic>
      <p:sp>
        <p:nvSpPr>
          <p:cNvPr id="1026" name="Title Placeholder 1"/>
          <p:cNvSpPr>
            <a:spLocks noGrp="1"/>
          </p:cNvSpPr>
          <p:nvPr>
            <p:ph type="title"/>
          </p:nvPr>
        </p:nvSpPr>
        <p:spPr bwMode="auto">
          <a:xfrm>
            <a:off x="323850" y="404813"/>
            <a:ext cx="2376488" cy="554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dirty="0" smtClean="0"/>
          </a:p>
        </p:txBody>
      </p:sp>
      <p:sp>
        <p:nvSpPr>
          <p:cNvPr id="1027" name="Text Placeholder 2"/>
          <p:cNvSpPr>
            <a:spLocks noGrp="1"/>
          </p:cNvSpPr>
          <p:nvPr>
            <p:ph type="body" idx="1"/>
          </p:nvPr>
        </p:nvSpPr>
        <p:spPr bwMode="auto">
          <a:xfrm>
            <a:off x="2987675" y="404813"/>
            <a:ext cx="5699125" cy="56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Tree>
    <p:extLst>
      <p:ext uri="{BB962C8B-B14F-4D97-AF65-F5344CB8AC3E}">
        <p14:creationId xmlns:p14="http://schemas.microsoft.com/office/powerpoint/2010/main" val="2482625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rtl="0" eaLnBrk="1" fontAlgn="base" hangingPunct="1">
        <a:spcBef>
          <a:spcPct val="0"/>
        </a:spcBef>
        <a:spcAft>
          <a:spcPct val="0"/>
        </a:spcAft>
        <a:defRPr sz="4400" b="1" kern="1200">
          <a:solidFill>
            <a:schemeClr val="tx1"/>
          </a:solidFill>
          <a:latin typeface="Ubuntu"/>
          <a:ea typeface="MS PGothic" pitchFamily="34" charset="-128"/>
          <a:cs typeface="Ubuntu"/>
        </a:defRPr>
      </a:lvl1pPr>
      <a:lvl2pPr algn="ctr" rtl="0" eaLnBrk="1" fontAlgn="base" hangingPunct="1">
        <a:spcBef>
          <a:spcPct val="0"/>
        </a:spcBef>
        <a:spcAft>
          <a:spcPct val="0"/>
        </a:spcAft>
        <a:defRPr sz="4400" b="1">
          <a:solidFill>
            <a:schemeClr val="tx1"/>
          </a:solidFill>
          <a:latin typeface="Ubuntu" charset="0"/>
          <a:ea typeface="MS PGothic" pitchFamily="34" charset="-128"/>
        </a:defRPr>
      </a:lvl2pPr>
      <a:lvl3pPr algn="ctr" rtl="0" eaLnBrk="1" fontAlgn="base" hangingPunct="1">
        <a:spcBef>
          <a:spcPct val="0"/>
        </a:spcBef>
        <a:spcAft>
          <a:spcPct val="0"/>
        </a:spcAft>
        <a:defRPr sz="4400" b="1">
          <a:solidFill>
            <a:schemeClr val="tx1"/>
          </a:solidFill>
          <a:latin typeface="Ubuntu" charset="0"/>
          <a:ea typeface="MS PGothic" pitchFamily="34" charset="-128"/>
        </a:defRPr>
      </a:lvl3pPr>
      <a:lvl4pPr algn="ctr" rtl="0" eaLnBrk="1" fontAlgn="base" hangingPunct="1">
        <a:spcBef>
          <a:spcPct val="0"/>
        </a:spcBef>
        <a:spcAft>
          <a:spcPct val="0"/>
        </a:spcAft>
        <a:defRPr sz="4400" b="1">
          <a:solidFill>
            <a:schemeClr val="tx1"/>
          </a:solidFill>
          <a:latin typeface="Ubuntu" charset="0"/>
          <a:ea typeface="MS PGothic" pitchFamily="34" charset="-128"/>
        </a:defRPr>
      </a:lvl4pPr>
      <a:lvl5pPr algn="ctr" rtl="0" eaLnBrk="1" fontAlgn="base" hangingPunct="1">
        <a:spcBef>
          <a:spcPct val="0"/>
        </a:spcBef>
        <a:spcAft>
          <a:spcPct val="0"/>
        </a:spcAft>
        <a:defRPr sz="4400" b="1">
          <a:solidFill>
            <a:schemeClr val="tx1"/>
          </a:solidFill>
          <a:latin typeface="Ubuntu"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Ubuntu"/>
          <a:ea typeface="MS PGothic" pitchFamily="34" charset="-128"/>
          <a:cs typeface="Ubuntu"/>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Ubuntu"/>
          <a:ea typeface="MS PGothic" pitchFamily="34" charset="-128"/>
          <a:cs typeface="Ubuntu"/>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Ubuntu"/>
          <a:ea typeface="MS PGothic" pitchFamily="34" charset="-128"/>
          <a:cs typeface="Ubuntu"/>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Ubuntu"/>
          <a:ea typeface="MS PGothic" pitchFamily="34" charset="-128"/>
          <a:cs typeface="Ubuntu"/>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Ubuntu"/>
          <a:ea typeface="MS PGothic" pitchFamily="34" charset="-128"/>
          <a:cs typeface="Ubuntu"/>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em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hyperlink" Target="https://eur03.safelinks.protection.outlook.com/?url=https%3A%2F%2Fdoodle.com%2Fpoll%2Fb9rkwxkapk2844ud%3Futm_source%3Dpoll%26utm_medium%3Dlink&amp;data=04%7C01%7Cirb2%40leicester.ac.uk%7C74f914f508314b71632208d8ccf72aef%7Caebecd6a31d44b0195ce8274afe853d9%7C0%7C0%7C637484709239565551%7CUnknown%7CTWFpbGZsb3d8eyJWIjoiMC4wLjAwMDAiLCJQIjoiV2luMzIiLCJBTiI6Ik1haWwiLCJXVCI6Mn0%3D%7C1000&amp;sdata=rwIxpQ79klMwN2CnDDjDmP%2FnO4Um7ojyPJs7wCZWLS8%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leicesterunion.com/voice/elections/elections/single-transferable-votin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leicesterunion.com/surveys/electioncomplaintsform/" TargetMode="External"/><Relationship Id="rId2" Type="http://schemas.openxmlformats.org/officeDocument/2006/relationships/hyperlink" Target="mailto:su-elections@Leicester.ac.uk"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hyperlink" Target="https://www.leicesterunion.com/surveys/headspaceappointmentform/" TargetMode="External"/><Relationship Id="rId2" Type="http://schemas.openxmlformats.org/officeDocument/2006/relationships/hyperlink" Target="mailto:advice@le.ac.uk"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leicesterunion.com/voice/elections/faq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hyperlink" Target="mailto:su-elections@le.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www2.le.ac.uk/offices/ithelp/my-computer/print-copy-scan/students/pay"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0" y="5000220"/>
            <a:ext cx="9210059" cy="1063783"/>
          </a:xfrm>
          <a:prstGeom prst="rect">
            <a:avLst/>
          </a:prstGeom>
        </p:spPr>
      </p:pic>
      <p:sp>
        <p:nvSpPr>
          <p:cNvPr id="6" name="Rectangle 5"/>
          <p:cNvSpPr/>
          <p:nvPr/>
        </p:nvSpPr>
        <p:spPr>
          <a:xfrm>
            <a:off x="224444" y="915815"/>
            <a:ext cx="8617215" cy="3416320"/>
          </a:xfrm>
          <a:prstGeom prst="rect">
            <a:avLst/>
          </a:prstGeom>
        </p:spPr>
        <p:txBody>
          <a:bodyPr wrap="square">
            <a:spAutoFit/>
          </a:bodyPr>
          <a:lstStyle/>
          <a:p>
            <a:pPr lvl="0" algn="ctr"/>
            <a:r>
              <a:rPr lang="en-GB" sz="5400" b="1" dirty="0" smtClean="0">
                <a:ln>
                  <a:solidFill>
                    <a:srgbClr val="6EB3D2"/>
                  </a:solidFill>
                </a:ln>
                <a:latin typeface="Trebuchet MS" panose="020B0603020202020204" pitchFamily="34" charset="0"/>
              </a:rPr>
              <a:t>Elections 2021</a:t>
            </a:r>
            <a:endParaRPr lang="en-GB" sz="5400" b="1" dirty="0">
              <a:ln>
                <a:solidFill>
                  <a:srgbClr val="6EB3D2"/>
                </a:solidFill>
              </a:ln>
              <a:latin typeface="Trebuchet MS" panose="020B0603020202020204" pitchFamily="34" charset="0"/>
            </a:endParaRPr>
          </a:p>
          <a:p>
            <a:pPr lvl="0" algn="ctr"/>
            <a:r>
              <a:rPr lang="en-GB" sz="5400" b="1" dirty="0" smtClean="0">
                <a:ln>
                  <a:solidFill>
                    <a:srgbClr val="6EB3D2"/>
                  </a:solidFill>
                </a:ln>
                <a:latin typeface="Trebuchet MS" panose="020B0603020202020204" pitchFamily="34" charset="0"/>
              </a:rPr>
              <a:t>Candidate Briefing</a:t>
            </a:r>
            <a:endParaRPr lang="en-GB" sz="5400" b="1" dirty="0">
              <a:ln>
                <a:solidFill>
                  <a:srgbClr val="6EB3D2"/>
                </a:solidFill>
              </a:ln>
              <a:latin typeface="Trebuchet MS" panose="020B0603020202020204" pitchFamily="34" charset="0"/>
            </a:endParaRPr>
          </a:p>
          <a:p>
            <a:pPr lvl="0" algn="ctr"/>
            <a:endParaRPr lang="en-GB" sz="5400" b="1" dirty="0">
              <a:ln>
                <a:solidFill>
                  <a:srgbClr val="6EB3D2"/>
                </a:solidFill>
              </a:ln>
              <a:solidFill>
                <a:schemeClr val="tx1">
                  <a:lumMod val="50000"/>
                  <a:lumOff val="50000"/>
                </a:schemeClr>
              </a:solidFill>
              <a:effectLst>
                <a:outerShdw blurRad="50800" dist="38100" dir="8100000" algn="tr" rotWithShape="0">
                  <a:prstClr val="black">
                    <a:alpha val="40000"/>
                  </a:prstClr>
                </a:outerShdw>
              </a:effectLst>
              <a:latin typeface="Trebuchet MS" panose="020B0603020202020204" pitchFamily="34" charset="0"/>
            </a:endParaRPr>
          </a:p>
          <a:p>
            <a:pPr lvl="0" algn="ctr"/>
            <a:endParaRPr lang="en-GB" sz="5400" b="1" dirty="0">
              <a:ln>
                <a:solidFill>
                  <a:srgbClr val="6EB3D2"/>
                </a:solidFill>
              </a:ln>
              <a:solidFill>
                <a:schemeClr val="tx1">
                  <a:lumMod val="50000"/>
                  <a:lumOff val="50000"/>
                </a:schemeClr>
              </a:solidFill>
              <a:effectLst>
                <a:outerShdw blurRad="50800" dist="38100" dir="8100000" algn="tr" rotWithShape="0">
                  <a:prstClr val="black">
                    <a:alpha val="40000"/>
                  </a:prstClr>
                </a:outerShdw>
              </a:effectLst>
              <a:latin typeface="Trebuchet MS" panose="020B0603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640" y="2889712"/>
            <a:ext cx="2141306" cy="200934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9337" y="2889712"/>
            <a:ext cx="2009342" cy="200934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3838" y="2889712"/>
            <a:ext cx="2009342" cy="200934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3571" y="2884855"/>
            <a:ext cx="2014199" cy="2014199"/>
          </a:xfrm>
          <a:prstGeom prst="rect">
            <a:avLst/>
          </a:prstGeom>
        </p:spPr>
      </p:pic>
    </p:spTree>
    <p:extLst>
      <p:ext uri="{BB962C8B-B14F-4D97-AF65-F5344CB8AC3E}">
        <p14:creationId xmlns:p14="http://schemas.microsoft.com/office/powerpoint/2010/main" val="1589075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Deadlines</a:t>
            </a:r>
            <a:endParaRPr lang="en-US" sz="4800" dirty="0"/>
          </a:p>
        </p:txBody>
      </p:sp>
      <p:sp>
        <p:nvSpPr>
          <p:cNvPr id="4" name="Content Placeholder 2"/>
          <p:cNvSpPr txBox="1">
            <a:spLocks/>
          </p:cNvSpPr>
          <p:nvPr/>
        </p:nvSpPr>
        <p:spPr bwMode="auto">
          <a:xfrm>
            <a:off x="1068220" y="1332113"/>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sz="2800" dirty="0">
              <a:solidFill>
                <a:schemeClr val="bg2">
                  <a:lumMod val="75000"/>
                </a:schemeClr>
              </a:solidFill>
            </a:endParaRPr>
          </a:p>
          <a:p>
            <a:pPr algn="l"/>
            <a:endParaRPr lang="en-GB" dirty="0">
              <a:solidFill>
                <a:schemeClr val="bg2">
                  <a:lumMod val="75000"/>
                </a:schemeClr>
              </a:solidFill>
            </a:endParaRP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0" y="5828772"/>
            <a:ext cx="9210059" cy="1063783"/>
          </a:xfrm>
          <a:prstGeom prst="rect">
            <a:avLst/>
          </a:prstGeom>
        </p:spPr>
      </p:pic>
      <p:graphicFrame>
        <p:nvGraphicFramePr>
          <p:cNvPr id="8" name="Diagram 7"/>
          <p:cNvGraphicFramePr/>
          <p:nvPr>
            <p:extLst>
              <p:ext uri="{D42A27DB-BD31-4B8C-83A1-F6EECF244321}">
                <p14:modId xmlns:p14="http://schemas.microsoft.com/office/powerpoint/2010/main" val="3353677347"/>
              </p:ext>
            </p:extLst>
          </p:nvPr>
        </p:nvGraphicFramePr>
        <p:xfrm>
          <a:off x="467544" y="1268760"/>
          <a:ext cx="8373076" cy="4255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8400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Podcasts </a:t>
            </a:r>
            <a:br>
              <a:rPr lang="en-US" sz="4800" dirty="0" smtClean="0"/>
            </a:br>
            <a:r>
              <a:rPr lang="en-US" sz="2400" dirty="0" smtClean="0"/>
              <a:t>(Executive Officers only)</a:t>
            </a:r>
            <a:endParaRPr lang="en-US" sz="2400" dirty="0"/>
          </a:p>
        </p:txBody>
      </p:sp>
      <p:sp>
        <p:nvSpPr>
          <p:cNvPr id="4" name="Content Placeholder 2"/>
          <p:cNvSpPr txBox="1">
            <a:spLocks/>
          </p:cNvSpPr>
          <p:nvPr/>
        </p:nvSpPr>
        <p:spPr bwMode="auto">
          <a:xfrm>
            <a:off x="495401" y="1340768"/>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sz="2800" dirty="0">
              <a:solidFill>
                <a:schemeClr val="tx1"/>
              </a:solidFill>
            </a:endParaRPr>
          </a:p>
          <a:p>
            <a:pPr marL="457200" indent="-457200" algn="l">
              <a:buFontTx/>
              <a:buChar char="-"/>
            </a:pPr>
            <a:r>
              <a:rPr lang="en-GB" sz="1800" dirty="0" smtClean="0">
                <a:solidFill>
                  <a:schemeClr val="tx1"/>
                </a:solidFill>
                <a:latin typeface="+mn-lt"/>
              </a:rPr>
              <a:t>Sessions taking place from now until </a:t>
            </a:r>
            <a:r>
              <a:rPr lang="en-GB" sz="1800" dirty="0" smtClean="0">
                <a:solidFill>
                  <a:schemeClr val="tx1"/>
                </a:solidFill>
                <a:latin typeface="+mn-lt"/>
              </a:rPr>
              <a:t>Friday</a:t>
            </a:r>
            <a:r>
              <a:rPr lang="en-GB" sz="1800" dirty="0" smtClean="0">
                <a:solidFill>
                  <a:schemeClr val="tx1"/>
                </a:solidFill>
                <a:latin typeface="+mn-lt"/>
              </a:rPr>
              <a:t>, </a:t>
            </a:r>
            <a:r>
              <a:rPr lang="en-GB" sz="1800" dirty="0" smtClean="0">
                <a:solidFill>
                  <a:schemeClr val="tx1"/>
                </a:solidFill>
                <a:latin typeface="+mn-lt"/>
              </a:rPr>
              <a:t>sign-up </a:t>
            </a:r>
            <a:r>
              <a:rPr lang="en-GB" sz="1800" dirty="0">
                <a:solidFill>
                  <a:schemeClr val="tx1"/>
                </a:solidFill>
                <a:latin typeface="+mn-lt"/>
              </a:rPr>
              <a:t>n</a:t>
            </a:r>
            <a:r>
              <a:rPr lang="en-GB" sz="1800" dirty="0" smtClean="0">
                <a:solidFill>
                  <a:schemeClr val="tx1"/>
                </a:solidFill>
                <a:latin typeface="+mn-lt"/>
              </a:rPr>
              <a:t>ow, first come first serve - </a:t>
            </a:r>
            <a:r>
              <a:rPr lang="en-GB" sz="1600" u="sng" dirty="0">
                <a:latin typeface="+mn-lt"/>
                <a:hlinkClick r:id="rId3"/>
              </a:rPr>
              <a:t>https://doodle.com/poll/b9rkwxkapk2844ud?utm_source=poll&amp;utm_medium=link</a:t>
            </a:r>
            <a:endParaRPr lang="en-GB" sz="1600" u="sng" dirty="0" smtClean="0">
              <a:solidFill>
                <a:schemeClr val="tx1"/>
              </a:solidFill>
              <a:latin typeface="+mn-lt"/>
            </a:endParaRPr>
          </a:p>
          <a:p>
            <a:pPr marL="457200" indent="-457200" algn="l">
              <a:buFontTx/>
              <a:buChar char="-"/>
            </a:pPr>
            <a:r>
              <a:rPr lang="en-GB" sz="1800" dirty="0" smtClean="0">
                <a:solidFill>
                  <a:schemeClr val="tx1"/>
                </a:solidFill>
                <a:latin typeface="+mn-lt"/>
              </a:rPr>
              <a:t>Maximum of 90 seconds to introduce yourself and talk about your manifesto</a:t>
            </a:r>
          </a:p>
          <a:p>
            <a:pPr algn="l"/>
            <a:endParaRPr lang="en-GB" sz="1100" dirty="0" smtClean="0">
              <a:solidFill>
                <a:schemeClr val="tx1"/>
              </a:solidFill>
              <a:latin typeface="+mn-lt"/>
            </a:endParaRPr>
          </a:p>
          <a:p>
            <a:pPr marL="457200" indent="-457200" algn="l">
              <a:buFontTx/>
              <a:buChar char="-"/>
            </a:pPr>
            <a:r>
              <a:rPr lang="en-GB" sz="1800" dirty="0" smtClean="0">
                <a:solidFill>
                  <a:schemeClr val="tx1"/>
                </a:solidFill>
                <a:latin typeface="+mn-lt"/>
              </a:rPr>
              <a:t>Maximum of 60 seconds to respond to 3 questions</a:t>
            </a:r>
          </a:p>
          <a:p>
            <a:pPr marL="457200" indent="-457200" algn="l">
              <a:buFontTx/>
              <a:buChar char="-"/>
            </a:pPr>
            <a:endParaRPr lang="en-GB" sz="1100" dirty="0" smtClean="0">
              <a:solidFill>
                <a:schemeClr val="tx1"/>
              </a:solidFill>
              <a:latin typeface="+mn-lt"/>
            </a:endParaRPr>
          </a:p>
          <a:p>
            <a:pPr marL="457200" indent="-457200" algn="l">
              <a:buFontTx/>
              <a:buChar char="-"/>
            </a:pPr>
            <a:r>
              <a:rPr lang="en-GB" sz="1800" dirty="0" smtClean="0">
                <a:solidFill>
                  <a:schemeClr val="tx1"/>
                </a:solidFill>
                <a:latin typeface="+mn-lt"/>
              </a:rPr>
              <a:t>Same questions will be asked to all candidates running for a particular position</a:t>
            </a:r>
          </a:p>
          <a:p>
            <a:pPr marL="457200" indent="-457200" algn="l">
              <a:buFontTx/>
              <a:buChar char="-"/>
            </a:pPr>
            <a:endParaRPr lang="en-GB" sz="1100" dirty="0" smtClean="0">
              <a:solidFill>
                <a:schemeClr val="tx1"/>
              </a:solidFill>
              <a:latin typeface="+mn-lt"/>
            </a:endParaRPr>
          </a:p>
          <a:p>
            <a:pPr marL="457200" indent="-457200" algn="l">
              <a:buFontTx/>
              <a:buChar char="-"/>
            </a:pPr>
            <a:r>
              <a:rPr lang="en-GB" sz="1800" dirty="0" smtClean="0">
                <a:solidFill>
                  <a:schemeClr val="tx1"/>
                </a:solidFill>
                <a:latin typeface="+mn-lt"/>
              </a:rPr>
              <a:t>Order in which you will appear in the podcast will be drawn at random</a:t>
            </a:r>
          </a:p>
          <a:p>
            <a:pPr marL="457200" indent="-457200" algn="l">
              <a:buFontTx/>
              <a:buChar char="-"/>
            </a:pPr>
            <a:endParaRPr lang="en-GB" sz="2800" dirty="0">
              <a:solidFill>
                <a:schemeClr val="bg2">
                  <a:lumMod val="75000"/>
                </a:schemeClr>
              </a:solidFill>
            </a:endParaRPr>
          </a:p>
          <a:p>
            <a:pPr algn="l"/>
            <a:endParaRPr lang="en-GB" dirty="0">
              <a:solidFill>
                <a:schemeClr val="bg2">
                  <a:lumMod val="75000"/>
                </a:schemeClr>
              </a:solidFill>
            </a:endParaRP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4"/>
          <a:srcRect t="5168" r="2160" b="71967"/>
          <a:stretch/>
        </p:blipFill>
        <p:spPr>
          <a:xfrm>
            <a:off x="0" y="5828772"/>
            <a:ext cx="9210059" cy="1063783"/>
          </a:xfrm>
          <a:prstGeom prst="rect">
            <a:avLst/>
          </a:prstGeom>
        </p:spPr>
      </p:pic>
    </p:spTree>
    <p:extLst>
      <p:ext uri="{BB962C8B-B14F-4D97-AF65-F5344CB8AC3E}">
        <p14:creationId xmlns:p14="http://schemas.microsoft.com/office/powerpoint/2010/main" val="3037430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Videos</a:t>
            </a:r>
            <a:r>
              <a:rPr lang="en-US" sz="4800" dirty="0" smtClean="0"/>
              <a:t/>
            </a:r>
            <a:br>
              <a:rPr lang="en-US" sz="4800" dirty="0" smtClean="0"/>
            </a:br>
            <a:r>
              <a:rPr lang="en-US" sz="2400" dirty="0" smtClean="0"/>
              <a:t>(Executive Officers only)</a:t>
            </a:r>
            <a:endParaRPr lang="en-US" sz="2400" dirty="0"/>
          </a:p>
        </p:txBody>
      </p:sp>
      <p:sp>
        <p:nvSpPr>
          <p:cNvPr id="4" name="Content Placeholder 2"/>
          <p:cNvSpPr txBox="1">
            <a:spLocks/>
          </p:cNvSpPr>
          <p:nvPr/>
        </p:nvSpPr>
        <p:spPr bwMode="auto">
          <a:xfrm>
            <a:off x="484684" y="1628800"/>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sz="2800" dirty="0">
              <a:solidFill>
                <a:schemeClr val="tx1"/>
              </a:solidFill>
            </a:endParaRPr>
          </a:p>
          <a:p>
            <a:pPr marL="457200" indent="-457200" algn="l">
              <a:buFontTx/>
              <a:buChar char="-"/>
            </a:pPr>
            <a:r>
              <a:rPr lang="en-GB" sz="1800" dirty="0" smtClean="0">
                <a:solidFill>
                  <a:schemeClr val="tx1"/>
                </a:solidFill>
                <a:latin typeface="+mn-lt"/>
              </a:rPr>
              <a:t>Opportunity to submit two videos, up to a maximum of 45 second in length</a:t>
            </a:r>
          </a:p>
          <a:p>
            <a:pPr algn="l"/>
            <a:endParaRPr lang="en-GB" sz="1100" dirty="0" smtClean="0">
              <a:solidFill>
                <a:schemeClr val="tx1"/>
              </a:solidFill>
              <a:latin typeface="+mn-lt"/>
            </a:endParaRPr>
          </a:p>
          <a:p>
            <a:pPr marL="457200" indent="-457200" algn="l">
              <a:buFontTx/>
              <a:buChar char="-"/>
            </a:pPr>
            <a:r>
              <a:rPr lang="en-GB" sz="1800" dirty="0" smtClean="0">
                <a:solidFill>
                  <a:schemeClr val="tx1"/>
                </a:solidFill>
                <a:latin typeface="+mn-lt"/>
              </a:rPr>
              <a:t>One video is required to be recorded in Portrait Format, the other in Landscape</a:t>
            </a:r>
          </a:p>
          <a:p>
            <a:pPr algn="l"/>
            <a:endParaRPr lang="en-GB" sz="1100" dirty="0" smtClean="0">
              <a:solidFill>
                <a:schemeClr val="tx1"/>
              </a:solidFill>
              <a:latin typeface="+mn-lt"/>
            </a:endParaRPr>
          </a:p>
          <a:p>
            <a:pPr marL="457200" indent="-457200" algn="l">
              <a:buFontTx/>
              <a:buChar char="-"/>
            </a:pPr>
            <a:r>
              <a:rPr lang="en-GB" sz="1800" dirty="0" smtClean="0">
                <a:solidFill>
                  <a:schemeClr val="tx1"/>
                </a:solidFill>
                <a:latin typeface="+mn-lt"/>
              </a:rPr>
              <a:t>The two videos can but don’t have to be different.</a:t>
            </a:r>
          </a:p>
          <a:p>
            <a:pPr algn="l"/>
            <a:endParaRPr lang="en-GB" sz="1100" dirty="0">
              <a:solidFill>
                <a:schemeClr val="tx1"/>
              </a:solidFill>
              <a:latin typeface="+mn-lt"/>
            </a:endParaRPr>
          </a:p>
          <a:p>
            <a:pPr marL="457200" indent="-457200" algn="l">
              <a:buFontTx/>
              <a:buChar char="-"/>
            </a:pPr>
            <a:r>
              <a:rPr lang="en-GB" sz="1800" dirty="0">
                <a:solidFill>
                  <a:schemeClr val="tx1"/>
                </a:solidFill>
                <a:latin typeface="+mn-lt"/>
              </a:rPr>
              <a:t>W</a:t>
            </a:r>
            <a:r>
              <a:rPr lang="en-GB" sz="1800" dirty="0" smtClean="0">
                <a:solidFill>
                  <a:schemeClr val="tx1"/>
                </a:solidFill>
                <a:latin typeface="+mn-lt"/>
              </a:rPr>
              <a:t>e will publicise on our social media channels</a:t>
            </a:r>
            <a:endParaRPr lang="en-GB" sz="1600" u="sng" dirty="0" smtClean="0">
              <a:solidFill>
                <a:schemeClr val="tx1"/>
              </a:solidFill>
              <a:latin typeface="+mn-lt"/>
            </a:endParaRPr>
          </a:p>
          <a:p>
            <a:pPr algn="l"/>
            <a:endParaRPr lang="en-GB" sz="2800" dirty="0">
              <a:solidFill>
                <a:schemeClr val="bg2">
                  <a:lumMod val="75000"/>
                </a:schemeClr>
              </a:solidFill>
            </a:endParaRPr>
          </a:p>
          <a:p>
            <a:pPr algn="l"/>
            <a:endParaRPr lang="en-GB" dirty="0">
              <a:solidFill>
                <a:schemeClr val="bg2">
                  <a:lumMod val="75000"/>
                </a:schemeClr>
              </a:solidFill>
            </a:endParaRP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0" y="5828772"/>
            <a:ext cx="9210059" cy="1063783"/>
          </a:xfrm>
          <a:prstGeom prst="rect">
            <a:avLst/>
          </a:prstGeom>
        </p:spPr>
      </p:pic>
    </p:spTree>
    <p:extLst>
      <p:ext uri="{BB962C8B-B14F-4D97-AF65-F5344CB8AC3E}">
        <p14:creationId xmlns:p14="http://schemas.microsoft.com/office/powerpoint/2010/main" val="4092014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Optional Workshops</a:t>
            </a:r>
            <a:endParaRPr lang="en-US" sz="4800" dirty="0"/>
          </a:p>
        </p:txBody>
      </p:sp>
      <p:sp>
        <p:nvSpPr>
          <p:cNvPr id="4" name="Content Placeholder 2"/>
          <p:cNvSpPr txBox="1">
            <a:spLocks/>
          </p:cNvSpPr>
          <p:nvPr/>
        </p:nvSpPr>
        <p:spPr bwMode="auto">
          <a:xfrm>
            <a:off x="1068220" y="1332113"/>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sz="2800" dirty="0">
              <a:solidFill>
                <a:schemeClr val="bg2">
                  <a:lumMod val="75000"/>
                </a:schemeClr>
              </a:solidFill>
            </a:endParaRPr>
          </a:p>
          <a:p>
            <a:pPr algn="l"/>
            <a:endParaRPr lang="en-GB" dirty="0">
              <a:solidFill>
                <a:schemeClr val="bg2">
                  <a:lumMod val="75000"/>
                </a:schemeClr>
              </a:solidFill>
            </a:endParaRP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2"/>
          <a:srcRect t="5168" r="2160" b="71967"/>
          <a:stretch/>
        </p:blipFill>
        <p:spPr>
          <a:xfrm>
            <a:off x="0" y="5828772"/>
            <a:ext cx="9210059" cy="1063783"/>
          </a:xfrm>
          <a:prstGeom prst="rect">
            <a:avLst/>
          </a:prstGeom>
        </p:spPr>
      </p:pic>
      <p:graphicFrame>
        <p:nvGraphicFramePr>
          <p:cNvPr id="7" name="Diagram 6"/>
          <p:cNvGraphicFramePr/>
          <p:nvPr>
            <p:extLst>
              <p:ext uri="{D42A27DB-BD31-4B8C-83A1-F6EECF244321}">
                <p14:modId xmlns:p14="http://schemas.microsoft.com/office/powerpoint/2010/main" val="483165062"/>
              </p:ext>
            </p:extLst>
          </p:nvPr>
        </p:nvGraphicFramePr>
        <p:xfrm>
          <a:off x="1068220" y="146035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322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276872"/>
            <a:ext cx="7772400" cy="1470025"/>
          </a:xfrm>
        </p:spPr>
        <p:txBody>
          <a:bodyPr/>
          <a:lstStyle/>
          <a:p>
            <a:r>
              <a:rPr lang="en-US" sz="4800" dirty="0" smtClean="0"/>
              <a:t>STV – The voting </a:t>
            </a:r>
            <a:r>
              <a:rPr lang="en-US" sz="4800" dirty="0"/>
              <a:t>system</a:t>
            </a:r>
            <a:r>
              <a:rPr lang="en-US" sz="4800" dirty="0">
                <a:solidFill>
                  <a:schemeClr val="bg2">
                    <a:lumMod val="75000"/>
                  </a:schemeClr>
                </a:solidFill>
              </a:rPr>
              <a:t/>
            </a:r>
            <a:br>
              <a:rPr lang="en-US" sz="4800" dirty="0">
                <a:solidFill>
                  <a:schemeClr val="bg2">
                    <a:lumMod val="75000"/>
                  </a:schemeClr>
                </a:solidFill>
              </a:rPr>
            </a:br>
            <a:r>
              <a:rPr lang="en-US" sz="2400" dirty="0">
                <a:solidFill>
                  <a:schemeClr val="bg2">
                    <a:lumMod val="75000"/>
                  </a:schemeClr>
                </a:solidFill>
                <a:hlinkClick r:id="rId2"/>
              </a:rPr>
              <a:t>https://www.leicesterunion.com/voice/elections/elections/single-transferable-voting</a:t>
            </a:r>
            <a:r>
              <a:rPr lang="en-US" sz="2400" dirty="0" smtClean="0">
                <a:solidFill>
                  <a:schemeClr val="bg2">
                    <a:lumMod val="75000"/>
                  </a:schemeClr>
                </a:solidFill>
                <a:hlinkClick r:id="rId2"/>
              </a:rPr>
              <a:t>/</a:t>
            </a:r>
            <a:r>
              <a:rPr lang="en-US" sz="2400" dirty="0" smtClean="0">
                <a:solidFill>
                  <a:schemeClr val="bg2">
                    <a:lumMod val="75000"/>
                  </a:schemeClr>
                </a:solidFill>
              </a:rPr>
              <a:t> </a:t>
            </a:r>
            <a:endParaRPr lang="en-US" sz="2400" dirty="0">
              <a:solidFill>
                <a:schemeClr val="bg2">
                  <a:lumMod val="75000"/>
                </a:schemeClr>
              </a:solidFill>
            </a:endParaRPr>
          </a:p>
        </p:txBody>
      </p:sp>
      <p:pic>
        <p:nvPicPr>
          <p:cNvPr id="4" name="Picture 3">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2851355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734839"/>
            <a:ext cx="7772400" cy="1470025"/>
          </a:xfrm>
        </p:spPr>
        <p:txBody>
          <a:bodyPr/>
          <a:lstStyle/>
          <a:p>
            <a:r>
              <a:rPr lang="en-US" sz="4800" dirty="0" smtClean="0"/>
              <a:t>Questions/Complaints</a:t>
            </a:r>
            <a:endParaRPr lang="en-US" sz="4800" dirty="0"/>
          </a:p>
        </p:txBody>
      </p:sp>
      <p:sp>
        <p:nvSpPr>
          <p:cNvPr id="4" name="Content Placeholder 2"/>
          <p:cNvSpPr txBox="1">
            <a:spLocks/>
          </p:cNvSpPr>
          <p:nvPr/>
        </p:nvSpPr>
        <p:spPr bwMode="auto">
          <a:xfrm>
            <a:off x="323528" y="2204864"/>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GB" sz="2000" dirty="0" smtClean="0">
                <a:solidFill>
                  <a:schemeClr val="tx1"/>
                </a:solidFill>
                <a:latin typeface="+mn-lt"/>
              </a:rPr>
              <a:t>Complaints Process is included as an Appendix to the rules, if you wish to talk informally please contact the election team at </a:t>
            </a:r>
            <a:r>
              <a:rPr lang="en-GB" sz="2000" dirty="0" smtClean="0">
                <a:solidFill>
                  <a:schemeClr val="tx1"/>
                </a:solidFill>
                <a:latin typeface="+mn-lt"/>
                <a:hlinkClick r:id="rId2"/>
              </a:rPr>
              <a:t>su-elections@Leicester.ac.uk</a:t>
            </a:r>
            <a:r>
              <a:rPr lang="en-GB" sz="2000" dirty="0" smtClean="0">
                <a:solidFill>
                  <a:schemeClr val="tx1"/>
                </a:solidFill>
                <a:latin typeface="+mn-lt"/>
              </a:rPr>
              <a:t>, </a:t>
            </a:r>
            <a:r>
              <a:rPr lang="en-GB" sz="2000" dirty="0">
                <a:solidFill>
                  <a:schemeClr val="tx1"/>
                </a:solidFill>
                <a:latin typeface="+mn-lt"/>
              </a:rPr>
              <a:t>if you wish to make a formal complaint please </a:t>
            </a:r>
            <a:r>
              <a:rPr lang="en-GB" sz="2000" dirty="0" smtClean="0">
                <a:solidFill>
                  <a:schemeClr val="tx1"/>
                </a:solidFill>
                <a:latin typeface="+mn-lt"/>
              </a:rPr>
              <a:t>use the complaint form at </a:t>
            </a:r>
            <a:r>
              <a:rPr lang="en-GB" sz="2000" u="sng" dirty="0">
                <a:solidFill>
                  <a:schemeClr val="tx1"/>
                </a:solidFill>
                <a:latin typeface="+mn-lt"/>
                <a:hlinkClick r:id="rId3"/>
              </a:rPr>
              <a:t>https://www.leicesterunion.com/surveys/electioncomplaintsform/</a:t>
            </a:r>
            <a:r>
              <a:rPr lang="en-GB" sz="2000" dirty="0">
                <a:solidFill>
                  <a:schemeClr val="tx1"/>
                </a:solidFill>
                <a:latin typeface="+mn-lt"/>
              </a:rPr>
              <a:t> </a:t>
            </a:r>
            <a:endParaRPr lang="en-GB" sz="2000" dirty="0" smtClean="0">
              <a:solidFill>
                <a:schemeClr val="tx1"/>
              </a:solidFill>
              <a:latin typeface="+mn-lt"/>
            </a:endParaRPr>
          </a:p>
          <a:p>
            <a:pPr algn="l"/>
            <a:endParaRPr lang="en-GB" sz="1100" dirty="0" smtClean="0">
              <a:solidFill>
                <a:schemeClr val="tx1"/>
              </a:solidFill>
              <a:latin typeface="+mn-lt"/>
            </a:endParaRPr>
          </a:p>
          <a:p>
            <a:pPr marL="457200" indent="-457200" algn="l">
              <a:buFontTx/>
              <a:buChar char="-"/>
            </a:pPr>
            <a:r>
              <a:rPr lang="en-GB" sz="2000" dirty="0" smtClean="0">
                <a:solidFill>
                  <a:schemeClr val="tx1"/>
                </a:solidFill>
                <a:latin typeface="+mn-lt"/>
              </a:rPr>
              <a:t>Any issue you wish us to consider must be submitted </a:t>
            </a:r>
            <a:r>
              <a:rPr lang="en-GB" sz="2000" dirty="0" smtClean="0">
                <a:solidFill>
                  <a:schemeClr val="tx1"/>
                </a:solidFill>
                <a:latin typeface="+mn-lt"/>
              </a:rPr>
              <a:t>prior to</a:t>
            </a:r>
            <a:r>
              <a:rPr lang="en-GB" sz="2000" dirty="0" smtClean="0">
                <a:solidFill>
                  <a:schemeClr val="tx1"/>
                </a:solidFill>
                <a:latin typeface="+mn-lt"/>
              </a:rPr>
              <a:t> 1 hour after the close of voting</a:t>
            </a:r>
            <a:r>
              <a:rPr lang="en-GB" sz="2000" dirty="0" smtClean="0">
                <a:solidFill>
                  <a:schemeClr val="tx1"/>
                </a:solidFill>
                <a:latin typeface="+mn-lt"/>
              </a:rPr>
              <a:t>.</a:t>
            </a:r>
          </a:p>
          <a:p>
            <a:pPr algn="l"/>
            <a:endParaRPr lang="en-GB" sz="1100" dirty="0">
              <a:solidFill>
                <a:schemeClr val="tx1"/>
              </a:solidFill>
              <a:latin typeface="+mn-lt"/>
            </a:endParaRPr>
          </a:p>
          <a:p>
            <a:pPr marL="457200" indent="-457200" algn="l">
              <a:buFontTx/>
              <a:buChar char="-"/>
            </a:pPr>
            <a:r>
              <a:rPr lang="en-GB" sz="2000" dirty="0">
                <a:solidFill>
                  <a:schemeClr val="tx1"/>
                </a:solidFill>
                <a:latin typeface="+mn-lt"/>
              </a:rPr>
              <a:t>Independent Returning Officer – </a:t>
            </a:r>
            <a:r>
              <a:rPr lang="en-GB" sz="2000" dirty="0" err="1" smtClean="0">
                <a:solidFill>
                  <a:schemeClr val="tx1"/>
                </a:solidFill>
                <a:latin typeface="+mn-lt"/>
              </a:rPr>
              <a:t>Penni</a:t>
            </a:r>
            <a:r>
              <a:rPr lang="en-GB" sz="2000" dirty="0" smtClean="0">
                <a:solidFill>
                  <a:schemeClr val="tx1"/>
                </a:solidFill>
                <a:latin typeface="+mn-lt"/>
              </a:rPr>
              <a:t> Robson is only person who can exclude a candidate from the election</a:t>
            </a:r>
            <a:endParaRPr lang="en-GB" sz="2000" dirty="0">
              <a:solidFill>
                <a:schemeClr val="tx1"/>
              </a:solidFill>
              <a:latin typeface="+mn-lt"/>
            </a:endParaRP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4"/>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889001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Your Wellbeing</a:t>
            </a:r>
            <a:endParaRPr lang="en-US" sz="4800" dirty="0"/>
          </a:p>
        </p:txBody>
      </p:sp>
      <p:sp>
        <p:nvSpPr>
          <p:cNvPr id="4" name="Content Placeholder 2"/>
          <p:cNvSpPr txBox="1">
            <a:spLocks/>
          </p:cNvSpPr>
          <p:nvPr/>
        </p:nvSpPr>
        <p:spPr bwMode="auto">
          <a:xfrm>
            <a:off x="484684" y="1268760"/>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GB" sz="1800" dirty="0" smtClean="0">
                <a:solidFill>
                  <a:schemeClr val="tx1"/>
                </a:solidFill>
                <a:latin typeface="+mn-lt"/>
              </a:rPr>
              <a:t>Make sure to look after yourself!</a:t>
            </a:r>
          </a:p>
          <a:p>
            <a:pPr marL="457200" indent="-457200" algn="l">
              <a:buFontTx/>
              <a:buChar char="-"/>
            </a:pPr>
            <a:r>
              <a:rPr lang="en-GB" sz="1800" dirty="0" smtClean="0">
                <a:solidFill>
                  <a:schemeClr val="tx1"/>
                </a:solidFill>
                <a:latin typeface="+mn-lt"/>
              </a:rPr>
              <a:t>Sleep and eat: nothing’s more important than your health</a:t>
            </a:r>
          </a:p>
          <a:p>
            <a:pPr marL="457200" indent="-457200" algn="l">
              <a:buFontTx/>
              <a:buChar char="-"/>
            </a:pPr>
            <a:r>
              <a:rPr lang="en-GB" sz="1800" dirty="0" smtClean="0">
                <a:solidFill>
                  <a:schemeClr val="tx1"/>
                </a:solidFill>
                <a:latin typeface="+mn-lt"/>
              </a:rPr>
              <a:t>Support form Previous Officers</a:t>
            </a:r>
          </a:p>
          <a:p>
            <a:pPr marL="914400" lvl="1" indent="-457200" algn="l">
              <a:buFontTx/>
              <a:buChar char="-"/>
            </a:pPr>
            <a:r>
              <a:rPr lang="en-GB" sz="1800" dirty="0" smtClean="0">
                <a:solidFill>
                  <a:schemeClr val="tx1"/>
                </a:solidFill>
                <a:latin typeface="+mn-lt"/>
              </a:rPr>
              <a:t>Oge Obioha, Carrie Young, Dan Flatt, Michael </a:t>
            </a:r>
            <a:r>
              <a:rPr lang="en-GB" sz="1800" dirty="0" smtClean="0">
                <a:solidFill>
                  <a:schemeClr val="tx1"/>
                </a:solidFill>
                <a:latin typeface="+mn-lt"/>
              </a:rPr>
              <a:t>Rubin, Owen Jones </a:t>
            </a:r>
            <a:r>
              <a:rPr lang="en-GB" sz="1800" dirty="0" smtClean="0">
                <a:solidFill>
                  <a:schemeClr val="tx1"/>
                </a:solidFill>
                <a:latin typeface="+mn-lt"/>
              </a:rPr>
              <a:t>and Alex Mitchell. </a:t>
            </a:r>
          </a:p>
          <a:p>
            <a:pPr marL="914400" lvl="1" indent="-457200" algn="l">
              <a:buFontTx/>
              <a:buChar char="-"/>
            </a:pPr>
            <a:r>
              <a:rPr lang="en-GB" sz="1800" dirty="0" smtClean="0">
                <a:solidFill>
                  <a:schemeClr val="tx1"/>
                </a:solidFill>
                <a:latin typeface="+mn-lt"/>
              </a:rPr>
              <a:t>Regular communication from designated staff member</a:t>
            </a:r>
          </a:p>
          <a:p>
            <a:pPr marL="457200" indent="-457200" algn="l">
              <a:buFontTx/>
              <a:buChar char="-"/>
            </a:pPr>
            <a:r>
              <a:rPr lang="en-GB" sz="1800" dirty="0" smtClean="0">
                <a:solidFill>
                  <a:schemeClr val="tx1"/>
                </a:solidFill>
                <a:latin typeface="+mn-lt"/>
              </a:rPr>
              <a:t>During Campaigning </a:t>
            </a:r>
          </a:p>
          <a:p>
            <a:pPr marL="914400" lvl="1" indent="-457200" algn="l">
              <a:buFontTx/>
              <a:buChar char="-"/>
            </a:pPr>
            <a:r>
              <a:rPr lang="en-GB" sz="1800" dirty="0" smtClean="0">
                <a:solidFill>
                  <a:schemeClr val="tx1"/>
                </a:solidFill>
                <a:latin typeface="+mn-lt"/>
              </a:rPr>
              <a:t>Candidate’s breakfasts each day – Students’ Union main office</a:t>
            </a:r>
          </a:p>
          <a:p>
            <a:pPr marL="914400" lvl="1" indent="-457200" algn="l">
              <a:buFontTx/>
              <a:buChar char="-"/>
            </a:pPr>
            <a:r>
              <a:rPr lang="en-GB" sz="1800" dirty="0" smtClean="0">
                <a:solidFill>
                  <a:schemeClr val="tx1"/>
                </a:solidFill>
                <a:latin typeface="+mn-lt"/>
              </a:rPr>
              <a:t>Election Teams Group – with election team on-hand 10.00am to 4.00pm each day </a:t>
            </a:r>
          </a:p>
          <a:p>
            <a:pPr marL="457200" indent="-457200" algn="l">
              <a:buFontTx/>
              <a:buChar char="-"/>
            </a:pPr>
            <a:r>
              <a:rPr lang="en-GB" sz="1800" dirty="0" smtClean="0">
                <a:solidFill>
                  <a:schemeClr val="tx1"/>
                </a:solidFill>
                <a:latin typeface="+mn-lt"/>
              </a:rPr>
              <a:t>Support from Union’s Advice Service (</a:t>
            </a:r>
            <a:r>
              <a:rPr lang="en-GB" sz="1800" dirty="0" smtClean="0">
                <a:solidFill>
                  <a:schemeClr val="tx1"/>
                </a:solidFill>
                <a:latin typeface="+mn-lt"/>
                <a:hlinkClick r:id="rId2"/>
              </a:rPr>
              <a:t>advice@le.ac.uk</a:t>
            </a:r>
            <a:r>
              <a:rPr lang="en-GB" sz="1800" dirty="0" smtClean="0">
                <a:solidFill>
                  <a:schemeClr val="tx1"/>
                </a:solidFill>
                <a:latin typeface="+mn-lt"/>
              </a:rPr>
              <a:t>) and have access to Headspace </a:t>
            </a:r>
            <a:r>
              <a:rPr lang="en-GB" sz="1800" dirty="0">
                <a:solidFill>
                  <a:schemeClr val="tx1"/>
                </a:solidFill>
                <a:latin typeface="+mn-lt"/>
              </a:rPr>
              <a:t>Service (</a:t>
            </a:r>
            <a:r>
              <a:rPr lang="en-GB" sz="1800" dirty="0">
                <a:solidFill>
                  <a:schemeClr val="tx1"/>
                </a:solidFill>
                <a:latin typeface="+mn-lt"/>
                <a:hlinkClick r:id="rId3"/>
              </a:rPr>
              <a:t>https://www.leicesterunion.com/surveys/headspaceappointmentform</a:t>
            </a:r>
            <a:r>
              <a:rPr lang="en-GB" sz="1800" dirty="0" smtClean="0">
                <a:solidFill>
                  <a:schemeClr val="tx1"/>
                </a:solidFill>
                <a:latin typeface="+mn-lt"/>
                <a:hlinkClick r:id="rId3"/>
              </a:rPr>
              <a:t>/</a:t>
            </a:r>
            <a:r>
              <a:rPr lang="en-GB" sz="1800" dirty="0" smtClean="0">
                <a:solidFill>
                  <a:schemeClr val="tx1"/>
                </a:solidFill>
                <a:latin typeface="+mn-lt"/>
              </a:rPr>
              <a:t> )</a:t>
            </a: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4"/>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3880061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0" y="5000220"/>
            <a:ext cx="9210059" cy="1063783"/>
          </a:xfrm>
          <a:prstGeom prst="rect">
            <a:avLst/>
          </a:prstGeom>
        </p:spPr>
      </p:pic>
      <p:sp>
        <p:nvSpPr>
          <p:cNvPr id="6" name="Rectangle 5"/>
          <p:cNvSpPr/>
          <p:nvPr/>
        </p:nvSpPr>
        <p:spPr>
          <a:xfrm>
            <a:off x="224444" y="915815"/>
            <a:ext cx="8617215" cy="2154436"/>
          </a:xfrm>
          <a:prstGeom prst="rect">
            <a:avLst/>
          </a:prstGeom>
        </p:spPr>
        <p:txBody>
          <a:bodyPr wrap="square">
            <a:spAutoFit/>
          </a:bodyPr>
          <a:lstStyle/>
          <a:p>
            <a:pPr lvl="0" algn="ctr"/>
            <a:r>
              <a:rPr lang="en-GB" sz="4000" b="1" dirty="0" smtClean="0">
                <a:ln>
                  <a:solidFill>
                    <a:srgbClr val="6EB3D2"/>
                  </a:solidFill>
                </a:ln>
                <a:latin typeface="Trebuchet MS" panose="020B0603020202020204" pitchFamily="34" charset="0"/>
              </a:rPr>
              <a:t>What is it really like to be an Officer?</a:t>
            </a:r>
            <a:endParaRPr lang="en-GB" sz="4000" b="1" dirty="0">
              <a:ln>
                <a:solidFill>
                  <a:srgbClr val="6EB3D2"/>
                </a:solidFill>
              </a:ln>
              <a:latin typeface="Trebuchet MS" panose="020B0603020202020204" pitchFamily="34" charset="0"/>
            </a:endParaRPr>
          </a:p>
          <a:p>
            <a:pPr lvl="0" algn="ctr"/>
            <a:endParaRPr lang="en-GB" sz="5400" b="1" dirty="0">
              <a:ln>
                <a:solidFill>
                  <a:srgbClr val="6EB3D2"/>
                </a:solidFill>
              </a:ln>
              <a:solidFill>
                <a:schemeClr val="tx1">
                  <a:lumMod val="50000"/>
                  <a:lumOff val="50000"/>
                </a:schemeClr>
              </a:solidFill>
              <a:effectLst>
                <a:outerShdw blurRad="50800" dist="38100" dir="8100000" algn="tr" rotWithShape="0">
                  <a:prstClr val="black">
                    <a:alpha val="40000"/>
                  </a:prstClr>
                </a:outerShdw>
              </a:effectLst>
              <a:latin typeface="Trebuchet MS" panose="020B0603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640" y="2889712"/>
            <a:ext cx="2141306" cy="200934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9337" y="2889712"/>
            <a:ext cx="2009342" cy="200934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3838" y="2889712"/>
            <a:ext cx="2009342" cy="200934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3571" y="2884855"/>
            <a:ext cx="2014199" cy="2014199"/>
          </a:xfrm>
          <a:prstGeom prst="rect">
            <a:avLst/>
          </a:prstGeom>
        </p:spPr>
      </p:pic>
    </p:spTree>
    <p:extLst>
      <p:ext uri="{BB962C8B-B14F-4D97-AF65-F5344CB8AC3E}">
        <p14:creationId xmlns:p14="http://schemas.microsoft.com/office/powerpoint/2010/main" val="911967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Been an Executive Officer</a:t>
            </a:r>
            <a:endParaRPr lang="en-US" sz="4800" dirty="0"/>
          </a:p>
        </p:txBody>
      </p:sp>
      <p:sp>
        <p:nvSpPr>
          <p:cNvPr id="4" name="Content Placeholder 2"/>
          <p:cNvSpPr txBox="1">
            <a:spLocks/>
          </p:cNvSpPr>
          <p:nvPr/>
        </p:nvSpPr>
        <p:spPr bwMode="auto">
          <a:xfrm>
            <a:off x="484684" y="1124744"/>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endParaRPr lang="en-GB" sz="2000" dirty="0" smtClean="0">
              <a:solidFill>
                <a:schemeClr val="bg2">
                  <a:lumMod val="75000"/>
                </a:schemeClr>
              </a:solidFill>
            </a:endParaRPr>
          </a:p>
          <a:p>
            <a:pPr marL="457200" indent="-457200" algn="l">
              <a:buFontTx/>
              <a:buChar char="-"/>
            </a:pPr>
            <a:endParaRPr lang="en-GB" sz="2000" dirty="0">
              <a:solidFill>
                <a:schemeClr val="bg2">
                  <a:lumMod val="75000"/>
                </a:schemeClr>
              </a:solidFill>
            </a:endParaRPr>
          </a:p>
          <a:p>
            <a:pPr marL="457200" indent="-457200" algn="l">
              <a:buFontTx/>
              <a:buChar char="-"/>
            </a:pPr>
            <a:r>
              <a:rPr lang="en-GB" sz="1800" dirty="0" smtClean="0">
                <a:solidFill>
                  <a:schemeClr val="tx1"/>
                </a:solidFill>
                <a:latin typeface="+mn-lt"/>
              </a:rPr>
              <a:t>Full </a:t>
            </a:r>
            <a:r>
              <a:rPr lang="en-GB" sz="1800" dirty="0">
                <a:solidFill>
                  <a:schemeClr val="tx1"/>
                </a:solidFill>
                <a:latin typeface="+mn-lt"/>
              </a:rPr>
              <a:t>Time Roles £</a:t>
            </a:r>
            <a:r>
              <a:rPr lang="en-GB" sz="1800" dirty="0" smtClean="0">
                <a:solidFill>
                  <a:schemeClr val="tx1"/>
                </a:solidFill>
                <a:latin typeface="+mn-lt"/>
              </a:rPr>
              <a:t>20,800 </a:t>
            </a:r>
            <a:r>
              <a:rPr lang="en-GB" sz="1800" dirty="0">
                <a:solidFill>
                  <a:schemeClr val="tx1"/>
                </a:solidFill>
                <a:latin typeface="+mn-lt"/>
              </a:rPr>
              <a:t>salary, hours of work generally 7 hours a day but will often involve evening work e.g. campaigns, council meetings, events. might be helping students, sorting </a:t>
            </a:r>
            <a:endParaRPr lang="en-GB" sz="1800" dirty="0" smtClean="0">
              <a:solidFill>
                <a:schemeClr val="tx1"/>
              </a:solidFill>
              <a:latin typeface="+mn-lt"/>
            </a:endParaRPr>
          </a:p>
          <a:p>
            <a:pPr algn="l"/>
            <a:endParaRPr lang="en-GB" sz="1100" dirty="0" smtClean="0">
              <a:solidFill>
                <a:schemeClr val="tx1"/>
              </a:solidFill>
              <a:latin typeface="+mn-lt"/>
            </a:endParaRPr>
          </a:p>
          <a:p>
            <a:pPr marL="457200" indent="-457200" algn="l">
              <a:buFontTx/>
              <a:buChar char="-"/>
            </a:pPr>
            <a:r>
              <a:rPr lang="en-GB" sz="1800" dirty="0" smtClean="0">
                <a:solidFill>
                  <a:schemeClr val="tx1"/>
                </a:solidFill>
                <a:latin typeface="+mn-lt"/>
              </a:rPr>
              <a:t>A </a:t>
            </a:r>
            <a:r>
              <a:rPr lang="en-GB" sz="1800" dirty="0">
                <a:solidFill>
                  <a:schemeClr val="tx1"/>
                </a:solidFill>
                <a:latin typeface="+mn-lt"/>
              </a:rPr>
              <a:t>Trustee – setting the overall strategic direction, ensuring the charity is legally complaint and financially sound.  If you are the president you are the chair of Trustees</a:t>
            </a:r>
            <a:r>
              <a:rPr lang="en-GB" sz="1800" dirty="0" smtClean="0">
                <a:solidFill>
                  <a:schemeClr val="tx1"/>
                </a:solidFill>
                <a:latin typeface="+mn-lt"/>
              </a:rPr>
              <a:t>.</a:t>
            </a:r>
          </a:p>
          <a:p>
            <a:pPr algn="l"/>
            <a:endParaRPr lang="en-GB" sz="1100" dirty="0" smtClean="0">
              <a:solidFill>
                <a:schemeClr val="tx1"/>
              </a:solidFill>
              <a:latin typeface="+mn-lt"/>
            </a:endParaRPr>
          </a:p>
          <a:p>
            <a:pPr marL="457200" indent="-457200" algn="l">
              <a:buFontTx/>
              <a:buChar char="-"/>
            </a:pPr>
            <a:r>
              <a:rPr lang="en-GB" sz="1800" dirty="0" smtClean="0">
                <a:solidFill>
                  <a:schemeClr val="tx1"/>
                </a:solidFill>
                <a:latin typeface="+mn-lt"/>
              </a:rPr>
              <a:t>Organising and running campaigns and events to increase awareness and enhance the student experience.</a:t>
            </a: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1475881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Been an Executive Officer</a:t>
            </a:r>
            <a:endParaRPr lang="en-US" sz="4800" dirty="0"/>
          </a:p>
        </p:txBody>
      </p:sp>
      <p:sp>
        <p:nvSpPr>
          <p:cNvPr id="4" name="Content Placeholder 2"/>
          <p:cNvSpPr txBox="1">
            <a:spLocks/>
          </p:cNvSpPr>
          <p:nvPr/>
        </p:nvSpPr>
        <p:spPr bwMode="auto">
          <a:xfrm>
            <a:off x="484684" y="1340768"/>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r>
              <a:rPr lang="en-GB" sz="1800" dirty="0">
                <a:solidFill>
                  <a:schemeClr val="tx1"/>
                </a:solidFill>
                <a:latin typeface="+mn-lt"/>
              </a:rPr>
              <a:t>Substantial amount of Committee meetings, one to ones with University staff particularly if you are the President or Education Officer. In these meetings you will be ensuring student voice is listened and acted on</a:t>
            </a:r>
            <a:r>
              <a:rPr lang="en-GB" sz="1800" dirty="0" smtClean="0">
                <a:solidFill>
                  <a:schemeClr val="tx1"/>
                </a:solidFill>
                <a:latin typeface="+mn-lt"/>
              </a:rPr>
              <a:t>.</a:t>
            </a:r>
          </a:p>
          <a:p>
            <a:pPr algn="l"/>
            <a:endParaRPr lang="en-GB" sz="1100" dirty="0">
              <a:solidFill>
                <a:schemeClr val="tx1"/>
              </a:solidFill>
              <a:latin typeface="+mn-lt"/>
            </a:endParaRPr>
          </a:p>
          <a:p>
            <a:pPr marL="457200" indent="-457200" algn="l">
              <a:buFontTx/>
              <a:buChar char="-"/>
            </a:pPr>
            <a:r>
              <a:rPr lang="en-GB" sz="1800" dirty="0">
                <a:solidFill>
                  <a:schemeClr val="tx1"/>
                </a:solidFill>
                <a:latin typeface="+mn-lt"/>
              </a:rPr>
              <a:t>Problem solving, able to keep calm under pressure and adapt quickly is key</a:t>
            </a:r>
            <a:r>
              <a:rPr lang="en-GB" sz="1800" dirty="0" smtClean="0">
                <a:solidFill>
                  <a:schemeClr val="tx1"/>
                </a:solidFill>
                <a:latin typeface="+mn-lt"/>
              </a:rPr>
              <a:t>.</a:t>
            </a:r>
          </a:p>
          <a:p>
            <a:pPr algn="l"/>
            <a:endParaRPr lang="en-GB" sz="1100" dirty="0">
              <a:solidFill>
                <a:schemeClr val="tx1"/>
              </a:solidFill>
              <a:latin typeface="+mn-lt"/>
            </a:endParaRPr>
          </a:p>
          <a:p>
            <a:pPr marL="457200" indent="-457200" algn="l">
              <a:buFontTx/>
              <a:buChar char="-"/>
            </a:pPr>
            <a:r>
              <a:rPr lang="en-GB" sz="1800" dirty="0">
                <a:solidFill>
                  <a:schemeClr val="tx1"/>
                </a:solidFill>
                <a:latin typeface="+mn-lt"/>
              </a:rPr>
              <a:t>Supporting individual students, ensuring they get help and support they need</a:t>
            </a:r>
            <a:r>
              <a:rPr lang="en-GB" sz="1800" dirty="0" smtClean="0">
                <a:solidFill>
                  <a:schemeClr val="tx1"/>
                </a:solidFill>
                <a:latin typeface="+mn-lt"/>
              </a:rPr>
              <a:t>.</a:t>
            </a:r>
          </a:p>
          <a:p>
            <a:pPr algn="l"/>
            <a:endParaRPr lang="en-GB" sz="1100" dirty="0">
              <a:solidFill>
                <a:schemeClr val="tx1"/>
              </a:solidFill>
              <a:latin typeface="+mn-lt"/>
            </a:endParaRPr>
          </a:p>
          <a:p>
            <a:pPr marL="457200" indent="-457200" algn="l">
              <a:buFontTx/>
              <a:buChar char="-"/>
            </a:pPr>
            <a:r>
              <a:rPr lang="en-GB" sz="1800" dirty="0">
                <a:solidFill>
                  <a:schemeClr val="tx1"/>
                </a:solidFill>
                <a:latin typeface="+mn-lt"/>
              </a:rPr>
              <a:t>You will be the public face of the Union, be expected to be focus social media, newsletters, videos and your face will everyone</a:t>
            </a:r>
            <a:r>
              <a:rPr lang="en-GB" sz="1800" dirty="0" smtClean="0">
                <a:solidFill>
                  <a:schemeClr val="tx1"/>
                </a:solidFill>
                <a:latin typeface="+mn-lt"/>
              </a:rPr>
              <a:t>.</a:t>
            </a:r>
          </a:p>
          <a:p>
            <a:pPr algn="l"/>
            <a:endParaRPr lang="en-GB" sz="1100" dirty="0">
              <a:solidFill>
                <a:schemeClr val="tx1"/>
              </a:solidFill>
              <a:latin typeface="+mn-lt"/>
            </a:endParaRPr>
          </a:p>
          <a:p>
            <a:pPr marL="457200" indent="-457200" algn="l">
              <a:buFontTx/>
              <a:buChar char="-"/>
            </a:pPr>
            <a:r>
              <a:rPr lang="en-GB" sz="1800" dirty="0">
                <a:solidFill>
                  <a:schemeClr val="tx1"/>
                </a:solidFill>
                <a:latin typeface="+mn-lt"/>
              </a:rPr>
              <a:t>Public speaking – giving presentation talks to hundreds of students e.g. open days, graduation, awards evenings.</a:t>
            </a: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3923161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73832" y="1303523"/>
            <a:ext cx="7772400" cy="1470025"/>
          </a:xfrm>
        </p:spPr>
        <p:txBody>
          <a:bodyPr/>
          <a:lstStyle/>
          <a:p>
            <a:r>
              <a:rPr lang="en-GB" dirty="0" smtClean="0"/>
              <a:t>Introduction from Deputy Returning Officer</a:t>
            </a:r>
            <a:endParaRPr lang="en-GB" dirty="0"/>
          </a:p>
        </p:txBody>
      </p:sp>
      <p:sp>
        <p:nvSpPr>
          <p:cNvPr id="2" name="Subtitle 1"/>
          <p:cNvSpPr>
            <a:spLocks noGrp="1"/>
          </p:cNvSpPr>
          <p:nvPr>
            <p:ph type="subTitle" idx="1"/>
          </p:nvPr>
        </p:nvSpPr>
        <p:spPr>
          <a:xfrm>
            <a:off x="1115616" y="3645024"/>
            <a:ext cx="7232848" cy="1752600"/>
          </a:xfrm>
        </p:spPr>
        <p:txBody>
          <a:bodyPr/>
          <a:lstStyle/>
          <a:p>
            <a:r>
              <a:rPr lang="en-GB" sz="2800" dirty="0" smtClean="0">
                <a:solidFill>
                  <a:schemeClr val="tx1"/>
                </a:solidFill>
              </a:rPr>
              <a:t>Ian Bruce</a:t>
            </a:r>
          </a:p>
          <a:p>
            <a:endParaRPr lang="en-GB" sz="2800" dirty="0" smtClean="0"/>
          </a:p>
        </p:txBody>
      </p:sp>
      <p:pic>
        <p:nvPicPr>
          <p:cNvPr id="7" name="Picture 6">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0" y="5877272"/>
            <a:ext cx="9210059" cy="1063783"/>
          </a:xfrm>
          <a:prstGeom prst="rect">
            <a:avLst/>
          </a:prstGeom>
        </p:spPr>
      </p:pic>
    </p:spTree>
    <p:extLst>
      <p:ext uri="{BB962C8B-B14F-4D97-AF65-F5344CB8AC3E}">
        <p14:creationId xmlns:p14="http://schemas.microsoft.com/office/powerpoint/2010/main" val="1933035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Been an Part Time Officer</a:t>
            </a:r>
            <a:endParaRPr lang="en-US" sz="4800" dirty="0"/>
          </a:p>
        </p:txBody>
      </p:sp>
      <p:sp>
        <p:nvSpPr>
          <p:cNvPr id="4" name="Content Placeholder 2"/>
          <p:cNvSpPr txBox="1">
            <a:spLocks/>
          </p:cNvSpPr>
          <p:nvPr/>
        </p:nvSpPr>
        <p:spPr bwMode="auto">
          <a:xfrm>
            <a:off x="484684" y="1124744"/>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endParaRPr lang="en-GB" sz="2000" dirty="0" smtClean="0">
              <a:solidFill>
                <a:schemeClr val="bg2">
                  <a:lumMod val="75000"/>
                </a:schemeClr>
              </a:solidFill>
            </a:endParaRPr>
          </a:p>
          <a:p>
            <a:pPr marL="457200" indent="-457200" algn="l">
              <a:buFontTx/>
              <a:buChar char="-"/>
            </a:pPr>
            <a:endParaRPr lang="en-GB" sz="2000" dirty="0">
              <a:solidFill>
                <a:schemeClr val="bg2">
                  <a:lumMod val="75000"/>
                </a:schemeClr>
              </a:solidFill>
            </a:endParaRPr>
          </a:p>
          <a:p>
            <a:pPr marL="457200" indent="-457200" algn="l">
              <a:buFontTx/>
              <a:buChar char="-"/>
            </a:pPr>
            <a:r>
              <a:rPr lang="en-GB" sz="1800" dirty="0" smtClean="0">
                <a:solidFill>
                  <a:schemeClr val="tx1"/>
                </a:solidFill>
                <a:latin typeface="+mn-lt"/>
              </a:rPr>
              <a:t>Balancing your academic, other commitments with the role is key</a:t>
            </a:r>
          </a:p>
          <a:p>
            <a:pPr algn="l"/>
            <a:endParaRPr lang="en-GB" sz="1100" dirty="0" smtClean="0">
              <a:solidFill>
                <a:schemeClr val="tx1"/>
              </a:solidFill>
              <a:latin typeface="+mn-lt"/>
            </a:endParaRPr>
          </a:p>
          <a:p>
            <a:pPr marL="457200" indent="-457200" algn="l">
              <a:buFontTx/>
              <a:buChar char="-"/>
            </a:pPr>
            <a:r>
              <a:rPr lang="en-GB" sz="1800" dirty="0" smtClean="0">
                <a:solidFill>
                  <a:schemeClr val="tx1"/>
                </a:solidFill>
                <a:latin typeface="+mn-lt"/>
              </a:rPr>
              <a:t>Running campaigns and events to increase awareness and improve the experience of students you represent.</a:t>
            </a:r>
          </a:p>
          <a:p>
            <a:pPr algn="l"/>
            <a:endParaRPr lang="en-GB" sz="1100" dirty="0" smtClean="0">
              <a:solidFill>
                <a:schemeClr val="tx1"/>
              </a:solidFill>
              <a:latin typeface="+mn-lt"/>
            </a:endParaRPr>
          </a:p>
          <a:p>
            <a:pPr marL="457200" indent="-457200" algn="l">
              <a:buFontTx/>
              <a:buChar char="-"/>
            </a:pPr>
            <a:r>
              <a:rPr lang="en-GB" sz="1800" dirty="0" smtClean="0">
                <a:solidFill>
                  <a:schemeClr val="tx1"/>
                </a:solidFill>
                <a:latin typeface="+mn-lt"/>
              </a:rPr>
              <a:t>Chair of your Network – ensuring they are effective and that they create positive change. </a:t>
            </a:r>
          </a:p>
          <a:p>
            <a:pPr algn="l"/>
            <a:endParaRPr lang="en-GB" sz="1100" dirty="0" smtClean="0">
              <a:solidFill>
                <a:schemeClr val="tx1"/>
              </a:solidFill>
              <a:latin typeface="+mn-lt"/>
            </a:endParaRPr>
          </a:p>
          <a:p>
            <a:pPr marL="457200" indent="-457200" algn="l">
              <a:buFontTx/>
              <a:buChar char="-"/>
            </a:pPr>
            <a:r>
              <a:rPr lang="en-GB" sz="1800" dirty="0" smtClean="0">
                <a:solidFill>
                  <a:schemeClr val="tx1"/>
                </a:solidFill>
                <a:latin typeface="+mn-lt"/>
              </a:rPr>
              <a:t>Been point of contact for students enabling them to access the support that they need.</a:t>
            </a: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2"/>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279926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Been an Part Time Officer</a:t>
            </a:r>
            <a:endParaRPr lang="en-US" sz="4800" dirty="0"/>
          </a:p>
        </p:txBody>
      </p:sp>
      <p:sp>
        <p:nvSpPr>
          <p:cNvPr id="4" name="Content Placeholder 2"/>
          <p:cNvSpPr txBox="1">
            <a:spLocks/>
          </p:cNvSpPr>
          <p:nvPr/>
        </p:nvSpPr>
        <p:spPr bwMode="auto">
          <a:xfrm>
            <a:off x="484684" y="1124744"/>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Tx/>
              <a:buChar char="-"/>
            </a:pPr>
            <a:endParaRPr lang="en-GB" sz="2000" dirty="0" smtClean="0">
              <a:solidFill>
                <a:schemeClr val="bg2">
                  <a:lumMod val="75000"/>
                </a:schemeClr>
              </a:solidFill>
            </a:endParaRPr>
          </a:p>
          <a:p>
            <a:pPr marL="457200" indent="-457200" algn="l">
              <a:buFontTx/>
              <a:buChar char="-"/>
            </a:pPr>
            <a:endParaRPr lang="en-GB" sz="2000" dirty="0">
              <a:solidFill>
                <a:schemeClr val="bg2">
                  <a:lumMod val="75000"/>
                </a:schemeClr>
              </a:solidFill>
            </a:endParaRPr>
          </a:p>
          <a:p>
            <a:pPr marL="457200" indent="-457200" algn="l">
              <a:buFontTx/>
              <a:buChar char="-"/>
            </a:pPr>
            <a:endParaRPr lang="en-GB" sz="2000" dirty="0" smtClean="0">
              <a:solidFill>
                <a:schemeClr val="bg2">
                  <a:lumMod val="75000"/>
                </a:schemeClr>
              </a:solidFill>
            </a:endParaRPr>
          </a:p>
          <a:p>
            <a:pPr marL="457200" indent="-457200" algn="l">
              <a:buFontTx/>
              <a:buChar char="-"/>
            </a:pPr>
            <a:r>
              <a:rPr lang="en-GB" sz="1800" dirty="0" smtClean="0">
                <a:solidFill>
                  <a:schemeClr val="tx1"/>
                </a:solidFill>
                <a:latin typeface="+mn-lt"/>
              </a:rPr>
              <a:t>Attending </a:t>
            </a:r>
            <a:r>
              <a:rPr lang="en-GB" sz="1800" dirty="0">
                <a:solidFill>
                  <a:schemeClr val="tx1"/>
                </a:solidFill>
                <a:latin typeface="+mn-lt"/>
              </a:rPr>
              <a:t>relevant conferences and University forums/committees </a:t>
            </a:r>
            <a:endParaRPr lang="en-GB" sz="1800" dirty="0" smtClean="0">
              <a:solidFill>
                <a:schemeClr val="tx1"/>
              </a:solidFill>
              <a:latin typeface="+mn-lt"/>
            </a:endParaRPr>
          </a:p>
          <a:p>
            <a:pPr algn="l"/>
            <a:endParaRPr lang="en-GB" sz="1100" dirty="0">
              <a:solidFill>
                <a:schemeClr val="tx1"/>
              </a:solidFill>
              <a:latin typeface="+mn-lt"/>
            </a:endParaRPr>
          </a:p>
          <a:p>
            <a:pPr marL="457200" indent="-457200" algn="l">
              <a:buFontTx/>
              <a:buChar char="-"/>
            </a:pPr>
            <a:r>
              <a:rPr lang="en-GB" sz="1800" dirty="0">
                <a:solidFill>
                  <a:schemeClr val="tx1"/>
                </a:solidFill>
                <a:latin typeface="+mn-lt"/>
              </a:rPr>
              <a:t>On average we expect it to take 5 hours a week although it is likely you will have quieter and busier weeks</a:t>
            </a:r>
            <a:r>
              <a:rPr lang="en-GB" sz="1800" dirty="0" smtClean="0">
                <a:solidFill>
                  <a:schemeClr val="tx1"/>
                </a:solidFill>
                <a:latin typeface="+mn-lt"/>
              </a:rPr>
              <a:t>.</a:t>
            </a:r>
          </a:p>
          <a:p>
            <a:pPr algn="l"/>
            <a:endParaRPr lang="en-GB" sz="1100" dirty="0">
              <a:solidFill>
                <a:schemeClr val="tx1"/>
              </a:solidFill>
              <a:latin typeface="+mn-lt"/>
            </a:endParaRPr>
          </a:p>
          <a:p>
            <a:pPr marL="457200" indent="-457200" algn="l">
              <a:buFontTx/>
              <a:buChar char="-"/>
            </a:pPr>
            <a:r>
              <a:rPr lang="en-GB" sz="1800" dirty="0">
                <a:solidFill>
                  <a:schemeClr val="tx1"/>
                </a:solidFill>
                <a:latin typeface="+mn-lt"/>
              </a:rPr>
              <a:t>A bursary at the end of your term of £300 subject to satisfactory progress  as judged by Scrutiny Panel.</a:t>
            </a: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2"/>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2934365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0" y="5000220"/>
            <a:ext cx="9210059" cy="1063783"/>
          </a:xfrm>
          <a:prstGeom prst="rect">
            <a:avLst/>
          </a:prstGeom>
        </p:spPr>
      </p:pic>
      <p:sp>
        <p:nvSpPr>
          <p:cNvPr id="6" name="Rectangle 5"/>
          <p:cNvSpPr/>
          <p:nvPr/>
        </p:nvSpPr>
        <p:spPr>
          <a:xfrm>
            <a:off x="224444" y="915815"/>
            <a:ext cx="8617215" cy="1754326"/>
          </a:xfrm>
          <a:prstGeom prst="rect">
            <a:avLst/>
          </a:prstGeom>
        </p:spPr>
        <p:txBody>
          <a:bodyPr wrap="square">
            <a:spAutoFit/>
          </a:bodyPr>
          <a:lstStyle/>
          <a:p>
            <a:pPr lvl="0" algn="ctr"/>
            <a:r>
              <a:rPr lang="en-GB" sz="5400" b="1" dirty="0" smtClean="0">
                <a:ln>
                  <a:solidFill>
                    <a:srgbClr val="6EB3D2"/>
                  </a:solidFill>
                </a:ln>
                <a:latin typeface="Trebuchet MS" panose="020B0603020202020204" pitchFamily="34" charset="0"/>
              </a:rPr>
              <a:t>Campaigning</a:t>
            </a:r>
            <a:endParaRPr lang="en-GB" sz="5400" b="1" dirty="0">
              <a:ln>
                <a:solidFill>
                  <a:srgbClr val="6EB3D2"/>
                </a:solidFill>
              </a:ln>
              <a:solidFill>
                <a:schemeClr val="tx1">
                  <a:lumMod val="50000"/>
                  <a:lumOff val="50000"/>
                </a:schemeClr>
              </a:solidFill>
              <a:effectLst>
                <a:outerShdw blurRad="50800" dist="38100" dir="8100000" algn="tr" rotWithShape="0">
                  <a:prstClr val="black">
                    <a:alpha val="40000"/>
                  </a:prstClr>
                </a:outerShdw>
              </a:effectLst>
              <a:latin typeface="Trebuchet MS" panose="020B0603020202020204" pitchFamily="34" charset="0"/>
            </a:endParaRPr>
          </a:p>
          <a:p>
            <a:pPr lvl="0" algn="ctr"/>
            <a:endParaRPr lang="en-GB" sz="5400" b="1" dirty="0">
              <a:ln>
                <a:solidFill>
                  <a:srgbClr val="6EB3D2"/>
                </a:solidFill>
              </a:ln>
              <a:solidFill>
                <a:schemeClr val="tx1">
                  <a:lumMod val="50000"/>
                  <a:lumOff val="50000"/>
                </a:schemeClr>
              </a:solidFill>
              <a:effectLst>
                <a:outerShdw blurRad="50800" dist="38100" dir="8100000" algn="tr" rotWithShape="0">
                  <a:prstClr val="black">
                    <a:alpha val="40000"/>
                  </a:prstClr>
                </a:outerShdw>
              </a:effectLst>
              <a:latin typeface="Trebuchet MS" panose="020B0603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640" y="2889712"/>
            <a:ext cx="2141306" cy="200934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9337" y="2889712"/>
            <a:ext cx="2009342" cy="200934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3838" y="2889712"/>
            <a:ext cx="2009342" cy="200934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3571" y="2884855"/>
            <a:ext cx="2014199" cy="2014199"/>
          </a:xfrm>
          <a:prstGeom prst="rect">
            <a:avLst/>
          </a:prstGeom>
        </p:spPr>
      </p:pic>
    </p:spTree>
    <p:extLst>
      <p:ext uri="{BB962C8B-B14F-4D97-AF65-F5344CB8AC3E}">
        <p14:creationId xmlns:p14="http://schemas.microsoft.com/office/powerpoint/2010/main" val="1731027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362" y="116632"/>
            <a:ext cx="7772400" cy="1470025"/>
          </a:xfrm>
        </p:spPr>
        <p:txBody>
          <a:bodyPr/>
          <a:lstStyle/>
          <a:p>
            <a:r>
              <a:rPr lang="en-US" sz="5400" dirty="0" smtClean="0"/>
              <a:t>Manifesto</a:t>
            </a:r>
            <a:endParaRPr lang="en-US" sz="5400" dirty="0"/>
          </a:p>
        </p:txBody>
      </p:sp>
      <p:pic>
        <p:nvPicPr>
          <p:cNvPr id="5" name="Picture 4">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33176" y="5828433"/>
            <a:ext cx="9210059" cy="1063783"/>
          </a:xfrm>
          <a:prstGeom prst="rect">
            <a:avLst/>
          </a:prstGeom>
        </p:spPr>
      </p:pic>
      <p:sp>
        <p:nvSpPr>
          <p:cNvPr id="6" name="TextBox 5"/>
          <p:cNvSpPr txBox="1"/>
          <p:nvPr/>
        </p:nvSpPr>
        <p:spPr>
          <a:xfrm>
            <a:off x="353729" y="1278450"/>
            <a:ext cx="8568952" cy="4693593"/>
          </a:xfrm>
          <a:prstGeom prst="rect">
            <a:avLst/>
          </a:prstGeom>
          <a:noFill/>
        </p:spPr>
        <p:txBody>
          <a:bodyPr wrap="square" rtlCol="0">
            <a:spAutoFit/>
          </a:bodyPr>
          <a:lstStyle/>
          <a:p>
            <a:pPr marL="342900" indent="-342900">
              <a:buFont typeface="Arial" panose="020B0604020202020204" pitchFamily="34" charset="0"/>
              <a:buChar char="•"/>
            </a:pPr>
            <a:r>
              <a:rPr lang="en-GB" b="1" dirty="0" smtClean="0">
                <a:latin typeface="+mn-lt"/>
              </a:rPr>
              <a:t>A Manifesto should tell people: </a:t>
            </a:r>
          </a:p>
          <a:p>
            <a:pPr marL="342900" indent="-342900">
              <a:buFont typeface="Arial" panose="020B0604020202020204" pitchFamily="34" charset="0"/>
              <a:buChar char="•"/>
            </a:pPr>
            <a:endParaRPr lang="en-GB" b="1" dirty="0" smtClean="0">
              <a:latin typeface="+mn-lt"/>
            </a:endParaRPr>
          </a:p>
          <a:p>
            <a:pPr marL="1257300" lvl="2" indent="-342900">
              <a:buFont typeface="Arial" panose="020B0604020202020204" pitchFamily="34" charset="0"/>
              <a:buChar char="•"/>
            </a:pPr>
            <a:r>
              <a:rPr lang="en-GB" dirty="0" smtClean="0">
                <a:latin typeface="+mn-lt"/>
              </a:rPr>
              <a:t>Why you are running</a:t>
            </a:r>
          </a:p>
          <a:p>
            <a:pPr marL="1257300" lvl="2" indent="-342900">
              <a:buFont typeface="Arial" panose="020B0604020202020204" pitchFamily="34" charset="0"/>
              <a:buChar char="•"/>
            </a:pPr>
            <a:r>
              <a:rPr lang="en-GB" dirty="0" smtClean="0">
                <a:latin typeface="+mn-lt"/>
              </a:rPr>
              <a:t>Why should they vote for you</a:t>
            </a:r>
          </a:p>
          <a:p>
            <a:pPr marL="1257300" lvl="2" indent="-342900">
              <a:buFont typeface="Arial" panose="020B0604020202020204" pitchFamily="34" charset="0"/>
              <a:buChar char="•"/>
            </a:pPr>
            <a:r>
              <a:rPr lang="en-GB" dirty="0" smtClean="0">
                <a:latin typeface="+mn-lt"/>
              </a:rPr>
              <a:t>How they can vote for you </a:t>
            </a:r>
          </a:p>
          <a:p>
            <a:pPr marL="1257300" lvl="2" indent="-342900">
              <a:buFont typeface="Arial" panose="020B0604020202020204" pitchFamily="34" charset="0"/>
              <a:buChar char="•"/>
            </a:pPr>
            <a:r>
              <a:rPr lang="en-GB" dirty="0" smtClean="0">
                <a:latin typeface="+mn-lt"/>
              </a:rPr>
              <a:t>Be creative</a:t>
            </a:r>
          </a:p>
          <a:p>
            <a:pPr marL="1257300" lvl="2" indent="-342900">
              <a:buFont typeface="Arial" panose="020B0604020202020204" pitchFamily="34" charset="0"/>
              <a:buChar char="•"/>
            </a:pPr>
            <a:r>
              <a:rPr lang="en-GB" dirty="0" smtClean="0">
                <a:latin typeface="+mn-lt"/>
              </a:rPr>
              <a:t>Think about all of the student population</a:t>
            </a:r>
          </a:p>
          <a:p>
            <a:pPr marL="342900" indent="-342900">
              <a:buFont typeface="Arial" panose="020B0604020202020204" pitchFamily="34" charset="0"/>
              <a:buChar char="•"/>
            </a:pPr>
            <a:endParaRPr lang="en-GB" b="1" dirty="0" smtClean="0">
              <a:latin typeface="+mn-lt"/>
            </a:endParaRPr>
          </a:p>
          <a:p>
            <a:pPr marL="342900" indent="-342900">
              <a:buFont typeface="Arial" panose="020B0604020202020204" pitchFamily="34" charset="0"/>
              <a:buChar char="•"/>
            </a:pPr>
            <a:r>
              <a:rPr lang="en-GB" b="1" dirty="0" smtClean="0">
                <a:latin typeface="+mn-lt"/>
              </a:rPr>
              <a:t>Make the most of free resources:</a:t>
            </a:r>
          </a:p>
          <a:p>
            <a:pPr marL="342900" indent="-342900">
              <a:buFont typeface="Arial" panose="020B0604020202020204" pitchFamily="34" charset="0"/>
              <a:buChar char="•"/>
            </a:pPr>
            <a:endParaRPr lang="en-GB" b="1" dirty="0" smtClean="0">
              <a:latin typeface="+mn-lt"/>
            </a:endParaRPr>
          </a:p>
          <a:p>
            <a:pPr marL="1257300" lvl="2" indent="-342900">
              <a:buFont typeface="Arial" panose="020B0604020202020204" pitchFamily="34" charset="0"/>
              <a:buChar char="•"/>
            </a:pPr>
            <a:r>
              <a:rPr lang="en-GB" dirty="0" smtClean="0">
                <a:latin typeface="+mn-lt"/>
              </a:rPr>
              <a:t>Social Media, </a:t>
            </a:r>
            <a:r>
              <a:rPr lang="en-GB" dirty="0" err="1" smtClean="0">
                <a:latin typeface="+mn-lt"/>
              </a:rPr>
              <a:t>Canva</a:t>
            </a:r>
            <a:endParaRPr lang="en-GB" dirty="0" smtClean="0">
              <a:latin typeface="+mn-lt"/>
            </a:endParaRPr>
          </a:p>
          <a:p>
            <a:pPr marL="342900" indent="-342900">
              <a:buFont typeface="Arial" panose="020B0604020202020204" pitchFamily="34" charset="0"/>
              <a:buChar char="•"/>
            </a:pPr>
            <a:endParaRPr lang="en-GB" b="1" dirty="0" smtClean="0">
              <a:latin typeface="+mn-lt"/>
            </a:endParaRPr>
          </a:p>
          <a:p>
            <a:pPr marL="342900" indent="-342900">
              <a:buFont typeface="Arial" panose="020B0604020202020204" pitchFamily="34" charset="0"/>
              <a:buChar char="•"/>
            </a:pPr>
            <a:r>
              <a:rPr lang="en-GB" b="1" dirty="0" smtClean="0">
                <a:latin typeface="+mn-lt"/>
              </a:rPr>
              <a:t>Get your friends on board to help!</a:t>
            </a:r>
          </a:p>
          <a:p>
            <a:pPr marL="342900" indent="-342900">
              <a:buFont typeface="Arial" panose="020B0604020202020204" pitchFamily="34" charset="0"/>
              <a:buChar char="•"/>
            </a:pPr>
            <a:endParaRPr lang="en-GB" b="1" dirty="0" smtClean="0">
              <a:latin typeface="+mn-lt"/>
            </a:endParaRPr>
          </a:p>
          <a:p>
            <a:pPr marL="342900" indent="-342900">
              <a:buFont typeface="Arial" panose="020B0604020202020204" pitchFamily="34" charset="0"/>
              <a:buChar char="•"/>
            </a:pPr>
            <a:r>
              <a:rPr lang="en-GB" b="1" dirty="0" smtClean="0">
                <a:latin typeface="+mn-lt"/>
              </a:rPr>
              <a:t>Have a look at the Candidate Resources Page for copies of old manifestos</a:t>
            </a:r>
            <a:endParaRPr lang="en-GB" b="1" dirty="0">
              <a:latin typeface="+mn-lt"/>
            </a:endParaRPr>
          </a:p>
          <a:p>
            <a:endParaRPr lang="en-GB" sz="1100" dirty="0" smtClean="0">
              <a:latin typeface="Azo Sans Bold Italic"/>
            </a:endParaRPr>
          </a:p>
          <a:p>
            <a:endParaRPr lang="en-GB" dirty="0">
              <a:latin typeface="Azo Sans Bold Italic"/>
            </a:endParaRPr>
          </a:p>
        </p:txBody>
      </p:sp>
    </p:spTree>
    <p:extLst>
      <p:ext uri="{BB962C8B-B14F-4D97-AF65-F5344CB8AC3E}">
        <p14:creationId xmlns:p14="http://schemas.microsoft.com/office/powerpoint/2010/main" val="3350760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93328"/>
            <a:ext cx="7772400" cy="1470025"/>
          </a:xfrm>
        </p:spPr>
        <p:txBody>
          <a:bodyPr/>
          <a:lstStyle/>
          <a:p>
            <a:r>
              <a:rPr lang="en-US" sz="4800" dirty="0" smtClean="0"/>
              <a:t>Election Pledge</a:t>
            </a:r>
            <a:br>
              <a:rPr lang="en-US" sz="4800" dirty="0" smtClean="0"/>
            </a:br>
            <a:r>
              <a:rPr lang="en-US" sz="4800" dirty="0" smtClean="0"/>
              <a:t>Positive Campaigning</a:t>
            </a:r>
            <a:endParaRPr lang="en-US" sz="4800" dirty="0"/>
          </a:p>
        </p:txBody>
      </p:sp>
      <p:sp>
        <p:nvSpPr>
          <p:cNvPr id="4" name="Content Placeholder 2"/>
          <p:cNvSpPr txBox="1">
            <a:spLocks/>
          </p:cNvSpPr>
          <p:nvPr/>
        </p:nvSpPr>
        <p:spPr bwMode="auto">
          <a:xfrm>
            <a:off x="539552" y="2420888"/>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Char char="-"/>
            </a:pPr>
            <a:r>
              <a:rPr lang="en-GB" dirty="0" smtClean="0">
                <a:solidFill>
                  <a:schemeClr val="tx1"/>
                </a:solidFill>
                <a:latin typeface="+mn-lt"/>
              </a:rPr>
              <a:t> </a:t>
            </a:r>
            <a:r>
              <a:rPr lang="en-GB" sz="1800" dirty="0" smtClean="0">
                <a:solidFill>
                  <a:schemeClr val="tx1"/>
                </a:solidFill>
                <a:latin typeface="+mn-lt"/>
              </a:rPr>
              <a:t>Negative campaigning doesn’t work, only harms you, it isn’t though against the rules.</a:t>
            </a:r>
          </a:p>
          <a:p>
            <a:pPr algn="l"/>
            <a:endParaRPr lang="en-GB" sz="1100" dirty="0" smtClean="0">
              <a:solidFill>
                <a:schemeClr val="tx1"/>
              </a:solidFill>
              <a:latin typeface="+mn-lt"/>
            </a:endParaRPr>
          </a:p>
          <a:p>
            <a:pPr algn="l">
              <a:buFontTx/>
              <a:buChar char="-"/>
            </a:pPr>
            <a:r>
              <a:rPr lang="en-GB" sz="1800" dirty="0" smtClean="0">
                <a:solidFill>
                  <a:schemeClr val="tx1"/>
                </a:solidFill>
                <a:latin typeface="+mn-lt"/>
              </a:rPr>
              <a:t> Focus </a:t>
            </a:r>
            <a:r>
              <a:rPr lang="en-GB" sz="1800" dirty="0">
                <a:solidFill>
                  <a:schemeClr val="tx1"/>
                </a:solidFill>
                <a:latin typeface="+mn-lt"/>
              </a:rPr>
              <a:t>on yourself, not </a:t>
            </a:r>
            <a:r>
              <a:rPr lang="en-GB" sz="1800" dirty="0" smtClean="0">
                <a:solidFill>
                  <a:schemeClr val="tx1"/>
                </a:solidFill>
                <a:latin typeface="+mn-lt"/>
              </a:rPr>
              <a:t>others</a:t>
            </a:r>
          </a:p>
          <a:p>
            <a:pPr algn="l"/>
            <a:endParaRPr lang="en-GB" sz="1100" dirty="0" smtClean="0">
              <a:solidFill>
                <a:schemeClr val="tx1"/>
              </a:solidFill>
              <a:latin typeface="+mn-lt"/>
            </a:endParaRPr>
          </a:p>
          <a:p>
            <a:pPr algn="l">
              <a:buFontTx/>
              <a:buChar char="-"/>
            </a:pPr>
            <a:r>
              <a:rPr lang="en-GB" sz="1800" dirty="0" smtClean="0">
                <a:solidFill>
                  <a:schemeClr val="tx1"/>
                </a:solidFill>
                <a:latin typeface="+mn-lt"/>
              </a:rPr>
              <a:t> Don’t </a:t>
            </a:r>
            <a:r>
              <a:rPr lang="en-GB" sz="1800" dirty="0">
                <a:solidFill>
                  <a:schemeClr val="tx1"/>
                </a:solidFill>
                <a:latin typeface="+mn-lt"/>
              </a:rPr>
              <a:t>be afraid to promote </a:t>
            </a:r>
            <a:r>
              <a:rPr lang="en-GB" sz="1800" dirty="0" smtClean="0">
                <a:solidFill>
                  <a:schemeClr val="tx1"/>
                </a:solidFill>
                <a:latin typeface="+mn-lt"/>
              </a:rPr>
              <a:t>yourself</a:t>
            </a:r>
          </a:p>
          <a:p>
            <a:pPr algn="l"/>
            <a:endParaRPr lang="en-GB" sz="1100" dirty="0" smtClean="0">
              <a:solidFill>
                <a:schemeClr val="tx1"/>
              </a:solidFill>
              <a:latin typeface="+mn-lt"/>
            </a:endParaRPr>
          </a:p>
          <a:p>
            <a:pPr algn="l">
              <a:buFontTx/>
              <a:buChar char="-"/>
            </a:pPr>
            <a:r>
              <a:rPr lang="en-GB" sz="1800" dirty="0">
                <a:solidFill>
                  <a:schemeClr val="tx1"/>
                </a:solidFill>
                <a:latin typeface="+mn-lt"/>
              </a:rPr>
              <a:t> </a:t>
            </a:r>
            <a:r>
              <a:rPr lang="en-GB" sz="1800" dirty="0" smtClean="0">
                <a:solidFill>
                  <a:schemeClr val="tx1"/>
                </a:solidFill>
                <a:latin typeface="+mn-lt"/>
              </a:rPr>
              <a:t>Be Respectful</a:t>
            </a:r>
            <a:r>
              <a:rPr lang="en-GB" sz="1800" dirty="0" smtClean="0">
                <a:solidFill>
                  <a:schemeClr val="tx1"/>
                </a:solidFill>
                <a:latin typeface="+mn-lt"/>
              </a:rPr>
              <a:t>!</a:t>
            </a:r>
            <a:endParaRPr lang="en-GB" sz="1800" dirty="0" smtClean="0">
              <a:solidFill>
                <a:schemeClr val="tx1"/>
              </a:solidFill>
              <a:latin typeface="+mn-lt"/>
            </a:endParaRP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2"/>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3990199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ty Students' Union PowerPoint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65" y="157316"/>
            <a:ext cx="8546606" cy="5679792"/>
          </a:xfrm>
          <a:prstGeom prst="rect">
            <a:avLst/>
          </a:prstGeom>
        </p:spPr>
      </p:pic>
    </p:spTree>
    <p:extLst>
      <p:ext uri="{BB962C8B-B14F-4D97-AF65-F5344CB8AC3E}">
        <p14:creationId xmlns:p14="http://schemas.microsoft.com/office/powerpoint/2010/main" val="6423487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z="6600" dirty="0" smtClean="0"/>
              <a:t>Good luck and enjoy it!</a:t>
            </a:r>
            <a:endParaRPr lang="en-US" sz="6600" dirty="0"/>
          </a:p>
        </p:txBody>
      </p:sp>
      <p:pic>
        <p:nvPicPr>
          <p:cNvPr id="4" name="Picture 3">
            <a:extLst>
              <a:ext uri="{FF2B5EF4-FFF2-40B4-BE49-F238E27FC236}">
                <a16:creationId xmlns:a16="http://schemas.microsoft.com/office/drawing/2014/main" id="{B7316020-A4FF-8B44-9D7C-9FFDB5D4B3E6}"/>
              </a:ext>
            </a:extLst>
          </p:cNvPr>
          <p:cNvPicPr>
            <a:picLocks noChangeAspect="1"/>
          </p:cNvPicPr>
          <p:nvPr/>
        </p:nvPicPr>
        <p:blipFill rotWithShape="1">
          <a:blip r:embed="rId2"/>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2758821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Important Dates</a:t>
            </a:r>
            <a:endParaRPr lang="en-US" sz="4800" dirty="0"/>
          </a:p>
        </p:txBody>
      </p:sp>
      <p:sp>
        <p:nvSpPr>
          <p:cNvPr id="4" name="Content Placeholder 2"/>
          <p:cNvSpPr txBox="1">
            <a:spLocks/>
          </p:cNvSpPr>
          <p:nvPr/>
        </p:nvSpPr>
        <p:spPr bwMode="auto">
          <a:xfrm>
            <a:off x="1068220" y="1332113"/>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sz="2800" dirty="0">
              <a:solidFill>
                <a:schemeClr val="bg2">
                  <a:lumMod val="75000"/>
                </a:schemeClr>
              </a:solidFill>
            </a:endParaRPr>
          </a:p>
          <a:p>
            <a:pPr algn="l"/>
            <a:endParaRPr lang="en-GB" dirty="0">
              <a:solidFill>
                <a:schemeClr val="bg2">
                  <a:lumMod val="75000"/>
                </a:schemeClr>
              </a:solidFill>
            </a:endParaRP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2"/>
          <a:srcRect t="5168" r="2160" b="71967"/>
          <a:stretch/>
        </p:blipFill>
        <p:spPr>
          <a:xfrm>
            <a:off x="0" y="5828772"/>
            <a:ext cx="9210059" cy="1063783"/>
          </a:xfrm>
          <a:prstGeom prst="rect">
            <a:avLst/>
          </a:prstGeom>
        </p:spPr>
      </p:pic>
      <p:graphicFrame>
        <p:nvGraphicFramePr>
          <p:cNvPr id="8" name="Diagram 7"/>
          <p:cNvGraphicFramePr/>
          <p:nvPr>
            <p:extLst>
              <p:ext uri="{D42A27DB-BD31-4B8C-83A1-F6EECF244321}">
                <p14:modId xmlns:p14="http://schemas.microsoft.com/office/powerpoint/2010/main" val="3389729447"/>
              </p:ext>
            </p:extLst>
          </p:nvPr>
        </p:nvGraphicFramePr>
        <p:xfrm>
          <a:off x="1835696" y="146035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0907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Rules</a:t>
            </a:r>
            <a:endParaRPr lang="en-US" sz="4800" dirty="0"/>
          </a:p>
        </p:txBody>
      </p:sp>
      <p:sp>
        <p:nvSpPr>
          <p:cNvPr id="4" name="Content Placeholder 2"/>
          <p:cNvSpPr txBox="1">
            <a:spLocks/>
          </p:cNvSpPr>
          <p:nvPr/>
        </p:nvSpPr>
        <p:spPr bwMode="auto">
          <a:xfrm>
            <a:off x="484684" y="1524369"/>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GB" sz="2800" dirty="0" smtClean="0">
                <a:solidFill>
                  <a:schemeClr val="tx1"/>
                </a:solidFill>
              </a:rPr>
              <a:t>Read the rules, the appendixes and the Frequently asked questions carefully </a:t>
            </a:r>
            <a:r>
              <a:rPr lang="en-GB" sz="2800" dirty="0">
                <a:solidFill>
                  <a:schemeClr val="tx1"/>
                </a:solidFill>
                <a:hlinkClick r:id="rId3"/>
              </a:rPr>
              <a:t>https://www.leicesterunion.com/voice/elections/faqs</a:t>
            </a:r>
            <a:r>
              <a:rPr lang="en-GB" sz="2800" dirty="0" smtClean="0">
                <a:solidFill>
                  <a:schemeClr val="tx1"/>
                </a:solidFill>
                <a:hlinkClick r:id="rId3"/>
              </a:rPr>
              <a:t>/</a:t>
            </a:r>
            <a:r>
              <a:rPr lang="en-GB" sz="2800" dirty="0" smtClean="0">
                <a:solidFill>
                  <a:schemeClr val="tx1"/>
                </a:solidFill>
              </a:rPr>
              <a:t> </a:t>
            </a:r>
          </a:p>
          <a:p>
            <a:pPr marL="514350" indent="-514350" algn="l">
              <a:buFont typeface="+mj-lt"/>
              <a:buAutoNum type="arabicPeriod"/>
            </a:pPr>
            <a:r>
              <a:rPr lang="en-GB" sz="2800" dirty="0" smtClean="0">
                <a:solidFill>
                  <a:schemeClr val="tx1"/>
                </a:solidFill>
              </a:rPr>
              <a:t>If there is anything you are unsure of please do ask one of the election team or email </a:t>
            </a:r>
            <a:r>
              <a:rPr lang="en-GB" sz="2800" dirty="0" smtClean="0">
                <a:solidFill>
                  <a:schemeClr val="tx1"/>
                </a:solidFill>
                <a:hlinkClick r:id="rId4"/>
              </a:rPr>
              <a:t>su-elections@le.ac.uk</a:t>
            </a:r>
            <a:r>
              <a:rPr lang="en-GB" sz="2800" dirty="0" smtClean="0">
                <a:solidFill>
                  <a:schemeClr val="tx1"/>
                </a:solidFill>
              </a:rPr>
              <a:t> </a:t>
            </a: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5"/>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2649428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Rules Part 1</a:t>
            </a:r>
            <a:endParaRPr lang="en-US" sz="4800" dirty="0"/>
          </a:p>
        </p:txBody>
      </p:sp>
      <p:sp>
        <p:nvSpPr>
          <p:cNvPr id="4" name="Content Placeholder 2"/>
          <p:cNvSpPr txBox="1">
            <a:spLocks/>
          </p:cNvSpPr>
          <p:nvPr/>
        </p:nvSpPr>
        <p:spPr bwMode="auto">
          <a:xfrm>
            <a:off x="484684" y="1470025"/>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buFont typeface="Arial" panose="020B0604020202020204" pitchFamily="34" charset="0"/>
              <a:buChar char="•"/>
            </a:pPr>
            <a:r>
              <a:rPr lang="en-GB" sz="2000" dirty="0">
                <a:solidFill>
                  <a:schemeClr val="tx1"/>
                </a:solidFill>
                <a:latin typeface="+mn-lt"/>
              </a:rPr>
              <a:t>Abide by University Regulations, Union Bye-laws and the Law including current </a:t>
            </a:r>
            <a:r>
              <a:rPr lang="en-GB" sz="2000" dirty="0" err="1">
                <a:solidFill>
                  <a:schemeClr val="tx1"/>
                </a:solidFill>
                <a:latin typeface="+mn-lt"/>
              </a:rPr>
              <a:t>Covid</a:t>
            </a:r>
            <a:r>
              <a:rPr lang="en-GB" sz="2000" dirty="0">
                <a:solidFill>
                  <a:schemeClr val="tx1"/>
                </a:solidFill>
                <a:latin typeface="+mn-lt"/>
              </a:rPr>
              <a:t> related Lockdown/Tier restrictions, in particular any reports of Racism within the election will be treated extremely seriously.  </a:t>
            </a:r>
            <a:endParaRPr lang="en-GB" sz="2000" dirty="0" smtClean="0">
              <a:solidFill>
                <a:schemeClr val="tx1"/>
              </a:solidFill>
              <a:latin typeface="+mn-lt"/>
            </a:endParaRPr>
          </a:p>
          <a:p>
            <a:pPr lvl="0" algn="l"/>
            <a:endParaRPr lang="en-GB" sz="2000" dirty="0">
              <a:solidFill>
                <a:schemeClr val="tx1"/>
              </a:solidFill>
              <a:latin typeface="+mn-lt"/>
            </a:endParaRPr>
          </a:p>
          <a:p>
            <a:pPr marL="342900" lvl="0" indent="-342900" algn="l">
              <a:buFont typeface="Arial" panose="020B0604020202020204" pitchFamily="34" charset="0"/>
              <a:buChar char="•"/>
            </a:pPr>
            <a:r>
              <a:rPr lang="en-GB" sz="2000" dirty="0">
                <a:solidFill>
                  <a:schemeClr val="tx1"/>
                </a:solidFill>
                <a:latin typeface="+mn-lt"/>
              </a:rPr>
              <a:t>Keep within your </a:t>
            </a:r>
            <a:r>
              <a:rPr lang="en-GB" sz="2000" dirty="0" smtClean="0">
                <a:solidFill>
                  <a:schemeClr val="tx1"/>
                </a:solidFill>
                <a:latin typeface="+mn-lt"/>
              </a:rPr>
              <a:t>budget – </a:t>
            </a:r>
            <a:r>
              <a:rPr lang="en-GB" sz="2000" dirty="0">
                <a:solidFill>
                  <a:schemeClr val="tx1"/>
                </a:solidFill>
                <a:latin typeface="+mn-lt"/>
              </a:rPr>
              <a:t>please note that you will be required to submit receipts for any item/material that you use, if you already own the item then please ask us to make a costing before 1 pm on Thursday 4 March. If you exceed your budget you are likely to be disqualified from the election process.</a:t>
            </a:r>
          </a:p>
          <a:p>
            <a:r>
              <a:rPr lang="en-GB" sz="2000" dirty="0"/>
              <a:t> </a:t>
            </a: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3849175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Budget/Expenses</a:t>
            </a:r>
            <a:endParaRPr lang="en-US" sz="4800" dirty="0"/>
          </a:p>
        </p:txBody>
      </p:sp>
      <p:sp>
        <p:nvSpPr>
          <p:cNvPr id="4" name="Content Placeholder 2"/>
          <p:cNvSpPr txBox="1">
            <a:spLocks/>
          </p:cNvSpPr>
          <p:nvPr/>
        </p:nvSpPr>
        <p:spPr bwMode="auto">
          <a:xfrm>
            <a:off x="467545" y="1340768"/>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dirty="0">
              <a:solidFill>
                <a:schemeClr val="bg2">
                  <a:lumMod val="75000"/>
                </a:schemeClr>
              </a:solidFill>
            </a:endParaRPr>
          </a:p>
          <a:p>
            <a:pPr algn="l"/>
            <a:endParaRPr lang="en-GB" dirty="0">
              <a:solidFill>
                <a:schemeClr val="bg2">
                  <a:lumMod val="75000"/>
                </a:schemeClr>
              </a:solidFill>
            </a:endParaRP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2"/>
          <a:srcRect t="5168" r="2160" b="71967"/>
          <a:stretch/>
        </p:blipFill>
        <p:spPr>
          <a:xfrm>
            <a:off x="0" y="5828772"/>
            <a:ext cx="9210059" cy="1063783"/>
          </a:xfrm>
          <a:prstGeom prst="rect">
            <a:avLst/>
          </a:prstGeom>
        </p:spPr>
      </p:pic>
      <p:sp>
        <p:nvSpPr>
          <p:cNvPr id="7" name="Oval 6"/>
          <p:cNvSpPr/>
          <p:nvPr/>
        </p:nvSpPr>
        <p:spPr>
          <a:xfrm>
            <a:off x="251520" y="2241981"/>
            <a:ext cx="2623174" cy="25178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£120 </a:t>
            </a:r>
          </a:p>
          <a:p>
            <a:pPr algn="ctr"/>
            <a:r>
              <a:rPr lang="en-GB" sz="3200" dirty="0" smtClean="0"/>
              <a:t>for Full Time positions</a:t>
            </a:r>
            <a:endParaRPr lang="en-GB" sz="3200" dirty="0"/>
          </a:p>
        </p:txBody>
      </p:sp>
      <p:sp>
        <p:nvSpPr>
          <p:cNvPr id="8" name="Oval 7"/>
          <p:cNvSpPr/>
          <p:nvPr/>
        </p:nvSpPr>
        <p:spPr>
          <a:xfrm>
            <a:off x="3396096" y="2241981"/>
            <a:ext cx="2445967" cy="2517863"/>
          </a:xfrm>
          <a:prstGeom prst="ellipse">
            <a:avLst/>
          </a:prstGeom>
          <a:solidFill>
            <a:srgbClr val="FD33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£50</a:t>
            </a:r>
          </a:p>
          <a:p>
            <a:pPr algn="ctr"/>
            <a:r>
              <a:rPr lang="en-GB" sz="3200" dirty="0" smtClean="0"/>
              <a:t>for Part Time positions</a:t>
            </a:r>
            <a:endParaRPr lang="en-GB" sz="3200" dirty="0"/>
          </a:p>
        </p:txBody>
      </p:sp>
      <p:sp>
        <p:nvSpPr>
          <p:cNvPr id="9" name="Oval 8"/>
          <p:cNvSpPr/>
          <p:nvPr/>
        </p:nvSpPr>
        <p:spPr>
          <a:xfrm>
            <a:off x="6363465" y="2241981"/>
            <a:ext cx="2539361" cy="247815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smtClean="0"/>
              <a:t>£20</a:t>
            </a:r>
          </a:p>
          <a:p>
            <a:pPr algn="ctr"/>
            <a:r>
              <a:rPr lang="en-GB" sz="2600" dirty="0" smtClean="0"/>
              <a:t>for NUS National Conference Delegates</a:t>
            </a:r>
            <a:endParaRPr lang="en-GB" sz="2600" dirty="0"/>
          </a:p>
        </p:txBody>
      </p:sp>
    </p:spTree>
    <p:extLst>
      <p:ext uri="{BB962C8B-B14F-4D97-AF65-F5344CB8AC3E}">
        <p14:creationId xmlns:p14="http://schemas.microsoft.com/office/powerpoint/2010/main" val="3758936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Budget/Expenses</a:t>
            </a:r>
            <a:endParaRPr lang="en-US" sz="4800" dirty="0"/>
          </a:p>
        </p:txBody>
      </p:sp>
      <p:sp>
        <p:nvSpPr>
          <p:cNvPr id="4" name="Content Placeholder 2"/>
          <p:cNvSpPr txBox="1">
            <a:spLocks/>
          </p:cNvSpPr>
          <p:nvPr/>
        </p:nvSpPr>
        <p:spPr bwMode="auto">
          <a:xfrm>
            <a:off x="484684" y="908720"/>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GB" sz="2800" dirty="0">
              <a:solidFill>
                <a:schemeClr val="bg2">
                  <a:lumMod val="75000"/>
                </a:schemeClr>
              </a:solidFill>
            </a:endParaRPr>
          </a:p>
          <a:p>
            <a:pPr marL="457200" indent="-457200" algn="l">
              <a:buFontTx/>
              <a:buChar char="-"/>
            </a:pPr>
            <a:r>
              <a:rPr lang="en-GB" sz="2400" dirty="0" smtClean="0">
                <a:solidFill>
                  <a:schemeClr val="tx1"/>
                </a:solidFill>
                <a:latin typeface="+mn-lt"/>
              </a:rPr>
              <a:t>Keep </a:t>
            </a:r>
            <a:r>
              <a:rPr lang="en-GB" sz="2400" dirty="0">
                <a:solidFill>
                  <a:schemeClr val="tx1"/>
                </a:solidFill>
                <a:latin typeface="+mn-lt"/>
              </a:rPr>
              <a:t>your receipts and submit your expenses to us</a:t>
            </a:r>
            <a:r>
              <a:rPr lang="en-GB" sz="2400" dirty="0" smtClean="0">
                <a:solidFill>
                  <a:schemeClr val="tx1"/>
                </a:solidFill>
                <a:latin typeface="+mn-lt"/>
              </a:rPr>
              <a:t>.</a:t>
            </a:r>
          </a:p>
          <a:p>
            <a:pPr algn="l"/>
            <a:endParaRPr lang="en-GB" sz="1100" dirty="0">
              <a:solidFill>
                <a:schemeClr val="tx1"/>
              </a:solidFill>
              <a:latin typeface="+mn-lt"/>
            </a:endParaRPr>
          </a:p>
          <a:p>
            <a:pPr marL="457200" indent="-457200" algn="l">
              <a:buFontTx/>
              <a:buChar char="-"/>
            </a:pPr>
            <a:r>
              <a:rPr lang="en-GB" sz="2400" dirty="0" smtClean="0">
                <a:solidFill>
                  <a:schemeClr val="tx1"/>
                </a:solidFill>
                <a:latin typeface="+mn-lt"/>
              </a:rPr>
              <a:t>If you already own an item that you use in the campaign then you are required to cost this, we can do this on your behalf just let us know.</a:t>
            </a:r>
          </a:p>
          <a:p>
            <a:pPr algn="l"/>
            <a:endParaRPr lang="en-GB" sz="1100" dirty="0" smtClean="0">
              <a:solidFill>
                <a:schemeClr val="tx1"/>
              </a:solidFill>
              <a:latin typeface="+mn-lt"/>
            </a:endParaRPr>
          </a:p>
          <a:p>
            <a:pPr marL="457200" indent="-457200" algn="l">
              <a:buFontTx/>
              <a:buChar char="-"/>
            </a:pPr>
            <a:r>
              <a:rPr lang="en-GB" sz="2400" dirty="0" smtClean="0">
                <a:solidFill>
                  <a:schemeClr val="tx1"/>
                </a:solidFill>
                <a:latin typeface="+mn-lt"/>
              </a:rPr>
              <a:t>We can pay expenses half way through campaigning if required.</a:t>
            </a:r>
          </a:p>
          <a:p>
            <a:pPr algn="l"/>
            <a:endParaRPr lang="en-GB" sz="1100" dirty="0" smtClean="0">
              <a:solidFill>
                <a:schemeClr val="tx1"/>
              </a:solidFill>
              <a:latin typeface="+mn-lt"/>
            </a:endParaRPr>
          </a:p>
          <a:p>
            <a:pPr marL="457200" indent="-457200" algn="l">
              <a:buFontTx/>
              <a:buChar char="-"/>
            </a:pPr>
            <a:r>
              <a:rPr lang="en-GB" sz="2400" dirty="0" smtClean="0">
                <a:solidFill>
                  <a:schemeClr val="tx1"/>
                </a:solidFill>
                <a:latin typeface="+mn-lt"/>
              </a:rPr>
              <a:t>Any questions or if you are struggling, just ask!</a:t>
            </a:r>
          </a:p>
          <a:p>
            <a:pPr algn="l"/>
            <a:endParaRPr lang="en-GB" dirty="0">
              <a:solidFill>
                <a:schemeClr val="bg2">
                  <a:lumMod val="75000"/>
                </a:schemeClr>
              </a:solidFill>
            </a:endParaRP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0" y="5828772"/>
            <a:ext cx="9210059" cy="1063783"/>
          </a:xfrm>
          <a:prstGeom prst="rect">
            <a:avLst/>
          </a:prstGeom>
        </p:spPr>
      </p:pic>
    </p:spTree>
    <p:extLst>
      <p:ext uri="{BB962C8B-B14F-4D97-AF65-F5344CB8AC3E}">
        <p14:creationId xmlns:p14="http://schemas.microsoft.com/office/powerpoint/2010/main" val="4128751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dirty="0" smtClean="0"/>
              <a:t>Rules Part 2</a:t>
            </a:r>
            <a:endParaRPr lang="en-US" sz="4800" dirty="0"/>
          </a:p>
        </p:txBody>
      </p:sp>
      <p:sp>
        <p:nvSpPr>
          <p:cNvPr id="4" name="Content Placeholder 2"/>
          <p:cNvSpPr txBox="1">
            <a:spLocks/>
          </p:cNvSpPr>
          <p:nvPr/>
        </p:nvSpPr>
        <p:spPr bwMode="auto">
          <a:xfrm>
            <a:off x="467544" y="1196752"/>
            <a:ext cx="8219256"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buFont typeface="Arial" panose="020B0604020202020204" pitchFamily="34" charset="0"/>
              <a:buChar char="•"/>
            </a:pPr>
            <a:r>
              <a:rPr lang="en-GB" sz="1800" dirty="0">
                <a:solidFill>
                  <a:schemeClr val="tx1"/>
                </a:solidFill>
                <a:latin typeface="+mn-lt"/>
              </a:rPr>
              <a:t>Any reports from students that they felt as though they were </a:t>
            </a:r>
            <a:r>
              <a:rPr lang="en-GB" sz="1800" b="1" dirty="0">
                <a:solidFill>
                  <a:schemeClr val="tx1"/>
                </a:solidFill>
                <a:latin typeface="+mn-lt"/>
              </a:rPr>
              <a:t>pressured to vote against their true intentions</a:t>
            </a:r>
            <a:r>
              <a:rPr lang="en-GB" sz="1800" dirty="0">
                <a:solidFill>
                  <a:schemeClr val="tx1"/>
                </a:solidFill>
                <a:latin typeface="+mn-lt"/>
              </a:rPr>
              <a:t> will be treated extremely seriously, it is also not permitted to vote on someone </a:t>
            </a:r>
            <a:r>
              <a:rPr lang="en-GB" sz="1800" dirty="0" smtClean="0">
                <a:solidFill>
                  <a:schemeClr val="tx1"/>
                </a:solidFill>
                <a:latin typeface="+mn-lt"/>
              </a:rPr>
              <a:t>else's </a:t>
            </a:r>
            <a:r>
              <a:rPr lang="en-GB" sz="1800" dirty="0">
                <a:solidFill>
                  <a:schemeClr val="tx1"/>
                </a:solidFill>
                <a:latin typeface="+mn-lt"/>
              </a:rPr>
              <a:t>behalf. You have to be </a:t>
            </a:r>
            <a:r>
              <a:rPr lang="en-GB" sz="1800" dirty="0" smtClean="0">
                <a:solidFill>
                  <a:schemeClr val="tx1"/>
                </a:solidFill>
                <a:latin typeface="+mn-lt"/>
              </a:rPr>
              <a:t>particularly </a:t>
            </a:r>
            <a:r>
              <a:rPr lang="en-GB" sz="1800" dirty="0">
                <a:solidFill>
                  <a:schemeClr val="tx1"/>
                </a:solidFill>
                <a:latin typeface="+mn-lt"/>
              </a:rPr>
              <a:t>careful in this respect when students are using electronic devices ensuring that students are able to complete their vote in confidence and without undue pressure </a:t>
            </a:r>
            <a:endParaRPr lang="en-GB" sz="1800" dirty="0" smtClean="0">
              <a:solidFill>
                <a:schemeClr val="tx1"/>
              </a:solidFill>
              <a:latin typeface="+mn-lt"/>
            </a:endParaRPr>
          </a:p>
          <a:p>
            <a:pPr lvl="0" algn="l"/>
            <a:endParaRPr lang="en-GB" sz="1800" dirty="0">
              <a:solidFill>
                <a:schemeClr val="tx1"/>
              </a:solidFill>
              <a:latin typeface="+mn-lt"/>
            </a:endParaRPr>
          </a:p>
          <a:p>
            <a:pPr marL="342900" lvl="0" indent="-342900" algn="l">
              <a:buFont typeface="Arial" panose="020B0604020202020204" pitchFamily="34" charset="0"/>
              <a:buChar char="•"/>
            </a:pPr>
            <a:r>
              <a:rPr lang="en-GB" sz="1800" dirty="0">
                <a:solidFill>
                  <a:schemeClr val="tx1"/>
                </a:solidFill>
                <a:latin typeface="+mn-lt"/>
              </a:rPr>
              <a:t>Campaigning begins on Friday 26 February at 10.00am, any campaigning activity that falls within the scope of pre-campaigning as defined in appendix </a:t>
            </a:r>
            <a:r>
              <a:rPr lang="en-GB" sz="1800" dirty="0" smtClean="0">
                <a:solidFill>
                  <a:schemeClr val="tx1"/>
                </a:solidFill>
                <a:latin typeface="+mn-lt"/>
              </a:rPr>
              <a:t>A of the rules </a:t>
            </a:r>
            <a:r>
              <a:rPr lang="en-GB" sz="1800" dirty="0">
                <a:solidFill>
                  <a:schemeClr val="tx1"/>
                </a:solidFill>
                <a:latin typeface="+mn-lt"/>
              </a:rPr>
              <a:t>is prohibited prior to this time. </a:t>
            </a:r>
            <a:endParaRPr lang="en-GB" sz="1800" dirty="0" smtClean="0">
              <a:solidFill>
                <a:schemeClr val="tx1"/>
              </a:solidFill>
              <a:latin typeface="+mn-lt"/>
            </a:endParaRPr>
          </a:p>
          <a:p>
            <a:pPr lvl="0" algn="l"/>
            <a:endParaRPr lang="en-GB" sz="1800" dirty="0">
              <a:solidFill>
                <a:schemeClr val="tx1"/>
              </a:solidFill>
              <a:latin typeface="+mn-lt"/>
            </a:endParaRPr>
          </a:p>
          <a:p>
            <a:pPr marL="342900" lvl="0" indent="-342900" algn="l">
              <a:buFont typeface="Arial" panose="020B0604020202020204" pitchFamily="34" charset="0"/>
              <a:buChar char="•"/>
            </a:pPr>
            <a:r>
              <a:rPr lang="en-GB" sz="1800" dirty="0">
                <a:solidFill>
                  <a:schemeClr val="tx1"/>
                </a:solidFill>
                <a:latin typeface="+mn-lt"/>
              </a:rPr>
              <a:t>All campaigning is required to meet  current Covid-19 restrictions and therefore face to face campaigning, handing of leaflets, flyers or other materials and displaying posters and other campaign material wouldn’t be a legitimate reason to leave your residence.  You would however be able to talk to people within your bubble (including any support bubbles) face to face. </a:t>
            </a:r>
            <a:r>
              <a:rPr lang="en-GB" sz="1800" dirty="0">
                <a:latin typeface="+mn-lt"/>
              </a:rPr>
              <a:t> </a:t>
            </a: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577017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112" y="0"/>
            <a:ext cx="7772400" cy="1470025"/>
          </a:xfrm>
        </p:spPr>
        <p:txBody>
          <a:bodyPr/>
          <a:lstStyle/>
          <a:p>
            <a:r>
              <a:rPr lang="en-US" sz="4800" b="0" dirty="0" smtClean="0"/>
              <a:t>Additional Notes</a:t>
            </a:r>
            <a:endParaRPr lang="en-US" sz="4800" b="0" dirty="0"/>
          </a:p>
        </p:txBody>
      </p:sp>
      <p:sp>
        <p:nvSpPr>
          <p:cNvPr id="4" name="Content Placeholder 2"/>
          <p:cNvSpPr txBox="1">
            <a:spLocks/>
          </p:cNvSpPr>
          <p:nvPr/>
        </p:nvSpPr>
        <p:spPr bwMode="auto">
          <a:xfrm>
            <a:off x="395536" y="1340768"/>
            <a:ext cx="821925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itchFamily="34" charset="0"/>
              <a:buNone/>
              <a:defRPr sz="3200" kern="1200">
                <a:solidFill>
                  <a:schemeClr val="tx1">
                    <a:tint val="75000"/>
                  </a:schemeClr>
                </a:solidFill>
                <a:latin typeface="Ubuntu"/>
                <a:ea typeface="MS PGothic" pitchFamily="34" charset="-128"/>
                <a:cs typeface="Ubuntu"/>
              </a:defRPr>
            </a:lvl1pPr>
            <a:lvl2pPr marL="457200" indent="0" algn="ctr" rtl="0" eaLnBrk="1" fontAlgn="base" hangingPunct="1">
              <a:spcBef>
                <a:spcPct val="20000"/>
              </a:spcBef>
              <a:spcAft>
                <a:spcPct val="0"/>
              </a:spcAft>
              <a:buFont typeface="Arial" pitchFamily="34" charset="0"/>
              <a:buNone/>
              <a:defRPr sz="2800" kern="1200">
                <a:solidFill>
                  <a:schemeClr val="tx1">
                    <a:tint val="75000"/>
                  </a:schemeClr>
                </a:solidFill>
                <a:latin typeface="Ubuntu"/>
                <a:ea typeface="MS PGothic" pitchFamily="34" charset="-128"/>
                <a:cs typeface="Ubuntu"/>
              </a:defRPr>
            </a:lvl2pPr>
            <a:lvl3pPr marL="914400" indent="0" algn="ctr" rtl="0" eaLnBrk="1" fontAlgn="base" hangingPunct="1">
              <a:spcBef>
                <a:spcPct val="20000"/>
              </a:spcBef>
              <a:spcAft>
                <a:spcPct val="0"/>
              </a:spcAft>
              <a:buFont typeface="Arial" pitchFamily="34" charset="0"/>
              <a:buNone/>
              <a:defRPr sz="2400" kern="1200">
                <a:solidFill>
                  <a:schemeClr val="tx1">
                    <a:tint val="75000"/>
                  </a:schemeClr>
                </a:solidFill>
                <a:latin typeface="Ubuntu"/>
                <a:ea typeface="MS PGothic" pitchFamily="34" charset="-128"/>
                <a:cs typeface="Ubuntu"/>
              </a:defRPr>
            </a:lvl3pPr>
            <a:lvl4pPr marL="13716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4pPr>
            <a:lvl5pPr marL="1828800" indent="0" algn="ctr" rtl="0" eaLnBrk="1" fontAlgn="base" hangingPunct="1">
              <a:spcBef>
                <a:spcPct val="20000"/>
              </a:spcBef>
              <a:spcAft>
                <a:spcPct val="0"/>
              </a:spcAft>
              <a:buFont typeface="Arial" pitchFamily="34" charset="0"/>
              <a:buNone/>
              <a:defRPr sz="2000" kern="1200">
                <a:solidFill>
                  <a:schemeClr val="tx1">
                    <a:tint val="75000"/>
                  </a:schemeClr>
                </a:solidFill>
                <a:latin typeface="Ubuntu"/>
                <a:ea typeface="MS PGothic" pitchFamily="34" charset="-128"/>
                <a:cs typeface="Ubuntu"/>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lgn="l">
              <a:buFont typeface="Arial" panose="020B0604020202020204" pitchFamily="34" charset="0"/>
              <a:buChar char="•"/>
            </a:pPr>
            <a:r>
              <a:rPr lang="en-GB" sz="1800" dirty="0">
                <a:solidFill>
                  <a:schemeClr val="tx1"/>
                </a:solidFill>
                <a:latin typeface="+mn-lt"/>
              </a:rPr>
              <a:t>Campaigning specifically focussed on the upcoming Referendum is prohibited , this includes mention of it within </a:t>
            </a:r>
            <a:r>
              <a:rPr lang="en-GB" sz="1800" dirty="0" smtClean="0">
                <a:solidFill>
                  <a:schemeClr val="tx1"/>
                </a:solidFill>
                <a:latin typeface="+mn-lt"/>
              </a:rPr>
              <a:t>manifestos, </a:t>
            </a:r>
            <a:r>
              <a:rPr lang="en-GB" sz="1800" dirty="0">
                <a:solidFill>
                  <a:schemeClr val="tx1"/>
                </a:solidFill>
                <a:latin typeface="+mn-lt"/>
              </a:rPr>
              <a:t>videos, social media posts or other campaigning activity.  </a:t>
            </a:r>
          </a:p>
          <a:p>
            <a:pPr marL="285750" lvl="0" indent="-285750" algn="l">
              <a:buFont typeface="Arial" panose="020B0604020202020204" pitchFamily="34" charset="0"/>
              <a:buChar char="•"/>
            </a:pPr>
            <a:r>
              <a:rPr lang="en-GB" sz="1800" dirty="0">
                <a:solidFill>
                  <a:schemeClr val="tx1"/>
                </a:solidFill>
                <a:latin typeface="+mn-lt"/>
              </a:rPr>
              <a:t>All Media Groups, and staff including student staff, whilst they are working, are required to be </a:t>
            </a:r>
            <a:r>
              <a:rPr lang="en-GB" sz="1800" dirty="0" smtClean="0">
                <a:solidFill>
                  <a:schemeClr val="tx1"/>
                </a:solidFill>
                <a:latin typeface="+mn-lt"/>
              </a:rPr>
              <a:t>neutral. </a:t>
            </a:r>
            <a:r>
              <a:rPr lang="en-GB" sz="1800" dirty="0">
                <a:solidFill>
                  <a:schemeClr val="tx1"/>
                </a:solidFill>
                <a:latin typeface="+mn-lt"/>
              </a:rPr>
              <a:t>In addition Executive Officers who haven’t declared an interest in the election and aren’t re-running are required to remain neutral.</a:t>
            </a:r>
          </a:p>
          <a:p>
            <a:pPr marL="285750" lvl="0" indent="-285750" algn="l">
              <a:buFont typeface="Arial" panose="020B0604020202020204" pitchFamily="34" charset="0"/>
              <a:buChar char="•"/>
            </a:pPr>
            <a:r>
              <a:rPr lang="en-GB" sz="1800" dirty="0">
                <a:solidFill>
                  <a:schemeClr val="tx1"/>
                </a:solidFill>
                <a:latin typeface="+mn-lt"/>
              </a:rPr>
              <a:t>Displaying publicity material either in Victoria Park or on University Road is against local Council rules.</a:t>
            </a:r>
          </a:p>
          <a:p>
            <a:pPr marL="285750" lvl="0" indent="-285750" algn="l">
              <a:buFont typeface="Arial" panose="020B0604020202020204" pitchFamily="34" charset="0"/>
              <a:buChar char="•"/>
            </a:pPr>
            <a:r>
              <a:rPr lang="en-GB" sz="1800" dirty="0">
                <a:solidFill>
                  <a:schemeClr val="tx1"/>
                </a:solidFill>
                <a:latin typeface="+mn-lt"/>
              </a:rPr>
              <a:t>No campaigning is allowed in the John Foster dining area or in the Library.</a:t>
            </a:r>
          </a:p>
          <a:p>
            <a:pPr marL="285750" lvl="0" indent="-285750" algn="l">
              <a:buFont typeface="Arial" panose="020B0604020202020204" pitchFamily="34" charset="0"/>
              <a:buChar char="•"/>
            </a:pPr>
            <a:r>
              <a:rPr lang="en-GB" sz="1800" dirty="0">
                <a:solidFill>
                  <a:schemeClr val="tx1"/>
                </a:solidFill>
                <a:latin typeface="+mn-lt"/>
              </a:rPr>
              <a:t>If you have used your own personal printer (or a friends), then we will charge you at Library prices, for your information the price list is included below:-</a:t>
            </a:r>
          </a:p>
          <a:p>
            <a:pPr marL="742950" lvl="1" indent="-285750" algn="l">
              <a:buFont typeface="Arial" panose="020B0604020202020204" pitchFamily="34" charset="0"/>
              <a:buChar char="•"/>
            </a:pPr>
            <a:r>
              <a:rPr lang="en-GB" sz="1800" u="sng" dirty="0">
                <a:solidFill>
                  <a:schemeClr val="tx1"/>
                </a:solidFill>
                <a:latin typeface="+mn-lt"/>
                <a:hlinkClick r:id="rId2"/>
              </a:rPr>
              <a:t>http://www2.le.ac.uk/offices/ithelp/my-computer/print-copy-scan/students/pay</a:t>
            </a:r>
            <a:endParaRPr lang="en-GB" sz="1800" dirty="0">
              <a:solidFill>
                <a:schemeClr val="tx1"/>
              </a:solidFill>
              <a:latin typeface="+mn-lt"/>
            </a:endParaRPr>
          </a:p>
        </p:txBody>
      </p:sp>
      <p:pic>
        <p:nvPicPr>
          <p:cNvPr id="6" name="Picture 5">
            <a:extLst>
              <a:ext uri="{FF2B5EF4-FFF2-40B4-BE49-F238E27FC236}">
                <a16:creationId xmlns:a16="http://schemas.microsoft.com/office/drawing/2014/main" id="{B7316020-A4FF-8B44-9D7C-9FFDB5D4B3E6}"/>
              </a:ext>
            </a:extLst>
          </p:cNvPr>
          <p:cNvPicPr>
            <a:picLocks noChangeAspect="1"/>
          </p:cNvPicPr>
          <p:nvPr/>
        </p:nvPicPr>
        <p:blipFill rotWithShape="1">
          <a:blip r:embed="rId3"/>
          <a:srcRect t="5168" r="2160" b="71967"/>
          <a:stretch/>
        </p:blipFill>
        <p:spPr>
          <a:xfrm>
            <a:off x="33176" y="5828433"/>
            <a:ext cx="9210059" cy="1063783"/>
          </a:xfrm>
          <a:prstGeom prst="rect">
            <a:avLst/>
          </a:prstGeom>
        </p:spPr>
      </p:pic>
    </p:spTree>
    <p:extLst>
      <p:ext uri="{BB962C8B-B14F-4D97-AF65-F5344CB8AC3E}">
        <p14:creationId xmlns:p14="http://schemas.microsoft.com/office/powerpoint/2010/main" val="3292705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tudent Groups Presentation">
  <a:themeElements>
    <a:clrScheme name="Custom 2">
      <a:dk1>
        <a:sysClr val="windowText" lastClr="000000"/>
      </a:dk1>
      <a:lt1>
        <a:sysClr val="window" lastClr="FFFFFF"/>
      </a:lt1>
      <a:dk2>
        <a:srgbClr val="262462"/>
      </a:dk2>
      <a:lt2>
        <a:srgbClr val="1B75BC"/>
      </a:lt2>
      <a:accent1>
        <a:srgbClr val="D92C62"/>
      </a:accent1>
      <a:accent2>
        <a:srgbClr val="FFCF01"/>
      </a:accent2>
      <a:accent3>
        <a:srgbClr val="62BECF"/>
      </a:accent3>
      <a:accent4>
        <a:srgbClr val="5E2E86"/>
      </a:accent4>
      <a:accent5>
        <a:srgbClr val="E31F2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Student Groups Presentation</Template>
  <TotalTime>4510</TotalTime>
  <Words>1487</Words>
  <Application>Microsoft Office PowerPoint</Application>
  <PresentationFormat>On-screen Show (4:3)</PresentationFormat>
  <Paragraphs>178</Paragraphs>
  <Slides>26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MS PGothic</vt:lpstr>
      <vt:lpstr>Arial</vt:lpstr>
      <vt:lpstr>Azo Sans Bold Italic</vt:lpstr>
      <vt:lpstr>Calibri</vt:lpstr>
      <vt:lpstr>Trebuchet MS</vt:lpstr>
      <vt:lpstr>Ubuntu</vt:lpstr>
      <vt:lpstr>Student Groups Presentation</vt:lpstr>
      <vt:lpstr>PowerPoint Presentation</vt:lpstr>
      <vt:lpstr>Introduction from Deputy Returning Officer</vt:lpstr>
      <vt:lpstr>Important Dates</vt:lpstr>
      <vt:lpstr>Rules</vt:lpstr>
      <vt:lpstr>Rules Part 1</vt:lpstr>
      <vt:lpstr>Budget/Expenses</vt:lpstr>
      <vt:lpstr>Budget/Expenses</vt:lpstr>
      <vt:lpstr>Rules Part 2</vt:lpstr>
      <vt:lpstr>Additional Notes</vt:lpstr>
      <vt:lpstr>Deadlines</vt:lpstr>
      <vt:lpstr>Podcasts  (Executive Officers only)</vt:lpstr>
      <vt:lpstr>Videos (Executive Officers only)</vt:lpstr>
      <vt:lpstr>Optional Workshops</vt:lpstr>
      <vt:lpstr>STV – The voting system https://www.leicesterunion.com/voice/elections/elections/single-transferable-voting/ </vt:lpstr>
      <vt:lpstr>Questions/Complaints</vt:lpstr>
      <vt:lpstr>Your Wellbeing</vt:lpstr>
      <vt:lpstr>PowerPoint Presentation</vt:lpstr>
      <vt:lpstr>Been an Executive Officer</vt:lpstr>
      <vt:lpstr>Been an Executive Officer</vt:lpstr>
      <vt:lpstr>Been an Part Time Officer</vt:lpstr>
      <vt:lpstr>Been an Part Time Officer</vt:lpstr>
      <vt:lpstr>PowerPoint Presentation</vt:lpstr>
      <vt:lpstr>Manifesto</vt:lpstr>
      <vt:lpstr>Election Pledge Positive Campaigning</vt:lpstr>
      <vt:lpstr>PowerPoint Presentation</vt:lpstr>
      <vt:lpstr>Good luck and enjoy it!</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mjr54</dc:creator>
  <cp:lastModifiedBy>Bruce, Ian R.</cp:lastModifiedBy>
  <cp:revision>77</cp:revision>
  <cp:lastPrinted>2014-08-03T09:53:58Z</cp:lastPrinted>
  <dcterms:created xsi:type="dcterms:W3CDTF">2014-10-13T16:43:13Z</dcterms:created>
  <dcterms:modified xsi:type="dcterms:W3CDTF">2021-02-16T12:34:17Z</dcterms:modified>
</cp:coreProperties>
</file>