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3"/>
  </p:notesMasterIdLst>
  <p:sldIdLst>
    <p:sldId id="256" r:id="rId2"/>
    <p:sldId id="257" r:id="rId3"/>
    <p:sldId id="297" r:id="rId4"/>
    <p:sldId id="258" r:id="rId5"/>
    <p:sldId id="259" r:id="rId6"/>
    <p:sldId id="260" r:id="rId7"/>
    <p:sldId id="262" r:id="rId8"/>
    <p:sldId id="261" r:id="rId9"/>
    <p:sldId id="263" r:id="rId10"/>
    <p:sldId id="264" r:id="rId11"/>
    <p:sldId id="265" r:id="rId12"/>
    <p:sldId id="266" r:id="rId13"/>
    <p:sldId id="267" r:id="rId14"/>
    <p:sldId id="299" r:id="rId15"/>
    <p:sldId id="268" r:id="rId16"/>
    <p:sldId id="271" r:id="rId17"/>
    <p:sldId id="272" r:id="rId18"/>
    <p:sldId id="273" r:id="rId19"/>
    <p:sldId id="274" r:id="rId20"/>
    <p:sldId id="275" r:id="rId21"/>
    <p:sldId id="276" r:id="rId22"/>
    <p:sldId id="277" r:id="rId23"/>
    <p:sldId id="278" r:id="rId24"/>
    <p:sldId id="279" r:id="rId25"/>
    <p:sldId id="280" r:id="rId26"/>
    <p:sldId id="292" r:id="rId27"/>
    <p:sldId id="300" r:id="rId28"/>
    <p:sldId id="281" r:id="rId29"/>
    <p:sldId id="282" r:id="rId30"/>
    <p:sldId id="283" r:id="rId31"/>
    <p:sldId id="284" r:id="rId32"/>
    <p:sldId id="295" r:id="rId33"/>
    <p:sldId id="296" r:id="rId34"/>
    <p:sldId id="285" r:id="rId35"/>
    <p:sldId id="293" r:id="rId36"/>
    <p:sldId id="294" r:id="rId37"/>
    <p:sldId id="286" r:id="rId38"/>
    <p:sldId id="287" r:id="rId39"/>
    <p:sldId id="288" r:id="rId40"/>
    <p:sldId id="298" r:id="rId41"/>
    <p:sldId id="29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87B0"/>
    <a:srgbClr val="73C5BE"/>
    <a:srgbClr val="F6DF3C"/>
    <a:srgbClr val="FFFFFF"/>
    <a:srgbClr val="D8D5DD"/>
    <a:srgbClr val="B5AFBD"/>
    <a:srgbClr val="F2EFEE"/>
    <a:srgbClr val="F7F6F6"/>
    <a:srgbClr val="E6E4E8"/>
    <a:srgbClr val="C8C4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61" autoAdjust="0"/>
    <p:restoredTop sz="94660"/>
  </p:normalViewPr>
  <p:slideViewPr>
    <p:cSldViewPr snapToGrid="0">
      <p:cViewPr varScale="1">
        <p:scale>
          <a:sx n="68" d="100"/>
          <a:sy n="68" d="100"/>
        </p:scale>
        <p:origin x="450"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BA7EFE-6DD0-4D2C-B2AD-25063196C832}" type="datetimeFigureOut">
              <a:rPr lang="en-GB" smtClean="0"/>
              <a:t>28/01/2021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435D68-48A9-4313-8F61-08C0B0E7DCBF}" type="slidenum">
              <a:rPr lang="en-GB" smtClean="0"/>
              <a:t>‹#›</a:t>
            </a:fld>
            <a:endParaRPr lang="en-GB"/>
          </a:p>
        </p:txBody>
      </p:sp>
    </p:spTree>
    <p:extLst>
      <p:ext uri="{BB962C8B-B14F-4D97-AF65-F5344CB8AC3E}">
        <p14:creationId xmlns:p14="http://schemas.microsoft.com/office/powerpoint/2010/main" val="1996561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All campaigning is required to meet current Covid-19 restrictions and therefore face to face campaigning, handing of leaflets, flyers or other materials and displaying posters and other campaign material wouldn’t be a legitimate reason to leave your residence. You would however be able to talk to people within your bubble (including any support bubbles) face to face. </a:t>
            </a:r>
          </a:p>
          <a:p>
            <a:endParaRPr lang="en-GB" dirty="0"/>
          </a:p>
        </p:txBody>
      </p:sp>
      <p:sp>
        <p:nvSpPr>
          <p:cNvPr id="4" name="Slide Number Placeholder 3"/>
          <p:cNvSpPr>
            <a:spLocks noGrp="1"/>
          </p:cNvSpPr>
          <p:nvPr>
            <p:ph type="sldNum" sz="quarter" idx="10"/>
          </p:nvPr>
        </p:nvSpPr>
        <p:spPr/>
        <p:txBody>
          <a:bodyPr/>
          <a:lstStyle/>
          <a:p>
            <a:fld id="{B2435D68-48A9-4313-8F61-08C0B0E7DCBF}" type="slidenum">
              <a:rPr lang="en-GB" smtClean="0"/>
              <a:t>33</a:t>
            </a:fld>
            <a:endParaRPr lang="en-GB"/>
          </a:p>
        </p:txBody>
      </p:sp>
    </p:spTree>
    <p:extLst>
      <p:ext uri="{BB962C8B-B14F-4D97-AF65-F5344CB8AC3E}">
        <p14:creationId xmlns:p14="http://schemas.microsoft.com/office/powerpoint/2010/main" val="36562844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408386E-3EDE-4340-8958-75D92AF61A60}"/>
              </a:ext>
            </a:extLst>
          </p:cNvPr>
          <p:cNvPicPr>
            <a:picLocks noChangeAspect="1"/>
          </p:cNvPicPr>
          <p:nvPr/>
        </p:nvPicPr>
        <p:blipFill>
          <a:blip r:embed="rId2"/>
          <a:stretch>
            <a:fillRect/>
          </a:stretch>
        </p:blipFill>
        <p:spPr>
          <a:xfrm>
            <a:off x="11014363" y="15765"/>
            <a:ext cx="1177637" cy="6858001"/>
          </a:xfrm>
          <a:prstGeom prst="rect">
            <a:avLst/>
          </a:prstGeom>
        </p:spPr>
      </p:pic>
      <p:sp>
        <p:nvSpPr>
          <p:cNvPr id="10" name="Text Placeholder 9"/>
          <p:cNvSpPr>
            <a:spLocks noGrp="1"/>
          </p:cNvSpPr>
          <p:nvPr>
            <p:ph type="body" sz="quarter" idx="10"/>
          </p:nvPr>
        </p:nvSpPr>
        <p:spPr>
          <a:xfrm>
            <a:off x="0" y="0"/>
            <a:ext cx="11014075" cy="6873875"/>
          </a:xfrm>
          <a:solidFill>
            <a:schemeClr val="bg1">
              <a:alpha val="50000"/>
            </a:schemeClr>
          </a:solidFill>
        </p:spPr>
        <p:txBody>
          <a:bodyPr anchor="ctr"/>
          <a:lstStyle>
            <a:lvl1pPr marL="0" indent="0" algn="ctr">
              <a:buNone/>
              <a:defRPr sz="6000" b="0">
                <a:solidFill>
                  <a:srgbClr val="1E1E35"/>
                </a:solidFill>
                <a:effectLst>
                  <a:outerShdw blurRad="38100" dist="38100" dir="2700000" algn="tl">
                    <a:srgbClr val="000000">
                      <a:alpha val="43137"/>
                    </a:srgbClr>
                  </a:outerShdw>
                </a:effectLst>
                <a:latin typeface="Franklin Gothic Demi" panose="020B07030201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smtClean="0"/>
              <a:t>Edit Master text styles</a:t>
            </a:r>
          </a:p>
        </p:txBody>
      </p:sp>
    </p:spTree>
    <p:extLst>
      <p:ext uri="{BB962C8B-B14F-4D97-AF65-F5344CB8AC3E}">
        <p14:creationId xmlns:p14="http://schemas.microsoft.com/office/powerpoint/2010/main" val="73883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tmplLst>
          <p:tmpl>
            <p:tnLst>
              <p:par>
                <p:cTn presetID="1"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A1A513-9BC8-44C4-BBBA-725E134C73FA}"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EA4A06-C47A-4B30-A053-4C4D2F12FC63}" type="slidenum">
              <a:rPr lang="en-GB" smtClean="0"/>
              <a:t>‹#›</a:t>
            </a:fld>
            <a:endParaRPr lang="en-GB"/>
          </a:p>
        </p:txBody>
      </p:sp>
    </p:spTree>
    <p:extLst>
      <p:ext uri="{BB962C8B-B14F-4D97-AF65-F5344CB8AC3E}">
        <p14:creationId xmlns:p14="http://schemas.microsoft.com/office/powerpoint/2010/main" val="953640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A1A513-9BC8-44C4-BBBA-725E134C73FA}"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EA4A06-C47A-4B30-A053-4C4D2F12FC63}" type="slidenum">
              <a:rPr lang="en-GB" smtClean="0"/>
              <a:t>‹#›</a:t>
            </a:fld>
            <a:endParaRPr lang="en-GB"/>
          </a:p>
        </p:txBody>
      </p:sp>
    </p:spTree>
    <p:extLst>
      <p:ext uri="{BB962C8B-B14F-4D97-AF65-F5344CB8AC3E}">
        <p14:creationId xmlns:p14="http://schemas.microsoft.com/office/powerpoint/2010/main" val="2732935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435353" cy="1325563"/>
          </a:xfrm>
        </p:spPr>
        <p:txBody>
          <a:bodyPr/>
          <a:lstStyle>
            <a:lvl1pPr>
              <a:defRPr>
                <a:solidFill>
                  <a:srgbClr val="1E1E3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825625"/>
            <a:ext cx="9435353" cy="4351338"/>
          </a:xfrm>
        </p:spPr>
        <p:txBody>
          <a:bodyPr anchor="ctr">
            <a:normAutofit/>
          </a:bodyPr>
          <a:lstStyle>
            <a:lvl1pPr marL="342900" indent="-342900">
              <a:lnSpc>
                <a:spcPct val="150000"/>
              </a:lnSpc>
              <a:buFont typeface="Arial" panose="020B0604020202020204" pitchFamily="34" charset="0"/>
              <a:buChar char="•"/>
              <a:defRPr sz="2400">
                <a:solidFill>
                  <a:srgbClr val="1E1E35"/>
                </a:solidFill>
              </a:defRPr>
            </a:lvl1pPr>
            <a:lvl2pPr marL="800100" indent="-342900">
              <a:lnSpc>
                <a:spcPct val="150000"/>
              </a:lnSpc>
              <a:buFont typeface="Arial" panose="020B0604020202020204" pitchFamily="34" charset="0"/>
              <a:buChar char="•"/>
              <a:defRPr sz="2000">
                <a:solidFill>
                  <a:srgbClr val="1E1E35"/>
                </a:solidFill>
              </a:defRPr>
            </a:lvl2pPr>
            <a:lvl3pPr marL="1200150" indent="-285750">
              <a:lnSpc>
                <a:spcPct val="150000"/>
              </a:lnSpc>
              <a:buFont typeface="Arial" panose="020B0604020202020204" pitchFamily="34" charset="0"/>
              <a:buChar char="•"/>
              <a:defRPr sz="1800">
                <a:solidFill>
                  <a:srgbClr val="1E1E35"/>
                </a:solidFill>
              </a:defRPr>
            </a:lvl3pPr>
            <a:lvl4pPr marL="1657350" indent="-285750">
              <a:lnSpc>
                <a:spcPct val="150000"/>
              </a:lnSpc>
              <a:buFont typeface="Arial" panose="020B0604020202020204" pitchFamily="34" charset="0"/>
              <a:buChar char="•"/>
              <a:defRPr sz="1600">
                <a:solidFill>
                  <a:srgbClr val="1E1E35"/>
                </a:solidFill>
              </a:defRPr>
            </a:lvl4pPr>
            <a:lvl5pPr marL="2114550" indent="-285750">
              <a:lnSpc>
                <a:spcPct val="150000"/>
              </a:lnSpc>
              <a:buFont typeface="Arial" panose="020B0604020202020204" pitchFamily="34" charset="0"/>
              <a:buChar char="•"/>
              <a:defRPr sz="1600">
                <a:solidFill>
                  <a:srgbClr val="1E1E35"/>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A1A513-9BC8-44C4-BBBA-725E134C73FA}"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EA4A06-C47A-4B30-A053-4C4D2F12FC63}" type="slidenum">
              <a:rPr lang="en-GB" smtClean="0"/>
              <a:t>‹#›</a:t>
            </a:fld>
            <a:endParaRPr lang="en-GB"/>
          </a:p>
        </p:txBody>
      </p:sp>
      <p:pic>
        <p:nvPicPr>
          <p:cNvPr id="7" name="Picture 6">
            <a:extLst>
              <a:ext uri="{FF2B5EF4-FFF2-40B4-BE49-F238E27FC236}">
                <a16:creationId xmlns:a16="http://schemas.microsoft.com/office/drawing/2014/main" id="{1408386E-3EDE-4340-8958-75D92AF61A60}"/>
              </a:ext>
            </a:extLst>
          </p:cNvPr>
          <p:cNvPicPr>
            <a:picLocks noChangeAspect="1"/>
          </p:cNvPicPr>
          <p:nvPr/>
        </p:nvPicPr>
        <p:blipFill>
          <a:blip r:embed="rId2"/>
          <a:stretch>
            <a:fillRect/>
          </a:stretch>
        </p:blipFill>
        <p:spPr>
          <a:xfrm>
            <a:off x="11014363" y="-1"/>
            <a:ext cx="1177637" cy="6858001"/>
          </a:xfrm>
          <a:prstGeom prst="rect">
            <a:avLst/>
          </a:prstGeom>
        </p:spPr>
      </p:pic>
    </p:spTree>
    <p:extLst>
      <p:ext uri="{BB962C8B-B14F-4D97-AF65-F5344CB8AC3E}">
        <p14:creationId xmlns:p14="http://schemas.microsoft.com/office/powerpoint/2010/main" val="39901182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A1A513-9BC8-44C4-BBBA-725E134C73FA}" type="datetimeFigureOut">
              <a:rPr lang="en-GB" smtClean="0"/>
              <a:t>28/01/2021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FEA4A06-C47A-4B30-A053-4C4D2F12FC63}" type="slidenum">
              <a:rPr lang="en-GB" smtClean="0"/>
              <a:t>‹#›</a:t>
            </a:fld>
            <a:endParaRPr lang="en-GB"/>
          </a:p>
        </p:txBody>
      </p:sp>
      <p:pic>
        <p:nvPicPr>
          <p:cNvPr id="5" name="Picture 4">
            <a:extLst>
              <a:ext uri="{FF2B5EF4-FFF2-40B4-BE49-F238E27FC236}">
                <a16:creationId xmlns:a16="http://schemas.microsoft.com/office/drawing/2014/main" id="{1408386E-3EDE-4340-8958-75D92AF61A60}"/>
              </a:ext>
            </a:extLst>
          </p:cNvPr>
          <p:cNvPicPr>
            <a:picLocks noChangeAspect="1"/>
          </p:cNvPicPr>
          <p:nvPr/>
        </p:nvPicPr>
        <p:blipFill>
          <a:blip r:embed="rId2"/>
          <a:stretch>
            <a:fillRect/>
          </a:stretch>
        </p:blipFill>
        <p:spPr>
          <a:xfrm>
            <a:off x="11014363" y="-1"/>
            <a:ext cx="1177637" cy="6858001"/>
          </a:xfrm>
          <a:prstGeom prst="rect">
            <a:avLst/>
          </a:prstGeom>
        </p:spPr>
      </p:pic>
    </p:spTree>
    <p:extLst>
      <p:ext uri="{BB962C8B-B14F-4D97-AF65-F5344CB8AC3E}">
        <p14:creationId xmlns:p14="http://schemas.microsoft.com/office/powerpoint/2010/main" val="2514626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1A1A513-9BC8-44C4-BBBA-725E134C73FA}"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EA4A06-C47A-4B30-A053-4C4D2F12FC63}" type="slidenum">
              <a:rPr lang="en-GB" smtClean="0"/>
              <a:t>‹#›</a:t>
            </a:fld>
            <a:endParaRPr lang="en-GB"/>
          </a:p>
        </p:txBody>
      </p:sp>
      <p:sp>
        <p:nvSpPr>
          <p:cNvPr id="12" name="Text Placeholder 11"/>
          <p:cNvSpPr>
            <a:spLocks noGrp="1"/>
          </p:cNvSpPr>
          <p:nvPr>
            <p:ph type="body" sz="quarter" idx="14"/>
          </p:nvPr>
        </p:nvSpPr>
        <p:spPr>
          <a:xfrm>
            <a:off x="2709863" y="2652713"/>
            <a:ext cx="7645099" cy="1508125"/>
          </a:xfrm>
        </p:spPr>
        <p:txBody>
          <a:bodyPr anchor="ctr">
            <a:normAutofit/>
          </a:bodyPr>
          <a:lstStyle>
            <a:lvl1pPr marL="0" indent="0">
              <a:lnSpc>
                <a:spcPct val="150000"/>
              </a:lnSpc>
              <a:buNone/>
              <a:defRPr sz="3200" b="1"/>
            </a:lvl1pPr>
          </a:lstStyle>
          <a:p>
            <a:pPr lvl="0"/>
            <a:r>
              <a:rPr lang="en-US" smtClean="0"/>
              <a:t>Edit Master text styles</a:t>
            </a:r>
          </a:p>
        </p:txBody>
      </p:sp>
      <p:pic>
        <p:nvPicPr>
          <p:cNvPr id="8" name="Picture 7">
            <a:extLst>
              <a:ext uri="{FF2B5EF4-FFF2-40B4-BE49-F238E27FC236}">
                <a16:creationId xmlns:a16="http://schemas.microsoft.com/office/drawing/2014/main" id="{1408386E-3EDE-4340-8958-75D92AF61A60}"/>
              </a:ext>
            </a:extLst>
          </p:cNvPr>
          <p:cNvPicPr>
            <a:picLocks noChangeAspect="1"/>
          </p:cNvPicPr>
          <p:nvPr/>
        </p:nvPicPr>
        <p:blipFill>
          <a:blip r:embed="rId2"/>
          <a:stretch>
            <a:fillRect/>
          </a:stretch>
        </p:blipFill>
        <p:spPr>
          <a:xfrm>
            <a:off x="11014363" y="-1"/>
            <a:ext cx="1177637" cy="6858001"/>
          </a:xfrm>
          <a:prstGeom prst="rect">
            <a:avLst/>
          </a:prstGeom>
        </p:spPr>
      </p:pic>
      <p:sp>
        <p:nvSpPr>
          <p:cNvPr id="10" name="Picture Placeholder 9"/>
          <p:cNvSpPr>
            <a:spLocks noGrp="1"/>
          </p:cNvSpPr>
          <p:nvPr>
            <p:ph type="pic" sz="quarter" idx="13"/>
          </p:nvPr>
        </p:nvSpPr>
        <p:spPr>
          <a:xfrm>
            <a:off x="793106" y="2743406"/>
            <a:ext cx="1416694" cy="1416694"/>
          </a:xfrm>
        </p:spPr>
        <p:txBody>
          <a:bodyPr/>
          <a:lstStyle>
            <a:lvl1pPr marL="0" indent="0">
              <a:buNone/>
              <a:defRPr/>
            </a:lvl1pPr>
          </a:lstStyle>
          <a:p>
            <a:r>
              <a:rPr lang="en-US" smtClean="0"/>
              <a:t>Click icon to add picture</a:t>
            </a:r>
            <a:endParaRPr lang="en-GB" dirty="0"/>
          </a:p>
        </p:txBody>
      </p:sp>
    </p:spTree>
    <p:extLst>
      <p:ext uri="{BB962C8B-B14F-4D97-AF65-F5344CB8AC3E}">
        <p14:creationId xmlns:p14="http://schemas.microsoft.com/office/powerpoint/2010/main" val="2992978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500286" cy="1325563"/>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199" y="1825625"/>
            <a:ext cx="4607011" cy="4351338"/>
          </a:xfrm>
        </p:spPr>
        <p:txBody>
          <a:bodyPr anchor="ctr">
            <a:normAutofit/>
          </a:bodyPr>
          <a:lstStyle>
            <a:lvl1pPr>
              <a:lnSpc>
                <a:spcPct val="150000"/>
              </a:lnSpc>
              <a:defRPr sz="2400"/>
            </a:lvl1pPr>
            <a:lvl2pPr>
              <a:lnSpc>
                <a:spcPct val="150000"/>
              </a:lnSpc>
              <a:defRPr sz="2000"/>
            </a:lvl2pPr>
            <a:lvl3pPr>
              <a:lnSpc>
                <a:spcPct val="150000"/>
              </a:lnSpc>
              <a:defRPr sz="1800"/>
            </a:lvl3pPr>
            <a:lvl4pPr>
              <a:lnSpc>
                <a:spcPct val="150000"/>
              </a:lnSpc>
              <a:defRPr sz="1600"/>
            </a:lvl4pPr>
            <a:lvl5pPr>
              <a:lnSpc>
                <a:spcPct val="150000"/>
              </a:lnSpc>
              <a:defRPr sz="16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618205" y="1825625"/>
            <a:ext cx="4720281" cy="4351338"/>
          </a:xfrm>
        </p:spPr>
        <p:txBody>
          <a:bodyPr anchor="ctr">
            <a:normAutofit/>
          </a:bodyPr>
          <a:lstStyle>
            <a:lvl1pPr>
              <a:lnSpc>
                <a:spcPct val="150000"/>
              </a:lnSpc>
              <a:defRPr sz="2400"/>
            </a:lvl1pPr>
            <a:lvl2pPr>
              <a:lnSpc>
                <a:spcPct val="150000"/>
              </a:lnSpc>
              <a:defRPr sz="2000"/>
            </a:lvl2pPr>
            <a:lvl3pPr>
              <a:lnSpc>
                <a:spcPct val="150000"/>
              </a:lnSpc>
              <a:defRPr sz="1800"/>
            </a:lvl3pPr>
            <a:lvl4pPr>
              <a:lnSpc>
                <a:spcPct val="150000"/>
              </a:lnSpc>
              <a:defRPr sz="1600"/>
            </a:lvl4pPr>
            <a:lvl5pPr>
              <a:lnSpc>
                <a:spcPct val="150000"/>
              </a:lnSpc>
              <a:defRPr sz="16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21A1A513-9BC8-44C4-BBBA-725E134C73FA}" type="datetimeFigureOut">
              <a:rPr lang="en-GB" smtClean="0"/>
              <a:t>28/01/2021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EA4A06-C47A-4B30-A053-4C4D2F12FC63}" type="slidenum">
              <a:rPr lang="en-GB" smtClean="0"/>
              <a:t>‹#›</a:t>
            </a:fld>
            <a:endParaRPr lang="en-GB"/>
          </a:p>
        </p:txBody>
      </p:sp>
      <p:pic>
        <p:nvPicPr>
          <p:cNvPr id="8" name="Picture 7">
            <a:extLst>
              <a:ext uri="{FF2B5EF4-FFF2-40B4-BE49-F238E27FC236}">
                <a16:creationId xmlns:a16="http://schemas.microsoft.com/office/drawing/2014/main" id="{1408386E-3EDE-4340-8958-75D92AF61A60}"/>
              </a:ext>
            </a:extLst>
          </p:cNvPr>
          <p:cNvPicPr>
            <a:picLocks noChangeAspect="1"/>
          </p:cNvPicPr>
          <p:nvPr userDrawn="1"/>
        </p:nvPicPr>
        <p:blipFill>
          <a:blip r:embed="rId2"/>
          <a:stretch>
            <a:fillRect/>
          </a:stretch>
        </p:blipFill>
        <p:spPr>
          <a:xfrm>
            <a:off x="11014363" y="-1"/>
            <a:ext cx="1177637" cy="6858001"/>
          </a:xfrm>
          <a:prstGeom prst="rect">
            <a:avLst/>
          </a:prstGeom>
        </p:spPr>
      </p:pic>
    </p:spTree>
    <p:extLst>
      <p:ext uri="{BB962C8B-B14F-4D97-AF65-F5344CB8AC3E}">
        <p14:creationId xmlns:p14="http://schemas.microsoft.com/office/powerpoint/2010/main" val="4075673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482223"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8200" y="1847849"/>
            <a:ext cx="4671326" cy="823912"/>
          </a:xfrm>
        </p:spPr>
        <p:txBody>
          <a:bodyPr anchor="ctr"/>
          <a:lstStyle>
            <a:lvl1pPr marL="0" indent="0">
              <a:lnSpc>
                <a:spcPct val="15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839788" y="2671761"/>
            <a:ext cx="4671326" cy="3517901"/>
          </a:xfrm>
        </p:spPr>
        <p:txBody>
          <a:bodyPr anchor="ctr">
            <a:normAutofit/>
          </a:bodyPr>
          <a:lstStyle>
            <a:lvl1pPr>
              <a:lnSpc>
                <a:spcPct val="150000"/>
              </a:lnSpc>
              <a:defRPr sz="2400"/>
            </a:lvl1pPr>
            <a:lvl2pPr>
              <a:lnSpc>
                <a:spcPct val="150000"/>
              </a:lnSpc>
              <a:defRPr sz="2000"/>
            </a:lvl2pPr>
            <a:lvl3pPr>
              <a:lnSpc>
                <a:spcPct val="150000"/>
              </a:lnSpc>
              <a:defRPr sz="1800"/>
            </a:lvl3pPr>
            <a:lvl4pPr>
              <a:lnSpc>
                <a:spcPct val="150000"/>
              </a:lnSpc>
              <a:defRPr sz="1600"/>
            </a:lvl4pPr>
            <a:lvl5pPr>
              <a:lnSpc>
                <a:spcPct val="150000"/>
              </a:lnSpc>
              <a:defRPr sz="16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731948" y="1847849"/>
            <a:ext cx="4588476" cy="823912"/>
          </a:xfrm>
        </p:spPr>
        <p:txBody>
          <a:bodyPr anchor="ctr"/>
          <a:lstStyle>
            <a:lvl1pPr marL="0" indent="0">
              <a:lnSpc>
                <a:spcPct val="15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5733536" y="2671761"/>
            <a:ext cx="4588476" cy="3517902"/>
          </a:xfrm>
        </p:spPr>
        <p:txBody>
          <a:bodyPr anchor="ctr">
            <a:normAutofit/>
          </a:bodyPr>
          <a:lstStyle>
            <a:lvl1pPr>
              <a:lnSpc>
                <a:spcPct val="150000"/>
              </a:lnSpc>
              <a:defRPr sz="2400"/>
            </a:lvl1pPr>
            <a:lvl2pPr>
              <a:lnSpc>
                <a:spcPct val="150000"/>
              </a:lnSpc>
              <a:defRPr sz="2000"/>
            </a:lvl2pPr>
            <a:lvl3pPr>
              <a:lnSpc>
                <a:spcPct val="150000"/>
              </a:lnSpc>
              <a:defRPr sz="1800"/>
            </a:lvl3pPr>
            <a:lvl4pPr>
              <a:lnSpc>
                <a:spcPct val="150000"/>
              </a:lnSpc>
              <a:defRPr sz="1600"/>
            </a:lvl4pPr>
            <a:lvl5pPr>
              <a:lnSpc>
                <a:spcPct val="150000"/>
              </a:lnSpc>
              <a:defRPr sz="16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21A1A513-9BC8-44C4-BBBA-725E134C73FA}" type="datetimeFigureOut">
              <a:rPr lang="en-GB" smtClean="0"/>
              <a:t>28/01/2021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FEA4A06-C47A-4B30-A053-4C4D2F12FC63}" type="slidenum">
              <a:rPr lang="en-GB" smtClean="0"/>
              <a:t>‹#›</a:t>
            </a:fld>
            <a:endParaRPr lang="en-GB"/>
          </a:p>
        </p:txBody>
      </p:sp>
      <p:pic>
        <p:nvPicPr>
          <p:cNvPr id="10" name="Picture 9">
            <a:extLst>
              <a:ext uri="{FF2B5EF4-FFF2-40B4-BE49-F238E27FC236}">
                <a16:creationId xmlns:a16="http://schemas.microsoft.com/office/drawing/2014/main" id="{1408386E-3EDE-4340-8958-75D92AF61A60}"/>
              </a:ext>
            </a:extLst>
          </p:cNvPr>
          <p:cNvPicPr>
            <a:picLocks noChangeAspect="1"/>
          </p:cNvPicPr>
          <p:nvPr userDrawn="1"/>
        </p:nvPicPr>
        <p:blipFill>
          <a:blip r:embed="rId2"/>
          <a:stretch>
            <a:fillRect/>
          </a:stretch>
        </p:blipFill>
        <p:spPr>
          <a:xfrm>
            <a:off x="11014363" y="-1"/>
            <a:ext cx="1177637" cy="6858001"/>
          </a:xfrm>
          <a:prstGeom prst="rect">
            <a:avLst/>
          </a:prstGeom>
        </p:spPr>
      </p:pic>
    </p:spTree>
    <p:extLst>
      <p:ext uri="{BB962C8B-B14F-4D97-AF65-F5344CB8AC3E}">
        <p14:creationId xmlns:p14="http://schemas.microsoft.com/office/powerpoint/2010/main" val="3156993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524999" cy="1325563"/>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1A1A513-9BC8-44C4-BBBA-725E134C73FA}" type="datetimeFigureOut">
              <a:rPr lang="en-GB" smtClean="0"/>
              <a:t>28/01/2021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FEA4A06-C47A-4B30-A053-4C4D2F12FC63}" type="slidenum">
              <a:rPr lang="en-GB" smtClean="0"/>
              <a:t>‹#›</a:t>
            </a:fld>
            <a:endParaRPr lang="en-GB"/>
          </a:p>
        </p:txBody>
      </p:sp>
      <p:pic>
        <p:nvPicPr>
          <p:cNvPr id="6" name="Picture 5">
            <a:extLst>
              <a:ext uri="{FF2B5EF4-FFF2-40B4-BE49-F238E27FC236}">
                <a16:creationId xmlns:a16="http://schemas.microsoft.com/office/drawing/2014/main" id="{1408386E-3EDE-4340-8958-75D92AF61A60}"/>
              </a:ext>
            </a:extLst>
          </p:cNvPr>
          <p:cNvPicPr>
            <a:picLocks noChangeAspect="1"/>
          </p:cNvPicPr>
          <p:nvPr userDrawn="1"/>
        </p:nvPicPr>
        <p:blipFill>
          <a:blip r:embed="rId2"/>
          <a:stretch>
            <a:fillRect/>
          </a:stretch>
        </p:blipFill>
        <p:spPr>
          <a:xfrm>
            <a:off x="11014363" y="-1"/>
            <a:ext cx="1177637" cy="6858001"/>
          </a:xfrm>
          <a:prstGeom prst="rect">
            <a:avLst/>
          </a:prstGeom>
        </p:spPr>
      </p:pic>
    </p:spTree>
    <p:extLst>
      <p:ext uri="{BB962C8B-B14F-4D97-AF65-F5344CB8AC3E}">
        <p14:creationId xmlns:p14="http://schemas.microsoft.com/office/powerpoint/2010/main" val="1095607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1A1A513-9BC8-44C4-BBBA-725E134C73FA}" type="datetimeFigureOut">
              <a:rPr lang="en-GB" smtClean="0"/>
              <a:t>28/01/2021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EA4A06-C47A-4B30-A053-4C4D2F12FC63}" type="slidenum">
              <a:rPr lang="en-GB" smtClean="0"/>
              <a:t>‹#›</a:t>
            </a:fld>
            <a:endParaRPr lang="en-GB"/>
          </a:p>
        </p:txBody>
      </p:sp>
    </p:spTree>
    <p:extLst>
      <p:ext uri="{BB962C8B-B14F-4D97-AF65-F5344CB8AC3E}">
        <p14:creationId xmlns:p14="http://schemas.microsoft.com/office/powerpoint/2010/main" val="2082095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1A1A513-9BC8-44C4-BBBA-725E134C73FA}" type="datetimeFigureOut">
              <a:rPr lang="en-GB" smtClean="0"/>
              <a:t>28/01/2021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EA4A06-C47A-4B30-A053-4C4D2F12FC63}" type="slidenum">
              <a:rPr lang="en-GB" smtClean="0"/>
              <a:t>‹#›</a:t>
            </a:fld>
            <a:endParaRPr lang="en-GB"/>
          </a:p>
        </p:txBody>
      </p:sp>
    </p:spTree>
    <p:extLst>
      <p:ext uri="{BB962C8B-B14F-4D97-AF65-F5344CB8AC3E}">
        <p14:creationId xmlns:p14="http://schemas.microsoft.com/office/powerpoint/2010/main" val="1862106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Franklin Gothic Book" panose="020B0503020102020204" pitchFamily="34" charset="0"/>
              </a:defRPr>
            </a:lvl1pPr>
          </a:lstStyle>
          <a:p>
            <a:fld id="{21A1A513-9BC8-44C4-BBBA-725E134C73FA}" type="datetimeFigureOut">
              <a:rPr lang="en-GB" smtClean="0"/>
              <a:pPr/>
              <a:t>28/01/2021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Franklin Gothic Book" panose="020B0503020102020204" pitchFamily="34" charset="0"/>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Franklin Gothic Book" panose="020B0503020102020204" pitchFamily="34" charset="0"/>
              </a:defRPr>
            </a:lvl1pPr>
          </a:lstStyle>
          <a:p>
            <a:fld id="{6FEA4A06-C47A-4B30-A053-4C4D2F12FC63}" type="slidenum">
              <a:rPr lang="en-GB" smtClean="0"/>
              <a:pPr/>
              <a:t>‹#›</a:t>
            </a:fld>
            <a:endParaRPr lang="en-GB"/>
          </a:p>
        </p:txBody>
      </p:sp>
      <p:pic>
        <p:nvPicPr>
          <p:cNvPr id="7" name="Picture 6"/>
          <p:cNvPicPr>
            <a:picLocks noChangeAspect="1"/>
          </p:cNvPicPr>
          <p:nvPr/>
        </p:nvPicPr>
        <p:blipFill rotWithShape="1">
          <a:blip r:embed="rId13"/>
          <a:srcRect l="12326" t="23202" r="64957" b="19226"/>
          <a:stretch/>
        </p:blipFill>
        <p:spPr>
          <a:xfrm>
            <a:off x="0" y="6900862"/>
            <a:ext cx="3657600" cy="2607013"/>
          </a:xfrm>
          <a:prstGeom prst="rect">
            <a:avLst/>
          </a:prstGeom>
        </p:spPr>
      </p:pic>
    </p:spTree>
    <p:extLst>
      <p:ext uri="{BB962C8B-B14F-4D97-AF65-F5344CB8AC3E}">
        <p14:creationId xmlns:p14="http://schemas.microsoft.com/office/powerpoint/2010/main" val="1972338437"/>
      </p:ext>
    </p:extLst>
  </p:cSld>
  <p:clrMap bg1="lt1" tx1="dk1" bg2="lt2" tx2="dk2" accent1="accent1" accent2="accent2" accent3="accent3" accent4="accent4" accent5="accent5" accent6="accent6" hlink="hlink" folHlink="folHlink"/>
  <p:sldLayoutIdLst>
    <p:sldLayoutId id="2147483684" r:id="rId1"/>
    <p:sldLayoutId id="2147483674" r:id="rId2"/>
    <p:sldLayoutId id="2147483679" r:id="rId3"/>
    <p:sldLayoutId id="2147483675" r:id="rId4"/>
    <p:sldLayoutId id="2147483676" r:id="rId5"/>
    <p:sldLayoutId id="2147483677" r:id="rId6"/>
    <p:sldLayoutId id="2147483678"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Franklin Gothic Demi" panose="020B07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png"/><Relationship Id="rId16"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leicesterunion.com/voice/elections/candidate-resource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hyperlink" Target="http://www.leicesterunion.com/elections"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leicesterunion.com/ents/event/2470/" TargetMode="External"/><Relationship Id="rId2" Type="http://schemas.openxmlformats.org/officeDocument/2006/relationships/hyperlink" Target="https://www.oppia.org/explore/X31KkOk9qvCd" TargetMode="External"/><Relationship Id="rId1" Type="http://schemas.openxmlformats.org/officeDocument/2006/relationships/slideLayout" Target="../slideLayouts/slideLayout2.xml"/><Relationship Id="rId4" Type="http://schemas.openxmlformats.org/officeDocument/2006/relationships/hyperlink" Target="mailto:su-elections@le.ac.u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0"/>
            <a:ext cx="11026587" cy="6873875"/>
          </a:xfrm>
        </p:spPr>
        <p:txBody>
          <a:bodyPr/>
          <a:lstStyle/>
          <a:p>
            <a:r>
              <a:rPr lang="en-GB" dirty="0" smtClean="0"/>
              <a:t>Election 101</a:t>
            </a:r>
            <a:endParaRPr lang="en-GB" dirty="0">
              <a:solidFill>
                <a:srgbClr val="FF0000"/>
              </a:solidFill>
            </a:endParaRPr>
          </a:p>
          <a:p>
            <a:endParaRPr lang="en-GB" dirty="0" smtClean="0">
              <a:solidFill>
                <a:srgbClr val="FF0000"/>
              </a:solidFill>
            </a:endParaRPr>
          </a:p>
          <a:p>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3419" y="3697522"/>
            <a:ext cx="1436392" cy="143639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9756" y="3700987"/>
            <a:ext cx="1527035" cy="143292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7049" y="3700987"/>
            <a:ext cx="1432927" cy="1432927"/>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40234" y="3700987"/>
            <a:ext cx="1432927" cy="1432927"/>
          </a:xfrm>
          <a:prstGeom prst="rect">
            <a:avLst/>
          </a:prstGeom>
        </p:spPr>
      </p:pic>
    </p:spTree>
    <p:extLst>
      <p:ext uri="{BB962C8B-B14F-4D97-AF65-F5344CB8AC3E}">
        <p14:creationId xmlns:p14="http://schemas.microsoft.com/office/powerpoint/2010/main" val="1529132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priorities: </a:t>
            </a:r>
            <a:r>
              <a:rPr lang="en-GB" dirty="0">
                <a:solidFill>
                  <a:srgbClr val="73C5BE"/>
                </a:solidFill>
                <a:effectLst>
                  <a:outerShdw blurRad="38100" dist="38100" dir="2700000" algn="tl">
                    <a:srgbClr val="000000">
                      <a:alpha val="43137"/>
                    </a:srgbClr>
                  </a:outerShdw>
                </a:effectLst>
              </a:rPr>
              <a:t>Opportunities</a:t>
            </a:r>
            <a:endParaRPr lang="en-GB" dirty="0">
              <a:solidFill>
                <a:srgbClr val="F087B0"/>
              </a:solidFill>
              <a:effectLst>
                <a:outerShdw blurRad="38100" dist="38100" dir="2700000" algn="tl">
                  <a:srgbClr val="000000">
                    <a:alpha val="43137"/>
                  </a:srgbClr>
                </a:outerShdw>
              </a:effectLst>
            </a:endParaRPr>
          </a:p>
        </p:txBody>
      </p:sp>
      <p:sp>
        <p:nvSpPr>
          <p:cNvPr id="4" name="Content Placeholder 3"/>
          <p:cNvSpPr>
            <a:spLocks noGrp="1"/>
          </p:cNvSpPr>
          <p:nvPr>
            <p:ph sz="half" idx="1"/>
          </p:nvPr>
        </p:nvSpPr>
        <p:spPr/>
        <p:txBody>
          <a:bodyPr/>
          <a:lstStyle/>
          <a:p>
            <a:r>
              <a:rPr lang="en-GB" dirty="0"/>
              <a:t>Student Groups</a:t>
            </a:r>
          </a:p>
          <a:p>
            <a:r>
              <a:rPr lang="en-GB" dirty="0"/>
              <a:t>Volunteering</a:t>
            </a:r>
          </a:p>
          <a:p>
            <a:r>
              <a:rPr lang="en-GB" dirty="0" smtClean="0"/>
              <a:t>Sports</a:t>
            </a:r>
          </a:p>
          <a:p>
            <a:r>
              <a:rPr lang="en-GB" dirty="0" smtClean="0"/>
              <a:t>RAG – Raising &amp; Giving</a:t>
            </a:r>
            <a:endParaRPr lang="en-GB" dirty="0"/>
          </a:p>
        </p:txBody>
      </p:sp>
      <p:sp>
        <p:nvSpPr>
          <p:cNvPr id="5" name="Content Placeholder 4"/>
          <p:cNvSpPr>
            <a:spLocks noGrp="1"/>
          </p:cNvSpPr>
          <p:nvPr>
            <p:ph sz="half" idx="2"/>
          </p:nvPr>
        </p:nvSpPr>
        <p:spPr/>
        <p:txBody>
          <a:bodyPr/>
          <a:lstStyle/>
          <a:p>
            <a:endParaRPr lang="en-GB" dirty="0"/>
          </a:p>
        </p:txBody>
      </p:sp>
      <p:grpSp>
        <p:nvGrpSpPr>
          <p:cNvPr id="9" name="Group 8"/>
          <p:cNvGrpSpPr/>
          <p:nvPr/>
        </p:nvGrpSpPr>
        <p:grpSpPr>
          <a:xfrm>
            <a:off x="7517345" y="1796874"/>
            <a:ext cx="1219331" cy="4391178"/>
            <a:chOff x="7517345" y="1437630"/>
            <a:chExt cx="1319085" cy="4750422"/>
          </a:xfrm>
        </p:grpSpPr>
        <p:pic>
          <p:nvPicPr>
            <p:cNvPr id="6" name="Picture 5"/>
            <p:cNvPicPr>
              <a:picLocks noChangeAspect="1"/>
            </p:cNvPicPr>
            <p:nvPr/>
          </p:nvPicPr>
          <p:blipFill>
            <a:blip r:embed="rId2"/>
            <a:stretch>
              <a:fillRect/>
            </a:stretch>
          </p:blipFill>
          <p:spPr>
            <a:xfrm>
              <a:off x="7517345" y="1437630"/>
              <a:ext cx="1319083" cy="128889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7345" y="3165918"/>
              <a:ext cx="1319083" cy="1284176"/>
            </a:xfrm>
            <a:prstGeom prst="rect">
              <a:avLst/>
            </a:prstGeom>
          </p:spPr>
        </p:pic>
        <p:pic>
          <p:nvPicPr>
            <p:cNvPr id="8" name="Picture 7"/>
            <p:cNvPicPr>
              <a:picLocks noChangeAspect="1"/>
            </p:cNvPicPr>
            <p:nvPr/>
          </p:nvPicPr>
          <p:blipFill>
            <a:blip r:embed="rId4"/>
            <a:stretch>
              <a:fillRect/>
            </a:stretch>
          </p:blipFill>
          <p:spPr>
            <a:xfrm>
              <a:off x="7517346" y="4911161"/>
              <a:ext cx="1319084" cy="1276891"/>
            </a:xfrm>
            <a:prstGeom prst="rect">
              <a:avLst/>
            </a:prstGeom>
          </p:spPr>
        </p:pic>
      </p:grpSp>
    </p:spTree>
    <p:extLst>
      <p:ext uri="{BB962C8B-B14F-4D97-AF65-F5344CB8AC3E}">
        <p14:creationId xmlns:p14="http://schemas.microsoft.com/office/powerpoint/2010/main" val="16617115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priorities: </a:t>
            </a:r>
            <a:r>
              <a:rPr lang="en-GB" dirty="0" smtClean="0">
                <a:solidFill>
                  <a:srgbClr val="F6DF3C"/>
                </a:solidFill>
                <a:effectLst>
                  <a:outerShdw blurRad="38100" dist="38100" dir="2700000" algn="tl">
                    <a:srgbClr val="000000">
                      <a:alpha val="43137"/>
                    </a:srgbClr>
                  </a:outerShdw>
                </a:effectLst>
              </a:rPr>
              <a:t>Support</a:t>
            </a:r>
            <a:endParaRPr lang="en-GB" dirty="0">
              <a:solidFill>
                <a:srgbClr val="F6DF3C"/>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GB" dirty="0"/>
              <a:t>“Giving them </a:t>
            </a:r>
            <a:r>
              <a:rPr lang="en-GB" b="1" dirty="0"/>
              <a:t>empowering information </a:t>
            </a:r>
            <a:r>
              <a:rPr lang="en-GB" dirty="0"/>
              <a:t>and reactive </a:t>
            </a:r>
            <a:r>
              <a:rPr lang="en-GB" b="1" dirty="0"/>
              <a:t>support</a:t>
            </a:r>
            <a:r>
              <a:rPr lang="en-GB" dirty="0"/>
              <a:t> to enable them to proactively </a:t>
            </a:r>
            <a:r>
              <a:rPr lang="en-GB" b="1" dirty="0"/>
              <a:t>manage their student </a:t>
            </a:r>
            <a:r>
              <a:rPr lang="en-GB" b="1" dirty="0" smtClean="0"/>
              <a:t>life</a:t>
            </a:r>
            <a:r>
              <a:rPr lang="en-GB" dirty="0" smtClean="0"/>
              <a:t>.”</a:t>
            </a:r>
            <a:endParaRPr lang="en-GB" dirty="0"/>
          </a:p>
        </p:txBody>
      </p:sp>
    </p:spTree>
    <p:extLst>
      <p:ext uri="{BB962C8B-B14F-4D97-AF65-F5344CB8AC3E}">
        <p14:creationId xmlns:p14="http://schemas.microsoft.com/office/powerpoint/2010/main" val="40992089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priorities: </a:t>
            </a:r>
            <a:r>
              <a:rPr lang="en-GB" dirty="0">
                <a:solidFill>
                  <a:srgbClr val="F6DF3C"/>
                </a:solidFill>
                <a:effectLst>
                  <a:outerShdw blurRad="38100" dist="38100" dir="2700000" algn="tl">
                    <a:srgbClr val="000000">
                      <a:alpha val="43137"/>
                    </a:srgbClr>
                  </a:outerShdw>
                </a:effectLst>
              </a:rPr>
              <a:t>Support</a:t>
            </a:r>
            <a:endParaRPr lang="en-GB" dirty="0">
              <a:solidFill>
                <a:srgbClr val="F087B0"/>
              </a:solidFill>
              <a:effectLst>
                <a:outerShdw blurRad="38100" dist="38100" dir="2700000" algn="tl">
                  <a:srgbClr val="000000">
                    <a:alpha val="43137"/>
                  </a:srgbClr>
                </a:outerShdw>
              </a:effectLst>
            </a:endParaRPr>
          </a:p>
        </p:txBody>
      </p:sp>
      <p:sp>
        <p:nvSpPr>
          <p:cNvPr id="4" name="Content Placeholder 3"/>
          <p:cNvSpPr>
            <a:spLocks noGrp="1"/>
          </p:cNvSpPr>
          <p:nvPr>
            <p:ph sz="half" idx="1"/>
          </p:nvPr>
        </p:nvSpPr>
        <p:spPr/>
        <p:txBody>
          <a:bodyPr/>
          <a:lstStyle/>
          <a:p>
            <a:r>
              <a:rPr lang="en-GB" dirty="0"/>
              <a:t>Advice Service</a:t>
            </a:r>
          </a:p>
          <a:p>
            <a:r>
              <a:rPr lang="en-GB" dirty="0"/>
              <a:t>Peer Mentoring</a:t>
            </a:r>
          </a:p>
          <a:p>
            <a:r>
              <a:rPr lang="en-GB" dirty="0"/>
              <a:t>Clinics</a:t>
            </a:r>
          </a:p>
          <a:p>
            <a:r>
              <a:rPr lang="en-GB" dirty="0" smtClean="0"/>
              <a:t>Training &amp; Development</a:t>
            </a:r>
            <a:endParaRPr lang="en-GB" dirty="0"/>
          </a:p>
        </p:txBody>
      </p:sp>
      <p:sp>
        <p:nvSpPr>
          <p:cNvPr id="5" name="Content Placeholder 4"/>
          <p:cNvSpPr>
            <a:spLocks noGrp="1"/>
          </p:cNvSpPr>
          <p:nvPr>
            <p:ph sz="half" idx="2"/>
          </p:nvPr>
        </p:nvSpPr>
        <p:spPr/>
        <p:txBody>
          <a:bodyPr/>
          <a:lstStyle/>
          <a:p>
            <a:endParaRPr lang="en-GB" dirty="0"/>
          </a:p>
        </p:txBody>
      </p:sp>
      <p:grpSp>
        <p:nvGrpSpPr>
          <p:cNvPr id="9" name="Group 8"/>
          <p:cNvGrpSpPr/>
          <p:nvPr/>
        </p:nvGrpSpPr>
        <p:grpSpPr>
          <a:xfrm>
            <a:off x="7517345" y="1796874"/>
            <a:ext cx="1219331" cy="4391178"/>
            <a:chOff x="7517345" y="1437630"/>
            <a:chExt cx="1319085" cy="4750422"/>
          </a:xfrm>
        </p:grpSpPr>
        <p:pic>
          <p:nvPicPr>
            <p:cNvPr id="6" name="Picture 5"/>
            <p:cNvPicPr>
              <a:picLocks noChangeAspect="1"/>
            </p:cNvPicPr>
            <p:nvPr/>
          </p:nvPicPr>
          <p:blipFill>
            <a:blip r:embed="rId2"/>
            <a:stretch>
              <a:fillRect/>
            </a:stretch>
          </p:blipFill>
          <p:spPr>
            <a:xfrm>
              <a:off x="7517345" y="1437630"/>
              <a:ext cx="1319083" cy="128889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7345" y="3165918"/>
              <a:ext cx="1319083" cy="1284176"/>
            </a:xfrm>
            <a:prstGeom prst="rect">
              <a:avLst/>
            </a:prstGeom>
          </p:spPr>
        </p:pic>
        <p:pic>
          <p:nvPicPr>
            <p:cNvPr id="8" name="Picture 7"/>
            <p:cNvPicPr>
              <a:picLocks noChangeAspect="1"/>
            </p:cNvPicPr>
            <p:nvPr/>
          </p:nvPicPr>
          <p:blipFill>
            <a:blip r:embed="rId4"/>
            <a:stretch>
              <a:fillRect/>
            </a:stretch>
          </p:blipFill>
          <p:spPr>
            <a:xfrm>
              <a:off x="7517346" y="4911161"/>
              <a:ext cx="1319084" cy="1276891"/>
            </a:xfrm>
            <a:prstGeom prst="rect">
              <a:avLst/>
            </a:prstGeom>
          </p:spPr>
        </p:pic>
      </p:grpSp>
    </p:spTree>
    <p:extLst>
      <p:ext uri="{BB962C8B-B14F-4D97-AF65-F5344CB8AC3E}">
        <p14:creationId xmlns:p14="http://schemas.microsoft.com/office/powerpoint/2010/main" val="13676139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Role of an Officer</a:t>
            </a:r>
            <a:endParaRPr lang="en-GB" dirty="0"/>
          </a:p>
        </p:txBody>
      </p:sp>
    </p:spTree>
    <p:extLst>
      <p:ext uri="{BB962C8B-B14F-4D97-AF65-F5344CB8AC3E}">
        <p14:creationId xmlns:p14="http://schemas.microsoft.com/office/powerpoint/2010/main" val="11565449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Full-Time Officers</a:t>
            </a:r>
            <a:endParaRPr lang="en-GB" dirty="0"/>
          </a:p>
        </p:txBody>
      </p:sp>
      <p:sp>
        <p:nvSpPr>
          <p:cNvPr id="3" name="Content Placeholder 2"/>
          <p:cNvSpPr>
            <a:spLocks noGrp="1"/>
          </p:cNvSpPr>
          <p:nvPr>
            <p:ph idx="1"/>
          </p:nvPr>
        </p:nvSpPr>
        <p:spPr/>
        <p:txBody>
          <a:bodyPr>
            <a:normAutofit fontScale="70000" lnSpcReduction="20000"/>
          </a:bodyPr>
          <a:lstStyle/>
          <a:p>
            <a:r>
              <a:rPr lang="en-GB" dirty="0"/>
              <a:t>The Students’ Union Executive Officers are a team of elected students who work together to represent your views and improve your experience at University. </a:t>
            </a:r>
            <a:endParaRPr lang="en-GB" dirty="0" smtClean="0"/>
          </a:p>
          <a:p>
            <a:r>
              <a:rPr lang="en-GB" dirty="0" smtClean="0"/>
              <a:t>They </a:t>
            </a:r>
            <a:r>
              <a:rPr lang="en-GB" dirty="0"/>
              <a:t>are vital in helping our Students’ Union run smoothly, facilitating change within the University and ensuring the students’ voice is heard.  </a:t>
            </a:r>
            <a:endParaRPr lang="en-GB" dirty="0" smtClean="0"/>
          </a:p>
          <a:p>
            <a:r>
              <a:rPr lang="en-GB" dirty="0"/>
              <a:t>A</a:t>
            </a:r>
            <a:r>
              <a:rPr lang="en-GB" dirty="0" smtClean="0"/>
              <a:t> </a:t>
            </a:r>
            <a:r>
              <a:rPr lang="en-GB" dirty="0"/>
              <a:t>unique opportunity to develop an exceptional range of skills at director and trustee level. </a:t>
            </a:r>
            <a:endParaRPr lang="en-GB" dirty="0" smtClean="0"/>
          </a:p>
          <a:p>
            <a:r>
              <a:rPr lang="en-GB" dirty="0" smtClean="0"/>
              <a:t>Executive </a:t>
            </a:r>
            <a:r>
              <a:rPr lang="en-GB" dirty="0"/>
              <a:t>Officers are full-time, paid, elected positions commencing in June 2021 and it is their job to make sure the University experience at Leicester is the best it can be for all University of Leicester students</a:t>
            </a:r>
            <a:r>
              <a:rPr lang="en-GB" dirty="0" smtClean="0"/>
              <a:t>.</a:t>
            </a:r>
          </a:p>
          <a:p>
            <a:r>
              <a:rPr lang="en-GB" dirty="0"/>
              <a:t>These roles are open to all students and will commence in late June 2021, you can either take up the role once you have finished your studies or if you aren't currently a finalist then you are able to take a year out from your studies. </a:t>
            </a:r>
          </a:p>
        </p:txBody>
      </p:sp>
    </p:spTree>
    <p:extLst>
      <p:ext uri="{BB962C8B-B14F-4D97-AF65-F5344CB8AC3E}">
        <p14:creationId xmlns:p14="http://schemas.microsoft.com/office/powerpoint/2010/main" val="31183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Role of an Officer</a:t>
            </a:r>
            <a:endParaRPr lang="en-GB" dirty="0"/>
          </a:p>
        </p:txBody>
      </p:sp>
      <p:sp>
        <p:nvSpPr>
          <p:cNvPr id="3" name="Content Placeholder 2"/>
          <p:cNvSpPr>
            <a:spLocks noGrp="1"/>
          </p:cNvSpPr>
          <p:nvPr>
            <p:ph idx="1"/>
          </p:nvPr>
        </p:nvSpPr>
        <p:spPr/>
        <p:txBody>
          <a:bodyPr>
            <a:normAutofit fontScale="85000" lnSpcReduction="20000"/>
          </a:bodyPr>
          <a:lstStyle/>
          <a:p>
            <a:endParaRPr lang="en-GB" dirty="0"/>
          </a:p>
          <a:p>
            <a:r>
              <a:rPr lang="en-GB" b="1" dirty="0"/>
              <a:t>Part-Time Officer </a:t>
            </a:r>
            <a:r>
              <a:rPr lang="en-GB" dirty="0"/>
              <a:t>roles are part-time and are carried out alongside studies, starting in </a:t>
            </a:r>
            <a:r>
              <a:rPr lang="en-GB" dirty="0" smtClean="0"/>
              <a:t>September</a:t>
            </a:r>
          </a:p>
          <a:p>
            <a:r>
              <a:rPr lang="en-GB" dirty="0" smtClean="0"/>
              <a:t>These </a:t>
            </a:r>
            <a:r>
              <a:rPr lang="en-GB" dirty="0"/>
              <a:t>positions commence in September 2021 and are 12 month voluntary positions that you would hold alongside your studies.  </a:t>
            </a:r>
            <a:endParaRPr lang="en-GB" dirty="0" smtClean="0"/>
          </a:p>
          <a:p>
            <a:r>
              <a:rPr lang="en-GB" dirty="0" smtClean="0"/>
              <a:t>You </a:t>
            </a:r>
            <a:r>
              <a:rPr lang="en-GB" dirty="0"/>
              <a:t>will be the first point of contact for the students you represent and will run campaigns to make a positive impact at the University of Leicester.  </a:t>
            </a:r>
            <a:endParaRPr lang="en-GB" dirty="0" smtClean="0"/>
          </a:p>
          <a:p>
            <a:r>
              <a:rPr lang="en-GB" dirty="0" smtClean="0"/>
              <a:t>Full </a:t>
            </a:r>
            <a:r>
              <a:rPr lang="en-GB" dirty="0"/>
              <a:t>training will be provided and it is an opportunity to develop an exceptional range of skills. </a:t>
            </a:r>
            <a:endParaRPr lang="en-GB" dirty="0" smtClean="0"/>
          </a:p>
        </p:txBody>
      </p:sp>
    </p:spTree>
    <p:extLst>
      <p:ext uri="{BB962C8B-B14F-4D97-AF65-F5344CB8AC3E}">
        <p14:creationId xmlns:p14="http://schemas.microsoft.com/office/powerpoint/2010/main" val="2028498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Role of an Officer: True or False?</a:t>
            </a:r>
            <a:endParaRPr lang="en-GB" dirty="0"/>
          </a:p>
        </p:txBody>
      </p:sp>
    </p:spTree>
    <p:extLst>
      <p:ext uri="{BB962C8B-B14F-4D97-AF65-F5344CB8AC3E}">
        <p14:creationId xmlns:p14="http://schemas.microsoft.com/office/powerpoint/2010/main" val="16969104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Role of an Officer: True or False</a:t>
            </a:r>
            <a:r>
              <a:rPr lang="en-GB" dirty="0" smtClean="0"/>
              <a:t>?</a:t>
            </a:r>
            <a:endParaRPr lang="en-GB" dirty="0"/>
          </a:p>
        </p:txBody>
      </p:sp>
      <p:sp>
        <p:nvSpPr>
          <p:cNvPr id="3" name="Content Placeholder 2"/>
          <p:cNvSpPr>
            <a:spLocks noGrp="1"/>
          </p:cNvSpPr>
          <p:nvPr>
            <p:ph sz="half" idx="1"/>
          </p:nvPr>
        </p:nvSpPr>
        <p:spPr/>
        <p:txBody>
          <a:bodyPr/>
          <a:lstStyle/>
          <a:p>
            <a:pPr marL="0" indent="0">
              <a:buNone/>
            </a:pPr>
            <a:r>
              <a:rPr lang="en-GB" dirty="0" smtClean="0"/>
              <a:t>“All </a:t>
            </a:r>
            <a:r>
              <a:rPr lang="en-GB" dirty="0"/>
              <a:t>students can nominate themselves for and vote for the role of Liberation </a:t>
            </a:r>
            <a:r>
              <a:rPr lang="en-GB" dirty="0" smtClean="0"/>
              <a:t>Officer.”</a:t>
            </a:r>
            <a:endParaRPr lang="en-GB" dirty="0"/>
          </a:p>
        </p:txBody>
      </p:sp>
      <p:sp>
        <p:nvSpPr>
          <p:cNvPr id="4" name="Content Placeholder 3"/>
          <p:cNvSpPr>
            <a:spLocks noGrp="1"/>
          </p:cNvSpPr>
          <p:nvPr>
            <p:ph sz="half" idx="2"/>
          </p:nvPr>
        </p:nvSpPr>
        <p:spPr/>
        <p:txBody>
          <a:bodyPr/>
          <a:lstStyle/>
          <a:p>
            <a:pPr marL="0" indent="0" algn="ctr">
              <a:buNone/>
            </a:pPr>
            <a:r>
              <a:rPr lang="en-GB" b="1" dirty="0" smtClean="0">
                <a:solidFill>
                  <a:srgbClr val="F087B0"/>
                </a:solidFill>
              </a:rPr>
              <a:t>False</a:t>
            </a:r>
            <a:endParaRPr lang="en-GB" b="1" dirty="0">
              <a:solidFill>
                <a:srgbClr val="F087B0"/>
              </a:solidFill>
            </a:endParaRPr>
          </a:p>
        </p:txBody>
      </p:sp>
    </p:spTree>
    <p:extLst>
      <p:ext uri="{BB962C8B-B14F-4D97-AF65-F5344CB8AC3E}">
        <p14:creationId xmlns:p14="http://schemas.microsoft.com/office/powerpoint/2010/main" val="422814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Role of an Officer: True or False</a:t>
            </a:r>
            <a:r>
              <a:rPr lang="en-GB" dirty="0" smtClean="0"/>
              <a:t>?</a:t>
            </a:r>
            <a:endParaRPr lang="en-GB" dirty="0"/>
          </a:p>
        </p:txBody>
      </p:sp>
      <p:sp>
        <p:nvSpPr>
          <p:cNvPr id="3" name="Content Placeholder 2"/>
          <p:cNvSpPr>
            <a:spLocks noGrp="1"/>
          </p:cNvSpPr>
          <p:nvPr>
            <p:ph sz="half" idx="1"/>
          </p:nvPr>
        </p:nvSpPr>
        <p:spPr/>
        <p:txBody>
          <a:bodyPr/>
          <a:lstStyle/>
          <a:p>
            <a:pPr marL="0" indent="0">
              <a:buNone/>
            </a:pPr>
            <a:r>
              <a:rPr lang="en-GB" dirty="0"/>
              <a:t>“All Full Time Officers are voting members of </a:t>
            </a:r>
            <a:r>
              <a:rPr lang="en-GB" dirty="0" smtClean="0"/>
              <a:t>Student </a:t>
            </a:r>
            <a:r>
              <a:rPr lang="en-GB" dirty="0"/>
              <a:t>Council.”</a:t>
            </a:r>
          </a:p>
        </p:txBody>
      </p:sp>
      <p:sp>
        <p:nvSpPr>
          <p:cNvPr id="4" name="Content Placeholder 3"/>
          <p:cNvSpPr>
            <a:spLocks noGrp="1"/>
          </p:cNvSpPr>
          <p:nvPr>
            <p:ph sz="half" idx="2"/>
          </p:nvPr>
        </p:nvSpPr>
        <p:spPr/>
        <p:txBody>
          <a:bodyPr/>
          <a:lstStyle/>
          <a:p>
            <a:pPr marL="0" indent="0" algn="ctr">
              <a:buNone/>
            </a:pPr>
            <a:r>
              <a:rPr lang="en-GB" b="1" dirty="0" smtClean="0">
                <a:solidFill>
                  <a:srgbClr val="73C5BE"/>
                </a:solidFill>
              </a:rPr>
              <a:t>True</a:t>
            </a:r>
            <a:endParaRPr lang="en-GB" b="1" dirty="0">
              <a:solidFill>
                <a:srgbClr val="73C5BE"/>
              </a:solidFill>
            </a:endParaRPr>
          </a:p>
        </p:txBody>
      </p:sp>
    </p:spTree>
    <p:extLst>
      <p:ext uri="{BB962C8B-B14F-4D97-AF65-F5344CB8AC3E}">
        <p14:creationId xmlns:p14="http://schemas.microsoft.com/office/powerpoint/2010/main" val="64001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Role of an Officer: True or False</a:t>
            </a:r>
            <a:r>
              <a:rPr lang="en-GB" dirty="0" smtClean="0"/>
              <a:t>?</a:t>
            </a:r>
            <a:endParaRPr lang="en-GB" dirty="0"/>
          </a:p>
        </p:txBody>
      </p:sp>
      <p:sp>
        <p:nvSpPr>
          <p:cNvPr id="3" name="Content Placeholder 2"/>
          <p:cNvSpPr>
            <a:spLocks noGrp="1"/>
          </p:cNvSpPr>
          <p:nvPr>
            <p:ph sz="half" idx="1"/>
          </p:nvPr>
        </p:nvSpPr>
        <p:spPr/>
        <p:txBody>
          <a:bodyPr/>
          <a:lstStyle/>
          <a:p>
            <a:pPr marL="0" indent="0">
              <a:buNone/>
            </a:pPr>
            <a:r>
              <a:rPr lang="en-GB" dirty="0"/>
              <a:t>“All Full Time and Part Time Officers are Trustees of the Students’ Union Charity.”</a:t>
            </a:r>
          </a:p>
        </p:txBody>
      </p:sp>
      <p:sp>
        <p:nvSpPr>
          <p:cNvPr id="4" name="Content Placeholder 3"/>
          <p:cNvSpPr>
            <a:spLocks noGrp="1"/>
          </p:cNvSpPr>
          <p:nvPr>
            <p:ph sz="half" idx="2"/>
          </p:nvPr>
        </p:nvSpPr>
        <p:spPr/>
        <p:txBody>
          <a:bodyPr/>
          <a:lstStyle/>
          <a:p>
            <a:pPr marL="0" indent="0" algn="ctr">
              <a:buNone/>
            </a:pPr>
            <a:r>
              <a:rPr lang="en-GB" b="1" dirty="0" smtClean="0">
                <a:solidFill>
                  <a:srgbClr val="F087B0"/>
                </a:solidFill>
              </a:rPr>
              <a:t>False</a:t>
            </a:r>
            <a:endParaRPr lang="en-GB" b="1" dirty="0">
              <a:solidFill>
                <a:srgbClr val="F087B0"/>
              </a:solidFill>
            </a:endParaRPr>
          </a:p>
        </p:txBody>
      </p:sp>
    </p:spTree>
    <p:extLst>
      <p:ext uri="{BB962C8B-B14F-4D97-AF65-F5344CB8AC3E}">
        <p14:creationId xmlns:p14="http://schemas.microsoft.com/office/powerpoint/2010/main" val="302326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 of this session</a:t>
            </a:r>
            <a:endParaRPr lang="en-GB" dirty="0"/>
          </a:p>
        </p:txBody>
      </p:sp>
      <p:sp>
        <p:nvSpPr>
          <p:cNvPr id="3" name="Content Placeholder 2"/>
          <p:cNvSpPr>
            <a:spLocks noGrp="1"/>
          </p:cNvSpPr>
          <p:nvPr>
            <p:ph idx="1"/>
          </p:nvPr>
        </p:nvSpPr>
        <p:spPr/>
        <p:txBody>
          <a:bodyPr>
            <a:normAutofit/>
          </a:bodyPr>
          <a:lstStyle/>
          <a:p>
            <a:pPr marL="0" indent="0">
              <a:buNone/>
            </a:pPr>
            <a:r>
              <a:rPr lang="en-GB" dirty="0"/>
              <a:t>Introduce students to the elections and give </a:t>
            </a:r>
            <a:r>
              <a:rPr lang="en-GB" dirty="0" smtClean="0"/>
              <a:t>the </a:t>
            </a:r>
            <a:r>
              <a:rPr lang="en-GB" dirty="0"/>
              <a:t>information </a:t>
            </a:r>
            <a:r>
              <a:rPr lang="en-GB" dirty="0" smtClean="0"/>
              <a:t>needed to </a:t>
            </a:r>
            <a:r>
              <a:rPr lang="en-GB" dirty="0"/>
              <a:t>decide whether to </a:t>
            </a:r>
            <a:r>
              <a:rPr lang="en-GB" dirty="0" smtClean="0"/>
              <a:t>run.</a:t>
            </a:r>
            <a:endParaRPr lang="en-GB" b="1" dirty="0" smtClean="0"/>
          </a:p>
        </p:txBody>
      </p:sp>
    </p:spTree>
    <p:extLst>
      <p:ext uri="{BB962C8B-B14F-4D97-AF65-F5344CB8AC3E}">
        <p14:creationId xmlns:p14="http://schemas.microsoft.com/office/powerpoint/2010/main" val="11686210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Role of an Officer: True or False</a:t>
            </a:r>
            <a:r>
              <a:rPr lang="en-GB" dirty="0" smtClean="0"/>
              <a:t>?</a:t>
            </a:r>
            <a:endParaRPr lang="en-GB" dirty="0"/>
          </a:p>
        </p:txBody>
      </p:sp>
      <p:sp>
        <p:nvSpPr>
          <p:cNvPr id="3" name="Content Placeholder 2"/>
          <p:cNvSpPr>
            <a:spLocks noGrp="1"/>
          </p:cNvSpPr>
          <p:nvPr>
            <p:ph sz="half" idx="1"/>
          </p:nvPr>
        </p:nvSpPr>
        <p:spPr/>
        <p:txBody>
          <a:bodyPr/>
          <a:lstStyle/>
          <a:p>
            <a:pPr marL="0" indent="0">
              <a:buNone/>
            </a:pPr>
            <a:r>
              <a:rPr lang="en-GB" dirty="0"/>
              <a:t>“‘Change it or Explain it’ is the system whereby students can present ideas to the students’ </a:t>
            </a:r>
            <a:r>
              <a:rPr lang="en-GB" dirty="0" smtClean="0"/>
              <a:t>Union.”</a:t>
            </a:r>
            <a:endParaRPr lang="en-GB" dirty="0"/>
          </a:p>
        </p:txBody>
      </p:sp>
      <p:sp>
        <p:nvSpPr>
          <p:cNvPr id="4" name="Content Placeholder 3"/>
          <p:cNvSpPr>
            <a:spLocks noGrp="1"/>
          </p:cNvSpPr>
          <p:nvPr>
            <p:ph sz="half" idx="2"/>
          </p:nvPr>
        </p:nvSpPr>
        <p:spPr/>
        <p:txBody>
          <a:bodyPr/>
          <a:lstStyle/>
          <a:p>
            <a:pPr marL="0" indent="0" algn="ctr">
              <a:buNone/>
            </a:pPr>
            <a:r>
              <a:rPr lang="en-GB" b="1" dirty="0" smtClean="0">
                <a:solidFill>
                  <a:srgbClr val="F087B0"/>
                </a:solidFill>
              </a:rPr>
              <a:t>False</a:t>
            </a:r>
            <a:endParaRPr lang="en-GB" b="1" dirty="0">
              <a:solidFill>
                <a:srgbClr val="F087B0"/>
              </a:solidFill>
            </a:endParaRPr>
          </a:p>
        </p:txBody>
      </p:sp>
    </p:spTree>
    <p:extLst>
      <p:ext uri="{BB962C8B-B14F-4D97-AF65-F5344CB8AC3E}">
        <p14:creationId xmlns:p14="http://schemas.microsoft.com/office/powerpoint/2010/main" val="29858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Role of an Officer: True or False</a:t>
            </a:r>
            <a:r>
              <a:rPr lang="en-GB" dirty="0" smtClean="0"/>
              <a:t>?</a:t>
            </a:r>
            <a:endParaRPr lang="en-GB" dirty="0"/>
          </a:p>
        </p:txBody>
      </p:sp>
      <p:sp>
        <p:nvSpPr>
          <p:cNvPr id="3" name="Content Placeholder 2"/>
          <p:cNvSpPr>
            <a:spLocks noGrp="1"/>
          </p:cNvSpPr>
          <p:nvPr>
            <p:ph sz="half" idx="1"/>
          </p:nvPr>
        </p:nvSpPr>
        <p:spPr/>
        <p:txBody>
          <a:bodyPr/>
          <a:lstStyle/>
          <a:p>
            <a:pPr marL="0" indent="0">
              <a:buNone/>
            </a:pPr>
            <a:r>
              <a:rPr lang="en-GB" dirty="0"/>
              <a:t>“All Officers are held to account by a democratically elected committee named ‘Scrutiny Committee</a:t>
            </a:r>
            <a:r>
              <a:rPr lang="en-GB" dirty="0" smtClean="0"/>
              <a:t>’.”</a:t>
            </a:r>
            <a:endParaRPr lang="en-GB" dirty="0"/>
          </a:p>
        </p:txBody>
      </p:sp>
      <p:sp>
        <p:nvSpPr>
          <p:cNvPr id="4" name="Content Placeholder 3"/>
          <p:cNvSpPr>
            <a:spLocks noGrp="1"/>
          </p:cNvSpPr>
          <p:nvPr>
            <p:ph sz="half" idx="2"/>
          </p:nvPr>
        </p:nvSpPr>
        <p:spPr/>
        <p:txBody>
          <a:bodyPr/>
          <a:lstStyle/>
          <a:p>
            <a:pPr marL="0" indent="0" algn="ctr">
              <a:buNone/>
            </a:pPr>
            <a:r>
              <a:rPr lang="en-GB" b="1" dirty="0" smtClean="0">
                <a:solidFill>
                  <a:srgbClr val="73C5BE"/>
                </a:solidFill>
              </a:rPr>
              <a:t>True</a:t>
            </a:r>
            <a:endParaRPr lang="en-GB" b="1" dirty="0">
              <a:solidFill>
                <a:srgbClr val="73C5BE"/>
              </a:solidFill>
            </a:endParaRPr>
          </a:p>
        </p:txBody>
      </p:sp>
    </p:spTree>
    <p:extLst>
      <p:ext uri="{BB962C8B-B14F-4D97-AF65-F5344CB8AC3E}">
        <p14:creationId xmlns:p14="http://schemas.microsoft.com/office/powerpoint/2010/main" val="415244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Officer positions</a:t>
            </a:r>
            <a:endParaRPr lang="en-GB" dirty="0"/>
          </a:p>
        </p:txBody>
      </p:sp>
    </p:spTree>
    <p:extLst>
      <p:ext uri="{BB962C8B-B14F-4D97-AF65-F5344CB8AC3E}">
        <p14:creationId xmlns:p14="http://schemas.microsoft.com/office/powerpoint/2010/main" val="7167684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Full-Time Officer positions</a:t>
            </a:r>
            <a:endParaRPr lang="en-GB" dirty="0"/>
          </a:p>
        </p:txBody>
      </p:sp>
      <p:grpSp>
        <p:nvGrpSpPr>
          <p:cNvPr id="17" name="Group 16"/>
          <p:cNvGrpSpPr/>
          <p:nvPr/>
        </p:nvGrpSpPr>
        <p:grpSpPr>
          <a:xfrm>
            <a:off x="268024" y="2276791"/>
            <a:ext cx="10665350" cy="3191838"/>
            <a:chOff x="-232877" y="1879844"/>
            <a:chExt cx="12186162" cy="3646974"/>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877" y="1978794"/>
              <a:ext cx="2344787" cy="234478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0124" y="3179172"/>
              <a:ext cx="2344787" cy="234478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5398" y="1960925"/>
              <a:ext cx="2344787" cy="234478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39198" y="3084605"/>
              <a:ext cx="2442213" cy="2442213"/>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25244" y="1879844"/>
              <a:ext cx="2443737" cy="2443737"/>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26470" y="3100003"/>
              <a:ext cx="2426815" cy="2426815"/>
            </a:xfrm>
            <a:prstGeom prst="rect">
              <a:avLst/>
            </a:prstGeom>
          </p:spPr>
        </p:pic>
        <p:sp>
          <p:nvSpPr>
            <p:cNvPr id="10" name="Rectangle 9"/>
            <p:cNvSpPr/>
            <p:nvPr/>
          </p:nvSpPr>
          <p:spPr>
            <a:xfrm rot="21139076">
              <a:off x="385711" y="3568652"/>
              <a:ext cx="1211449" cy="219767"/>
            </a:xfrm>
            <a:prstGeom prst="rect">
              <a:avLst/>
            </a:prstGeom>
            <a:solidFill>
              <a:srgbClr val="F5D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165242">
              <a:off x="6304832" y="3557285"/>
              <a:ext cx="927436" cy="927436"/>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1165242">
              <a:off x="319356" y="2116149"/>
              <a:ext cx="1194376" cy="1688786"/>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1165242">
              <a:off x="2625935" y="3563403"/>
              <a:ext cx="673419" cy="875780"/>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1165242">
              <a:off x="10273707" y="3530255"/>
              <a:ext cx="942076" cy="942076"/>
            </a:xfrm>
            <a:prstGeom prst="rect">
              <a:avLst/>
            </a:prstGeom>
          </p:spPr>
        </p:pic>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21165242">
              <a:off x="8208384" y="2361635"/>
              <a:ext cx="877456" cy="877456"/>
            </a:xfrm>
            <a:prstGeom prst="rect">
              <a:avLst/>
            </a:prstGeom>
          </p:spPr>
        </p:pic>
        <p:pic>
          <p:nvPicPr>
            <p:cNvPr id="16" name="Picture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21165242">
              <a:off x="4212350" y="2357379"/>
              <a:ext cx="990882" cy="990882"/>
            </a:xfrm>
            <a:prstGeom prst="rect">
              <a:avLst/>
            </a:prstGeom>
          </p:spPr>
        </p:pic>
      </p:grpSp>
    </p:spTree>
    <p:extLst>
      <p:ext uri="{BB962C8B-B14F-4D97-AF65-F5344CB8AC3E}">
        <p14:creationId xmlns:p14="http://schemas.microsoft.com/office/powerpoint/2010/main" val="11007660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Part-Time Officer positions</a:t>
            </a:r>
            <a:endParaRPr lang="en-GB" dirty="0"/>
          </a:p>
        </p:txBody>
      </p:sp>
      <p:grpSp>
        <p:nvGrpSpPr>
          <p:cNvPr id="4" name="Group 3"/>
          <p:cNvGrpSpPr/>
          <p:nvPr/>
        </p:nvGrpSpPr>
        <p:grpSpPr>
          <a:xfrm>
            <a:off x="446970" y="2024752"/>
            <a:ext cx="10217812" cy="3953084"/>
            <a:chOff x="998162" y="1570875"/>
            <a:chExt cx="9785576" cy="3785860"/>
          </a:xfrm>
        </p:grpSpPr>
        <p:grpSp>
          <p:nvGrpSpPr>
            <p:cNvPr id="5" name="Group 4"/>
            <p:cNvGrpSpPr/>
            <p:nvPr/>
          </p:nvGrpSpPr>
          <p:grpSpPr>
            <a:xfrm>
              <a:off x="998162" y="1570875"/>
              <a:ext cx="9785576" cy="3785860"/>
              <a:chOff x="-232877" y="812216"/>
              <a:chExt cx="12186162" cy="4714602"/>
            </a:xfrm>
          </p:grpSpPr>
          <p:grpSp>
            <p:nvGrpSpPr>
              <p:cNvPr id="15" name="Group 14"/>
              <p:cNvGrpSpPr/>
              <p:nvPr/>
            </p:nvGrpSpPr>
            <p:grpSpPr>
              <a:xfrm>
                <a:off x="-232877" y="1978794"/>
                <a:ext cx="2344787" cy="2344787"/>
                <a:chOff x="-232877" y="1978794"/>
                <a:chExt cx="2344787" cy="2344787"/>
              </a:xfrm>
            </p:grpSpPr>
            <p:pic>
              <p:nvPicPr>
                <p:cNvPr id="40" name="Picture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877" y="1978794"/>
                  <a:ext cx="2344787" cy="2344787"/>
                </a:xfrm>
                <a:prstGeom prst="rect">
                  <a:avLst/>
                </a:prstGeom>
              </p:spPr>
            </p:pic>
            <p:sp>
              <p:nvSpPr>
                <p:cNvPr id="41" name="Rectangle 40"/>
                <p:cNvSpPr/>
                <p:nvPr/>
              </p:nvSpPr>
              <p:spPr>
                <a:xfrm rot="21139076">
                  <a:off x="404218" y="3560927"/>
                  <a:ext cx="1307995" cy="503161"/>
                </a:xfrm>
                <a:prstGeom prst="rect">
                  <a:avLst/>
                </a:prstGeom>
                <a:solidFill>
                  <a:srgbClr val="F5D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p:cNvGrpSpPr/>
              <p:nvPr/>
            </p:nvGrpSpPr>
            <p:grpSpPr>
              <a:xfrm>
                <a:off x="1800124" y="3179172"/>
                <a:ext cx="2344787" cy="2344787"/>
                <a:chOff x="1800124" y="3179172"/>
                <a:chExt cx="2344787" cy="2344787"/>
              </a:xfrm>
            </p:grpSpPr>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0124" y="3179172"/>
                  <a:ext cx="2344787" cy="2344787"/>
                </a:xfrm>
                <a:prstGeom prst="rect">
                  <a:avLst/>
                </a:prstGeom>
              </p:spPr>
            </p:pic>
            <p:sp>
              <p:nvSpPr>
                <p:cNvPr id="39" name="Rectangle 38"/>
                <p:cNvSpPr/>
                <p:nvPr/>
              </p:nvSpPr>
              <p:spPr>
                <a:xfrm rot="21139076">
                  <a:off x="2420588" y="4724645"/>
                  <a:ext cx="1307995" cy="503161"/>
                </a:xfrm>
                <a:prstGeom prst="rect">
                  <a:avLst/>
                </a:prstGeom>
                <a:solidFill>
                  <a:srgbClr val="1E1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 name="Group 16"/>
              <p:cNvGrpSpPr/>
              <p:nvPr/>
            </p:nvGrpSpPr>
            <p:grpSpPr>
              <a:xfrm>
                <a:off x="3535398" y="1960925"/>
                <a:ext cx="2344787" cy="2344787"/>
                <a:chOff x="3535398" y="1960925"/>
                <a:chExt cx="2344787" cy="2344787"/>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5398" y="1960925"/>
                  <a:ext cx="2344787" cy="2344787"/>
                </a:xfrm>
                <a:prstGeom prst="rect">
                  <a:avLst/>
                </a:prstGeom>
              </p:spPr>
            </p:pic>
            <p:sp>
              <p:nvSpPr>
                <p:cNvPr id="37" name="Rectangle 36"/>
                <p:cNvSpPr/>
                <p:nvPr/>
              </p:nvSpPr>
              <p:spPr>
                <a:xfrm rot="21139076">
                  <a:off x="4181202" y="3545622"/>
                  <a:ext cx="1307995" cy="503161"/>
                </a:xfrm>
                <a:prstGeom prst="rect">
                  <a:avLst/>
                </a:prstGeom>
                <a:solidFill>
                  <a:srgbClr val="74C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17"/>
              <p:cNvGrpSpPr/>
              <p:nvPr/>
            </p:nvGrpSpPr>
            <p:grpSpPr>
              <a:xfrm>
                <a:off x="5539198" y="3084605"/>
                <a:ext cx="2442213" cy="2442213"/>
                <a:chOff x="5539198" y="3084605"/>
                <a:chExt cx="2442213" cy="2442213"/>
              </a:xfrm>
            </p:grpSpPr>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39198" y="3084605"/>
                  <a:ext cx="2442213" cy="2442213"/>
                </a:xfrm>
                <a:prstGeom prst="rect">
                  <a:avLst/>
                </a:prstGeom>
              </p:spPr>
            </p:pic>
            <p:sp>
              <p:nvSpPr>
                <p:cNvPr id="35" name="Rectangle 34"/>
                <p:cNvSpPr/>
                <p:nvPr/>
              </p:nvSpPr>
              <p:spPr>
                <a:xfrm rot="21139076">
                  <a:off x="6180625" y="4764067"/>
                  <a:ext cx="1399666" cy="503161"/>
                </a:xfrm>
                <a:prstGeom prst="rect">
                  <a:avLst/>
                </a:prstGeom>
                <a:solidFill>
                  <a:srgbClr val="F08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 name="Group 18"/>
              <p:cNvGrpSpPr/>
              <p:nvPr/>
            </p:nvGrpSpPr>
            <p:grpSpPr>
              <a:xfrm>
                <a:off x="9268339" y="870995"/>
                <a:ext cx="2344787" cy="2344787"/>
                <a:chOff x="1800124" y="3179172"/>
                <a:chExt cx="2344787" cy="2344787"/>
              </a:xfrm>
            </p:grpSpPr>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0124" y="3179172"/>
                  <a:ext cx="2344787" cy="2344787"/>
                </a:xfrm>
                <a:prstGeom prst="rect">
                  <a:avLst/>
                </a:prstGeom>
              </p:spPr>
            </p:pic>
            <p:sp>
              <p:nvSpPr>
                <p:cNvPr id="33" name="Rectangle 32"/>
                <p:cNvSpPr/>
                <p:nvPr/>
              </p:nvSpPr>
              <p:spPr>
                <a:xfrm rot="21139076">
                  <a:off x="2420588" y="4724645"/>
                  <a:ext cx="1307995" cy="503161"/>
                </a:xfrm>
                <a:prstGeom prst="rect">
                  <a:avLst/>
                </a:prstGeom>
                <a:solidFill>
                  <a:srgbClr val="1E1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up 19"/>
              <p:cNvGrpSpPr/>
              <p:nvPr/>
            </p:nvGrpSpPr>
            <p:grpSpPr>
              <a:xfrm>
                <a:off x="5305790" y="838627"/>
                <a:ext cx="2344787" cy="2344787"/>
                <a:chOff x="1800124" y="3179172"/>
                <a:chExt cx="2344787" cy="2344787"/>
              </a:xfrm>
            </p:grpSpPr>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0124" y="3179172"/>
                  <a:ext cx="2344787" cy="2344787"/>
                </a:xfrm>
                <a:prstGeom prst="rect">
                  <a:avLst/>
                </a:prstGeom>
              </p:spPr>
            </p:pic>
            <p:sp>
              <p:nvSpPr>
                <p:cNvPr id="31" name="Rectangle 30"/>
                <p:cNvSpPr/>
                <p:nvPr/>
              </p:nvSpPr>
              <p:spPr>
                <a:xfrm rot="21139076">
                  <a:off x="2420588" y="4724645"/>
                  <a:ext cx="1307995" cy="503161"/>
                </a:xfrm>
                <a:prstGeom prst="rect">
                  <a:avLst/>
                </a:prstGeom>
                <a:solidFill>
                  <a:srgbClr val="1E1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 name="Group 20"/>
              <p:cNvGrpSpPr/>
              <p:nvPr/>
            </p:nvGrpSpPr>
            <p:grpSpPr>
              <a:xfrm>
                <a:off x="1473331" y="812216"/>
                <a:ext cx="2442213" cy="2442213"/>
                <a:chOff x="5539198" y="3084605"/>
                <a:chExt cx="2442213" cy="2442213"/>
              </a:xfrm>
            </p:grpSpPr>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39198" y="3084605"/>
                  <a:ext cx="2442213" cy="2442213"/>
                </a:xfrm>
                <a:prstGeom prst="rect">
                  <a:avLst/>
                </a:prstGeom>
              </p:spPr>
            </p:pic>
            <p:sp>
              <p:nvSpPr>
                <p:cNvPr id="29" name="Rectangle 28"/>
                <p:cNvSpPr/>
                <p:nvPr/>
              </p:nvSpPr>
              <p:spPr>
                <a:xfrm rot="21139076">
                  <a:off x="6180625" y="4764067"/>
                  <a:ext cx="1399666" cy="503161"/>
                </a:xfrm>
                <a:prstGeom prst="rect">
                  <a:avLst/>
                </a:prstGeom>
                <a:solidFill>
                  <a:srgbClr val="F08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p:cNvGrpSpPr/>
              <p:nvPr/>
            </p:nvGrpSpPr>
            <p:grpSpPr>
              <a:xfrm>
                <a:off x="7425244" y="1879844"/>
                <a:ext cx="2443737" cy="2443737"/>
                <a:chOff x="7425244" y="1879844"/>
                <a:chExt cx="2443737" cy="2443737"/>
              </a:xfrm>
            </p:grpSpPr>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25244" y="1879844"/>
                  <a:ext cx="2443737" cy="2443737"/>
                </a:xfrm>
                <a:prstGeom prst="rect">
                  <a:avLst/>
                </a:prstGeom>
              </p:spPr>
            </p:pic>
            <p:sp>
              <p:nvSpPr>
                <p:cNvPr id="27" name="Rectangle 26"/>
                <p:cNvSpPr/>
                <p:nvPr/>
              </p:nvSpPr>
              <p:spPr>
                <a:xfrm rot="21139076">
                  <a:off x="8090508" y="3565408"/>
                  <a:ext cx="1375078" cy="503161"/>
                </a:xfrm>
                <a:prstGeom prst="rect">
                  <a:avLst/>
                </a:prstGeom>
                <a:solidFill>
                  <a:srgbClr val="F5D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 name="Group 22"/>
              <p:cNvGrpSpPr/>
              <p:nvPr/>
            </p:nvGrpSpPr>
            <p:grpSpPr>
              <a:xfrm>
                <a:off x="9526470" y="3100003"/>
                <a:ext cx="2426815" cy="2426815"/>
                <a:chOff x="9526470" y="3100003"/>
                <a:chExt cx="2426815" cy="2426815"/>
              </a:xfrm>
            </p:grpSpPr>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26470" y="3100003"/>
                  <a:ext cx="2426815" cy="2426815"/>
                </a:xfrm>
                <a:prstGeom prst="rect">
                  <a:avLst/>
                </a:prstGeom>
              </p:spPr>
            </p:pic>
            <p:sp>
              <p:nvSpPr>
                <p:cNvPr id="25" name="Rectangle 24"/>
                <p:cNvSpPr/>
                <p:nvPr/>
              </p:nvSpPr>
              <p:spPr>
                <a:xfrm rot="21139076">
                  <a:off x="10269927" y="4830137"/>
                  <a:ext cx="1307995" cy="503161"/>
                </a:xfrm>
                <a:prstGeom prst="rect">
                  <a:avLst/>
                </a:prstGeom>
                <a:solidFill>
                  <a:srgbClr val="74C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6" name="TextBox 5"/>
            <p:cNvSpPr txBox="1"/>
            <p:nvPr/>
          </p:nvSpPr>
          <p:spPr>
            <a:xfrm rot="21178117">
              <a:off x="1482545" y="3768833"/>
              <a:ext cx="1098668" cy="430887"/>
            </a:xfrm>
            <a:prstGeom prst="rect">
              <a:avLst/>
            </a:prstGeom>
            <a:noFill/>
          </p:spPr>
          <p:txBody>
            <a:bodyPr wrap="square" rtlCol="0">
              <a:spAutoFit/>
            </a:bodyPr>
            <a:lstStyle/>
            <a:p>
              <a:pPr algn="ctr"/>
              <a:r>
                <a:rPr lang="en-GB" sz="1100" b="1" dirty="0" smtClean="0">
                  <a:solidFill>
                    <a:srgbClr val="1E1A38"/>
                  </a:solidFill>
                </a:rPr>
                <a:t>Accessibility Officer</a:t>
              </a:r>
              <a:endParaRPr lang="en-GB" sz="1100" b="1" dirty="0">
                <a:solidFill>
                  <a:srgbClr val="1E1A38"/>
                </a:solidFill>
              </a:endParaRPr>
            </a:p>
          </p:txBody>
        </p:sp>
        <p:sp>
          <p:nvSpPr>
            <p:cNvPr id="7" name="TextBox 6"/>
            <p:cNvSpPr txBox="1"/>
            <p:nvPr/>
          </p:nvSpPr>
          <p:spPr>
            <a:xfrm rot="21178117">
              <a:off x="2883610" y="2974924"/>
              <a:ext cx="1098668" cy="261610"/>
            </a:xfrm>
            <a:prstGeom prst="rect">
              <a:avLst/>
            </a:prstGeom>
            <a:noFill/>
          </p:spPr>
          <p:txBody>
            <a:bodyPr wrap="square" rtlCol="0">
              <a:spAutoFit/>
            </a:bodyPr>
            <a:lstStyle/>
            <a:p>
              <a:pPr algn="ctr"/>
              <a:r>
                <a:rPr lang="en-GB" sz="1100" b="1" dirty="0" smtClean="0">
                  <a:solidFill>
                    <a:srgbClr val="1E1A38"/>
                  </a:solidFill>
                </a:rPr>
                <a:t>BAME Officer</a:t>
              </a:r>
              <a:endParaRPr lang="en-GB" sz="1100" b="1" dirty="0">
                <a:solidFill>
                  <a:srgbClr val="1E1A38"/>
                </a:solidFill>
              </a:endParaRPr>
            </a:p>
          </p:txBody>
        </p:sp>
        <p:sp>
          <p:nvSpPr>
            <p:cNvPr id="8" name="TextBox 7"/>
            <p:cNvSpPr txBox="1"/>
            <p:nvPr/>
          </p:nvSpPr>
          <p:spPr>
            <a:xfrm rot="21178117">
              <a:off x="3022550" y="4714317"/>
              <a:ext cx="1312360" cy="430887"/>
            </a:xfrm>
            <a:prstGeom prst="rect">
              <a:avLst/>
            </a:prstGeom>
            <a:noFill/>
          </p:spPr>
          <p:txBody>
            <a:bodyPr wrap="square" rtlCol="0">
              <a:spAutoFit/>
            </a:bodyPr>
            <a:lstStyle/>
            <a:p>
              <a:pPr algn="ctr"/>
              <a:r>
                <a:rPr lang="en-GB" sz="1100" b="1" dirty="0" smtClean="0">
                  <a:solidFill>
                    <a:schemeClr val="bg1"/>
                  </a:solidFill>
                </a:rPr>
                <a:t>Distance Learning Officer</a:t>
              </a:r>
              <a:endParaRPr lang="en-GB" sz="1100" b="1" dirty="0">
                <a:solidFill>
                  <a:schemeClr val="bg1"/>
                </a:solidFill>
              </a:endParaRPr>
            </a:p>
          </p:txBody>
        </p:sp>
        <p:sp>
          <p:nvSpPr>
            <p:cNvPr id="9" name="TextBox 8"/>
            <p:cNvSpPr txBox="1"/>
            <p:nvPr/>
          </p:nvSpPr>
          <p:spPr>
            <a:xfrm rot="21178117">
              <a:off x="6173245" y="4688229"/>
              <a:ext cx="1098668" cy="430887"/>
            </a:xfrm>
            <a:prstGeom prst="rect">
              <a:avLst/>
            </a:prstGeom>
            <a:noFill/>
          </p:spPr>
          <p:txBody>
            <a:bodyPr wrap="square" rtlCol="0">
              <a:spAutoFit/>
            </a:bodyPr>
            <a:lstStyle/>
            <a:p>
              <a:pPr algn="ctr"/>
              <a:r>
                <a:rPr lang="en-GB" sz="1100" b="1" dirty="0" smtClean="0">
                  <a:solidFill>
                    <a:srgbClr val="1E1A38"/>
                  </a:solidFill>
                </a:rPr>
                <a:t>Mature &amp; Part-Time Officer</a:t>
              </a:r>
              <a:endParaRPr lang="en-GB" sz="1100" b="1" dirty="0">
                <a:solidFill>
                  <a:srgbClr val="1E1A38"/>
                </a:solidFill>
              </a:endParaRPr>
            </a:p>
          </p:txBody>
        </p:sp>
        <p:sp>
          <p:nvSpPr>
            <p:cNvPr id="10" name="TextBox 9"/>
            <p:cNvSpPr txBox="1"/>
            <p:nvPr/>
          </p:nvSpPr>
          <p:spPr>
            <a:xfrm rot="21178117">
              <a:off x="4414641" y="3741151"/>
              <a:ext cx="1312360" cy="430887"/>
            </a:xfrm>
            <a:prstGeom prst="rect">
              <a:avLst/>
            </a:prstGeom>
            <a:noFill/>
          </p:spPr>
          <p:txBody>
            <a:bodyPr wrap="square" rtlCol="0">
              <a:spAutoFit/>
            </a:bodyPr>
            <a:lstStyle/>
            <a:p>
              <a:pPr algn="ctr"/>
              <a:r>
                <a:rPr lang="en-GB" sz="1100" b="1" dirty="0" smtClean="0">
                  <a:solidFill>
                    <a:schemeClr val="bg1"/>
                  </a:solidFill>
                </a:rPr>
                <a:t>International Officer</a:t>
              </a:r>
              <a:endParaRPr lang="en-GB" sz="1100" b="1" dirty="0">
                <a:solidFill>
                  <a:schemeClr val="bg1"/>
                </a:solidFill>
              </a:endParaRPr>
            </a:p>
          </p:txBody>
        </p:sp>
        <p:sp>
          <p:nvSpPr>
            <p:cNvPr id="11" name="TextBox 10"/>
            <p:cNvSpPr txBox="1"/>
            <p:nvPr/>
          </p:nvSpPr>
          <p:spPr>
            <a:xfrm rot="21178117">
              <a:off x="5859037" y="2915553"/>
              <a:ext cx="1312360" cy="261610"/>
            </a:xfrm>
            <a:prstGeom prst="rect">
              <a:avLst/>
            </a:prstGeom>
            <a:noFill/>
          </p:spPr>
          <p:txBody>
            <a:bodyPr wrap="square" rtlCol="0">
              <a:spAutoFit/>
            </a:bodyPr>
            <a:lstStyle/>
            <a:p>
              <a:pPr algn="ctr"/>
              <a:r>
                <a:rPr lang="en-GB" sz="1100" b="1" dirty="0" smtClean="0">
                  <a:solidFill>
                    <a:schemeClr val="bg1"/>
                  </a:solidFill>
                </a:rPr>
                <a:t>LGBT+ Officer</a:t>
              </a:r>
              <a:endParaRPr lang="en-GB" sz="1100" b="1" dirty="0">
                <a:solidFill>
                  <a:schemeClr val="bg1"/>
                </a:solidFill>
              </a:endParaRPr>
            </a:p>
          </p:txBody>
        </p:sp>
        <p:sp>
          <p:nvSpPr>
            <p:cNvPr id="12" name="TextBox 11"/>
            <p:cNvSpPr txBox="1"/>
            <p:nvPr/>
          </p:nvSpPr>
          <p:spPr>
            <a:xfrm rot="21178117">
              <a:off x="8998455" y="2831701"/>
              <a:ext cx="1312360" cy="430887"/>
            </a:xfrm>
            <a:prstGeom prst="rect">
              <a:avLst/>
            </a:prstGeom>
            <a:noFill/>
          </p:spPr>
          <p:txBody>
            <a:bodyPr wrap="square" rtlCol="0">
              <a:spAutoFit/>
            </a:bodyPr>
            <a:lstStyle/>
            <a:p>
              <a:pPr algn="ctr"/>
              <a:r>
                <a:rPr lang="en-GB" sz="1100" b="1" dirty="0" smtClean="0">
                  <a:solidFill>
                    <a:schemeClr val="bg1"/>
                  </a:solidFill>
                </a:rPr>
                <a:t>Trans &amp; Non-Binary Officer</a:t>
              </a:r>
              <a:endParaRPr lang="en-GB" sz="1100" b="1" dirty="0">
                <a:solidFill>
                  <a:schemeClr val="bg1"/>
                </a:solidFill>
              </a:endParaRPr>
            </a:p>
          </p:txBody>
        </p:sp>
        <p:sp>
          <p:nvSpPr>
            <p:cNvPr id="13" name="TextBox 12"/>
            <p:cNvSpPr txBox="1"/>
            <p:nvPr/>
          </p:nvSpPr>
          <p:spPr>
            <a:xfrm rot="21178117">
              <a:off x="9257013" y="4778616"/>
              <a:ext cx="1312360" cy="261610"/>
            </a:xfrm>
            <a:prstGeom prst="rect">
              <a:avLst/>
            </a:prstGeom>
            <a:noFill/>
          </p:spPr>
          <p:txBody>
            <a:bodyPr wrap="square" rtlCol="0">
              <a:spAutoFit/>
            </a:bodyPr>
            <a:lstStyle/>
            <a:p>
              <a:pPr algn="ctr"/>
              <a:r>
                <a:rPr lang="en-GB" sz="1100" b="1" dirty="0" smtClean="0">
                  <a:solidFill>
                    <a:schemeClr val="bg1"/>
                  </a:solidFill>
                </a:rPr>
                <a:t>Women’s Officer</a:t>
              </a:r>
              <a:endParaRPr lang="en-GB" sz="1100" b="1" dirty="0">
                <a:solidFill>
                  <a:schemeClr val="bg1"/>
                </a:solidFill>
              </a:endParaRPr>
            </a:p>
          </p:txBody>
        </p:sp>
        <p:sp>
          <p:nvSpPr>
            <p:cNvPr id="14" name="TextBox 13"/>
            <p:cNvSpPr txBox="1"/>
            <p:nvPr/>
          </p:nvSpPr>
          <p:spPr>
            <a:xfrm rot="21178117">
              <a:off x="7687238" y="3741740"/>
              <a:ext cx="1098668" cy="430887"/>
            </a:xfrm>
            <a:prstGeom prst="rect">
              <a:avLst/>
            </a:prstGeom>
            <a:noFill/>
          </p:spPr>
          <p:txBody>
            <a:bodyPr wrap="square" rtlCol="0">
              <a:spAutoFit/>
            </a:bodyPr>
            <a:lstStyle/>
            <a:p>
              <a:pPr algn="ctr"/>
              <a:r>
                <a:rPr lang="en-GB" sz="1100" b="1" dirty="0" smtClean="0">
                  <a:solidFill>
                    <a:srgbClr val="1E1A38"/>
                  </a:solidFill>
                </a:rPr>
                <a:t>Postgraduate Officer</a:t>
              </a:r>
              <a:endParaRPr lang="en-GB" sz="1100" b="1" dirty="0">
                <a:solidFill>
                  <a:srgbClr val="1E1A38"/>
                </a:solidFill>
              </a:endParaRPr>
            </a:p>
          </p:txBody>
        </p:sp>
      </p:grpSp>
      <p:pic>
        <p:nvPicPr>
          <p:cNvPr id="42" name="Picture 4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165242">
            <a:off x="2511484" y="2385591"/>
            <a:ext cx="771723" cy="771723"/>
          </a:xfrm>
          <a:prstGeom prst="rect">
            <a:avLst/>
          </a:prstGeom>
        </p:spPr>
      </p:pic>
      <p:pic>
        <p:nvPicPr>
          <p:cNvPr id="43" name="Picture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1165242">
            <a:off x="2758802" y="4395478"/>
            <a:ext cx="749776" cy="754646"/>
          </a:xfrm>
          <a:prstGeom prst="rect">
            <a:avLst/>
          </a:prstGeom>
        </p:spPr>
      </p:pic>
      <p:pic>
        <p:nvPicPr>
          <p:cNvPr id="44" name="Picture 4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1165242">
            <a:off x="4237886" y="3396605"/>
            <a:ext cx="694041" cy="698549"/>
          </a:xfrm>
          <a:prstGeom prst="rect">
            <a:avLst/>
          </a:prstGeom>
        </p:spPr>
      </p:pic>
      <p:pic>
        <p:nvPicPr>
          <p:cNvPr id="45" name="Picture 4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1165242">
            <a:off x="5667707" y="2444703"/>
            <a:ext cx="803568" cy="773340"/>
          </a:xfrm>
          <a:prstGeom prst="rect">
            <a:avLst/>
          </a:prstGeom>
        </p:spPr>
      </p:pic>
      <p:pic>
        <p:nvPicPr>
          <p:cNvPr id="46" name="Picture 4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21165242">
            <a:off x="5939768" y="4429266"/>
            <a:ext cx="698609" cy="633954"/>
          </a:xfrm>
          <a:prstGeom prst="rect">
            <a:avLst/>
          </a:prstGeom>
        </p:spPr>
      </p:pic>
      <p:pic>
        <p:nvPicPr>
          <p:cNvPr id="47" name="Picture 4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21165242">
            <a:off x="7473526" y="3339443"/>
            <a:ext cx="774386" cy="774386"/>
          </a:xfrm>
          <a:prstGeom prst="rect">
            <a:avLst/>
          </a:prstGeom>
        </p:spPr>
      </p:pic>
      <p:pic>
        <p:nvPicPr>
          <p:cNvPr id="48" name="Picture 4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21165242">
            <a:off x="9015328" y="2486479"/>
            <a:ext cx="803568" cy="773340"/>
          </a:xfrm>
          <a:prstGeom prst="rect">
            <a:avLst/>
          </a:prstGeom>
        </p:spPr>
      </p:pic>
      <p:pic>
        <p:nvPicPr>
          <p:cNvPr id="49" name="Picture 4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21165242">
            <a:off x="9424464" y="4333568"/>
            <a:ext cx="445027" cy="773340"/>
          </a:xfrm>
          <a:prstGeom prst="rect">
            <a:avLst/>
          </a:prstGeom>
        </p:spPr>
      </p:pic>
      <p:pic>
        <p:nvPicPr>
          <p:cNvPr id="50" name="Picture 4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21165242">
            <a:off x="1036081" y="3254086"/>
            <a:ext cx="795938" cy="1125414"/>
          </a:xfrm>
          <a:prstGeom prst="rect">
            <a:avLst/>
          </a:prstGeom>
        </p:spPr>
      </p:pic>
    </p:spTree>
    <p:extLst>
      <p:ext uri="{BB962C8B-B14F-4D97-AF65-F5344CB8AC3E}">
        <p14:creationId xmlns:p14="http://schemas.microsoft.com/office/powerpoint/2010/main" val="34487238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What is it like to be an Officer?</a:t>
            </a:r>
            <a:endParaRPr lang="en-GB" dirty="0"/>
          </a:p>
        </p:txBody>
      </p:sp>
    </p:spTree>
    <p:extLst>
      <p:ext uri="{BB962C8B-B14F-4D97-AF65-F5344CB8AC3E}">
        <p14:creationId xmlns:p14="http://schemas.microsoft.com/office/powerpoint/2010/main" val="6166518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What’s it like to be an Officer?</a:t>
            </a:r>
            <a:endParaRPr lang="en-GB" dirty="0"/>
          </a:p>
        </p:txBody>
      </p:sp>
      <p:sp>
        <p:nvSpPr>
          <p:cNvPr id="4" name="Rectangle 3"/>
          <p:cNvSpPr/>
          <p:nvPr/>
        </p:nvSpPr>
        <p:spPr>
          <a:xfrm>
            <a:off x="2584077" y="3721198"/>
            <a:ext cx="2951747" cy="923330"/>
          </a:xfrm>
          <a:prstGeom prst="rect">
            <a:avLst/>
          </a:prstGeom>
        </p:spPr>
        <p:txBody>
          <a:bodyPr wrap="square">
            <a:spAutoFit/>
          </a:bodyPr>
          <a:lstStyle/>
          <a:p>
            <a:r>
              <a:rPr lang="en-GB" dirty="0" smtClean="0">
                <a:solidFill>
                  <a:srgbClr val="73C5BE"/>
                </a:solidFill>
                <a:latin typeface="Mont-Regular"/>
              </a:rPr>
              <a:t>“It’s </a:t>
            </a:r>
            <a:r>
              <a:rPr lang="en-GB" dirty="0">
                <a:solidFill>
                  <a:srgbClr val="73C5BE"/>
                </a:solidFill>
                <a:latin typeface="Mont-Regular"/>
              </a:rPr>
              <a:t>kind of like being on the committee for a really big student group</a:t>
            </a:r>
            <a:r>
              <a:rPr lang="en-GB" dirty="0" smtClean="0">
                <a:solidFill>
                  <a:srgbClr val="73C5BE"/>
                </a:solidFill>
                <a:latin typeface="Mont-Regular"/>
              </a:rPr>
              <a:t>!"</a:t>
            </a:r>
            <a:endParaRPr lang="en-GB" dirty="0">
              <a:solidFill>
                <a:srgbClr val="73C5BE"/>
              </a:solidFill>
            </a:endParaRPr>
          </a:p>
        </p:txBody>
      </p:sp>
      <p:sp>
        <p:nvSpPr>
          <p:cNvPr id="5" name="Rectangle 4"/>
          <p:cNvSpPr/>
          <p:nvPr/>
        </p:nvSpPr>
        <p:spPr>
          <a:xfrm>
            <a:off x="1303421" y="5275571"/>
            <a:ext cx="3577390" cy="923330"/>
          </a:xfrm>
          <a:prstGeom prst="rect">
            <a:avLst/>
          </a:prstGeom>
        </p:spPr>
        <p:txBody>
          <a:bodyPr wrap="square">
            <a:spAutoFit/>
          </a:bodyPr>
          <a:lstStyle/>
          <a:p>
            <a:r>
              <a:rPr lang="en-GB" dirty="0" smtClean="0">
                <a:solidFill>
                  <a:srgbClr val="F087B0"/>
                </a:solidFill>
                <a:latin typeface="Mont-Regular"/>
              </a:rPr>
              <a:t>“I </a:t>
            </a:r>
            <a:r>
              <a:rPr lang="en-GB" dirty="0">
                <a:solidFill>
                  <a:srgbClr val="F087B0"/>
                </a:solidFill>
                <a:latin typeface="Mont-Regular"/>
              </a:rPr>
              <a:t>spent my days working hard campaigning to make changes I was passionate about."</a:t>
            </a:r>
            <a:endParaRPr lang="en-GB" dirty="0">
              <a:solidFill>
                <a:srgbClr val="F087B0"/>
              </a:solidFill>
            </a:endParaRPr>
          </a:p>
        </p:txBody>
      </p:sp>
      <p:sp>
        <p:nvSpPr>
          <p:cNvPr id="6" name="Rectangle 5"/>
          <p:cNvSpPr/>
          <p:nvPr/>
        </p:nvSpPr>
        <p:spPr>
          <a:xfrm>
            <a:off x="4415590" y="1896706"/>
            <a:ext cx="2534653" cy="1200329"/>
          </a:xfrm>
          <a:prstGeom prst="rect">
            <a:avLst/>
          </a:prstGeom>
        </p:spPr>
        <p:txBody>
          <a:bodyPr wrap="square">
            <a:spAutoFit/>
          </a:bodyPr>
          <a:lstStyle/>
          <a:p>
            <a:r>
              <a:rPr lang="en-GB" dirty="0" smtClean="0">
                <a:solidFill>
                  <a:srgbClr val="73C5BE"/>
                </a:solidFill>
                <a:latin typeface="Mont-Regular"/>
              </a:rPr>
              <a:t>“I </a:t>
            </a:r>
            <a:r>
              <a:rPr lang="en-GB" dirty="0">
                <a:solidFill>
                  <a:srgbClr val="73C5BE"/>
                </a:solidFill>
                <a:latin typeface="Mont-Regular"/>
              </a:rPr>
              <a:t>have noticed the culture changing and feel exited to be part of the journey."</a:t>
            </a:r>
            <a:endParaRPr lang="en-GB" dirty="0">
              <a:solidFill>
                <a:srgbClr val="73C5BE"/>
              </a:solidFill>
            </a:endParaRPr>
          </a:p>
        </p:txBody>
      </p:sp>
      <p:sp>
        <p:nvSpPr>
          <p:cNvPr id="7" name="Rectangle 6"/>
          <p:cNvSpPr/>
          <p:nvPr/>
        </p:nvSpPr>
        <p:spPr>
          <a:xfrm>
            <a:off x="7704222" y="2175028"/>
            <a:ext cx="2880973" cy="1200329"/>
          </a:xfrm>
          <a:prstGeom prst="rect">
            <a:avLst/>
          </a:prstGeom>
        </p:spPr>
        <p:txBody>
          <a:bodyPr wrap="square">
            <a:spAutoFit/>
          </a:bodyPr>
          <a:lstStyle/>
          <a:p>
            <a:r>
              <a:rPr lang="en-GB" dirty="0" smtClean="0">
                <a:solidFill>
                  <a:srgbClr val="F087B0"/>
                </a:solidFill>
                <a:latin typeface="Mont-Regular"/>
              </a:rPr>
              <a:t>“I </a:t>
            </a:r>
            <a:r>
              <a:rPr lang="en-GB" dirty="0">
                <a:solidFill>
                  <a:srgbClr val="F087B0"/>
                </a:solidFill>
                <a:latin typeface="Mont-Regular"/>
              </a:rPr>
              <a:t>loved representing </a:t>
            </a:r>
            <a:r>
              <a:rPr lang="en-GB" dirty="0" smtClean="0">
                <a:solidFill>
                  <a:srgbClr val="F087B0"/>
                </a:solidFill>
                <a:latin typeface="Mont-Regular"/>
              </a:rPr>
              <a:t>[…] </a:t>
            </a:r>
            <a:r>
              <a:rPr lang="en-GB" dirty="0">
                <a:solidFill>
                  <a:srgbClr val="F087B0"/>
                </a:solidFill>
                <a:latin typeface="Mont-Regular"/>
              </a:rPr>
              <a:t>students and advocating to make things better for </a:t>
            </a:r>
            <a:r>
              <a:rPr lang="en-GB" dirty="0" smtClean="0">
                <a:solidFill>
                  <a:srgbClr val="F087B0"/>
                </a:solidFill>
                <a:latin typeface="Mont-Regular"/>
              </a:rPr>
              <a:t>them”</a:t>
            </a:r>
            <a:endParaRPr lang="en-GB" dirty="0">
              <a:solidFill>
                <a:srgbClr val="F087B0"/>
              </a:solidFill>
            </a:endParaRPr>
          </a:p>
        </p:txBody>
      </p:sp>
      <p:sp>
        <p:nvSpPr>
          <p:cNvPr id="8" name="Rectangle 7"/>
          <p:cNvSpPr/>
          <p:nvPr/>
        </p:nvSpPr>
        <p:spPr>
          <a:xfrm>
            <a:off x="6464968" y="5271436"/>
            <a:ext cx="2820108" cy="646331"/>
          </a:xfrm>
          <a:prstGeom prst="rect">
            <a:avLst/>
          </a:prstGeom>
        </p:spPr>
        <p:txBody>
          <a:bodyPr wrap="square">
            <a:spAutoFit/>
          </a:bodyPr>
          <a:lstStyle/>
          <a:p>
            <a:r>
              <a:rPr lang="en-GB" dirty="0" smtClean="0">
                <a:solidFill>
                  <a:srgbClr val="73C5BE"/>
                </a:solidFill>
                <a:latin typeface="Mont-Regular"/>
              </a:rPr>
              <a:t>“It’s an incredible, once in a lifetime, opportunity."</a:t>
            </a:r>
            <a:endParaRPr lang="en-GB" dirty="0">
              <a:solidFill>
                <a:srgbClr val="73C5BE"/>
              </a:solidFill>
            </a:endParaRPr>
          </a:p>
        </p:txBody>
      </p:sp>
      <p:sp>
        <p:nvSpPr>
          <p:cNvPr id="9" name="Rectangle 8"/>
          <p:cNvSpPr/>
          <p:nvPr/>
        </p:nvSpPr>
        <p:spPr>
          <a:xfrm>
            <a:off x="661737" y="2105778"/>
            <a:ext cx="2823411" cy="1200329"/>
          </a:xfrm>
          <a:prstGeom prst="rect">
            <a:avLst/>
          </a:prstGeom>
        </p:spPr>
        <p:txBody>
          <a:bodyPr wrap="square">
            <a:spAutoFit/>
          </a:bodyPr>
          <a:lstStyle/>
          <a:p>
            <a:r>
              <a:rPr lang="en-GB" dirty="0" smtClean="0">
                <a:solidFill>
                  <a:srgbClr val="F087B0"/>
                </a:solidFill>
                <a:latin typeface="Mont-Regular"/>
              </a:rPr>
              <a:t>“It’s </a:t>
            </a:r>
            <a:r>
              <a:rPr lang="en-GB" dirty="0">
                <a:solidFill>
                  <a:srgbClr val="F087B0"/>
                </a:solidFill>
                <a:latin typeface="Mont-Regular"/>
              </a:rPr>
              <a:t>been a way of exploring new ideas in a nurturing yet empowering </a:t>
            </a:r>
            <a:r>
              <a:rPr lang="en-GB" dirty="0" smtClean="0">
                <a:solidFill>
                  <a:srgbClr val="F087B0"/>
                </a:solidFill>
                <a:latin typeface="Mont-Regular"/>
              </a:rPr>
              <a:t>environment”</a:t>
            </a:r>
            <a:endParaRPr lang="en-GB" dirty="0">
              <a:solidFill>
                <a:srgbClr val="F087B0"/>
              </a:solidFill>
            </a:endParaRPr>
          </a:p>
        </p:txBody>
      </p:sp>
      <p:sp>
        <p:nvSpPr>
          <p:cNvPr id="10" name="Rectangle 9"/>
          <p:cNvSpPr/>
          <p:nvPr/>
        </p:nvSpPr>
        <p:spPr>
          <a:xfrm>
            <a:off x="6464968" y="3859697"/>
            <a:ext cx="2009097" cy="646331"/>
          </a:xfrm>
          <a:prstGeom prst="rect">
            <a:avLst/>
          </a:prstGeom>
        </p:spPr>
        <p:txBody>
          <a:bodyPr wrap="square">
            <a:spAutoFit/>
          </a:bodyPr>
          <a:lstStyle/>
          <a:p>
            <a:r>
              <a:rPr lang="en-GB" dirty="0" smtClean="0">
                <a:solidFill>
                  <a:srgbClr val="F087B0"/>
                </a:solidFill>
                <a:latin typeface="Mont-Regular"/>
              </a:rPr>
              <a:t>“No </a:t>
            </a:r>
            <a:r>
              <a:rPr lang="en-GB" dirty="0">
                <a:solidFill>
                  <a:srgbClr val="F087B0"/>
                </a:solidFill>
                <a:latin typeface="Mont-Regular"/>
              </a:rPr>
              <a:t>day was ever the same!"</a:t>
            </a:r>
            <a:endParaRPr lang="en-GB" dirty="0">
              <a:solidFill>
                <a:srgbClr val="F087B0"/>
              </a:solidFill>
            </a:endParaRPr>
          </a:p>
        </p:txBody>
      </p:sp>
    </p:spTree>
    <p:extLst>
      <p:ext uri="{BB962C8B-B14F-4D97-AF65-F5344CB8AC3E}">
        <p14:creationId xmlns:p14="http://schemas.microsoft.com/office/powerpoint/2010/main" val="3803999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What’s it like to be an Officer?</a:t>
            </a:r>
            <a:endParaRPr lang="en-GB" dirty="0"/>
          </a:p>
        </p:txBody>
      </p:sp>
      <p:sp>
        <p:nvSpPr>
          <p:cNvPr id="3" name="Content Placeholder 2"/>
          <p:cNvSpPr>
            <a:spLocks noGrp="1"/>
          </p:cNvSpPr>
          <p:nvPr>
            <p:ph sz="half" idx="1"/>
          </p:nvPr>
        </p:nvSpPr>
        <p:spPr/>
        <p:txBody>
          <a:bodyPr>
            <a:normAutofit fontScale="47500" lnSpcReduction="20000"/>
          </a:bodyPr>
          <a:lstStyle/>
          <a:p>
            <a:pPr marL="0" indent="0">
              <a:buNone/>
            </a:pPr>
            <a:r>
              <a:rPr lang="en-GB" dirty="0" smtClean="0"/>
              <a:t>“I’ve had the pleasure of being an Officer for 2 years, and will honestly say, it has been one of the best experiences of my life. </a:t>
            </a:r>
          </a:p>
          <a:p>
            <a:pPr marL="0" indent="0">
              <a:buNone/>
            </a:pPr>
            <a:r>
              <a:rPr lang="en-GB" dirty="0" smtClean="0"/>
              <a:t>Being the first Liberation officer came with its hurdles, but I would have changed it for anything, because this position helped me grow and learn so much, especially from the students I’ve had the pleasure of working with. </a:t>
            </a:r>
          </a:p>
          <a:p>
            <a:pPr marL="0" indent="0">
              <a:buNone/>
            </a:pPr>
            <a:r>
              <a:rPr lang="en-GB" dirty="0" smtClean="0"/>
              <a:t>And that is the best thing; making a change and impacting the lives of many students day by day like writing strategies and policies, working with HR, recruitment and finance, developing training, and being able to work with such amazing individuals…. that and also holding </a:t>
            </a:r>
            <a:r>
              <a:rPr lang="en-GB" dirty="0" err="1" smtClean="0"/>
              <a:t>Uni</a:t>
            </a:r>
            <a:r>
              <a:rPr lang="en-GB" dirty="0" smtClean="0"/>
              <a:t> by their neck to get things done (for all intents and purposes, this is a joke). </a:t>
            </a:r>
          </a:p>
          <a:p>
            <a:pPr marL="0" indent="0">
              <a:buNone/>
            </a:pPr>
            <a:r>
              <a:rPr lang="en-GB" dirty="0" smtClean="0"/>
              <a:t>So, if the thought has crossed your mind (even a tiny bit), the best thing to do is GO FOR IT, definitely a once in a lifetime experience! </a:t>
            </a:r>
          </a:p>
          <a:p>
            <a:pPr marL="0" indent="0">
              <a:buNone/>
            </a:pPr>
            <a:r>
              <a:rPr lang="en-GB" dirty="0" smtClean="0"/>
              <a:t>I’m going to end this with a cliché ( but relevant) saying: Be the change you want to see! You won’t regret it”</a:t>
            </a:r>
            <a:endParaRPr lang="en-GB" dirty="0"/>
          </a:p>
          <a:p>
            <a:pPr marL="0" indent="0" algn="r">
              <a:buNone/>
            </a:pPr>
            <a:r>
              <a:rPr lang="en-GB" b="1" dirty="0" smtClean="0"/>
              <a:t>Tony Magaia (Liberation Officer 2019-2021)</a:t>
            </a: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803472" y="1825625"/>
            <a:ext cx="4349018" cy="4351338"/>
          </a:xfrm>
        </p:spPr>
      </p:pic>
    </p:spTree>
    <p:extLst>
      <p:ext uri="{BB962C8B-B14F-4D97-AF65-F5344CB8AC3E}">
        <p14:creationId xmlns:p14="http://schemas.microsoft.com/office/powerpoint/2010/main" val="14406228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What have our Officers been working on this year?</a:t>
            </a:r>
            <a:endParaRPr lang="en-GB" dirty="0"/>
          </a:p>
        </p:txBody>
      </p:sp>
      <p:sp>
        <p:nvSpPr>
          <p:cNvPr id="3" name="Content Placeholder 2"/>
          <p:cNvSpPr>
            <a:spLocks noGrp="1"/>
          </p:cNvSpPr>
          <p:nvPr>
            <p:ph idx="1"/>
          </p:nvPr>
        </p:nvSpPr>
        <p:spPr/>
        <p:txBody>
          <a:bodyPr/>
          <a:lstStyle/>
          <a:p>
            <a:r>
              <a:rPr lang="en-GB" dirty="0" smtClean="0"/>
              <a:t>Sports Memberships</a:t>
            </a:r>
          </a:p>
          <a:p>
            <a:r>
              <a:rPr lang="en-GB" dirty="0" smtClean="0"/>
              <a:t>Accommodation rent rebates</a:t>
            </a:r>
          </a:p>
          <a:p>
            <a:r>
              <a:rPr lang="en-GB" dirty="0" smtClean="0"/>
              <a:t>Tuition fees campaign</a:t>
            </a:r>
          </a:p>
          <a:p>
            <a:r>
              <a:rPr lang="en-GB" dirty="0" smtClean="0"/>
              <a:t>Mitigating circumstances</a:t>
            </a:r>
          </a:p>
          <a:p>
            <a:r>
              <a:rPr lang="en-GB" dirty="0" smtClean="0"/>
              <a:t>Quarantine packs</a:t>
            </a:r>
          </a:p>
        </p:txBody>
      </p:sp>
    </p:spTree>
    <p:extLst>
      <p:ext uri="{BB962C8B-B14F-4D97-AF65-F5344CB8AC3E}">
        <p14:creationId xmlns:p14="http://schemas.microsoft.com/office/powerpoint/2010/main" val="7784918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Officer Elections 2021</a:t>
            </a:r>
            <a:endParaRPr lang="en-GB" dirty="0"/>
          </a:p>
        </p:txBody>
      </p:sp>
    </p:spTree>
    <p:extLst>
      <p:ext uri="{BB962C8B-B14F-4D97-AF65-F5344CB8AC3E}">
        <p14:creationId xmlns:p14="http://schemas.microsoft.com/office/powerpoint/2010/main" val="42469022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a:t>
            </a:r>
            <a:endParaRPr lang="en-GB" dirty="0"/>
          </a:p>
        </p:txBody>
      </p:sp>
      <p:sp>
        <p:nvSpPr>
          <p:cNvPr id="3" name="Content Placeholder 2"/>
          <p:cNvSpPr>
            <a:spLocks noGrp="1"/>
          </p:cNvSpPr>
          <p:nvPr>
            <p:ph idx="1"/>
          </p:nvPr>
        </p:nvSpPr>
        <p:spPr/>
        <p:txBody>
          <a:bodyPr/>
          <a:lstStyle/>
          <a:p>
            <a:pPr marL="0" indent="0">
              <a:buNone/>
            </a:pPr>
            <a:r>
              <a:rPr lang="en-GB" b="1" dirty="0" smtClean="0"/>
              <a:t>By the end of this session you will be able to:</a:t>
            </a:r>
          </a:p>
          <a:p>
            <a:pPr marL="457200" lvl="0" indent="-457200">
              <a:buFont typeface="+mj-lt"/>
              <a:buAutoNum type="arabicPeriod"/>
            </a:pPr>
            <a:r>
              <a:rPr lang="en-GB" dirty="0"/>
              <a:t>Outline the functions and aims of the Students’ Union</a:t>
            </a:r>
          </a:p>
          <a:p>
            <a:pPr marL="457200" lvl="0" indent="-457200">
              <a:buFont typeface="+mj-lt"/>
              <a:buAutoNum type="arabicPeriod"/>
            </a:pPr>
            <a:r>
              <a:rPr lang="en-GB" dirty="0"/>
              <a:t>Describe the roles of Officers and what can be expected of the Officer experience</a:t>
            </a:r>
          </a:p>
          <a:p>
            <a:pPr marL="457200" indent="-457200">
              <a:buFont typeface="+mj-lt"/>
              <a:buAutoNum type="arabicPeriod"/>
            </a:pPr>
            <a:r>
              <a:rPr lang="en-GB" dirty="0"/>
              <a:t>Discuss election procedures and experiences of </a:t>
            </a:r>
            <a:r>
              <a:rPr lang="en-GB" dirty="0" smtClean="0"/>
              <a:t>campaigning</a:t>
            </a:r>
            <a:endParaRPr lang="en-GB" dirty="0"/>
          </a:p>
        </p:txBody>
      </p:sp>
    </p:spTree>
    <p:extLst>
      <p:ext uri="{BB962C8B-B14F-4D97-AF65-F5344CB8AC3E}">
        <p14:creationId xmlns:p14="http://schemas.microsoft.com/office/powerpoint/2010/main" val="3685454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Officer Elections 2021</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30394918"/>
              </p:ext>
            </p:extLst>
          </p:nvPr>
        </p:nvGraphicFramePr>
        <p:xfrm>
          <a:off x="838199" y="1872883"/>
          <a:ext cx="9436100" cy="3505200"/>
        </p:xfrm>
        <a:graphic>
          <a:graphicData uri="http://schemas.openxmlformats.org/drawingml/2006/table">
            <a:tbl>
              <a:tblPr bandRow="1">
                <a:tableStyleId>{5940675A-B579-460E-94D1-54222C63F5DA}</a:tableStyleId>
              </a:tblPr>
              <a:tblGrid>
                <a:gridCol w="4718050">
                  <a:extLst>
                    <a:ext uri="{9D8B030D-6E8A-4147-A177-3AD203B41FA5}">
                      <a16:colId xmlns:a16="http://schemas.microsoft.com/office/drawing/2014/main" val="1419366981"/>
                    </a:ext>
                  </a:extLst>
                </a:gridCol>
                <a:gridCol w="4718050">
                  <a:extLst>
                    <a:ext uri="{9D8B030D-6E8A-4147-A177-3AD203B41FA5}">
                      <a16:colId xmlns:a16="http://schemas.microsoft.com/office/drawing/2014/main" val="3970463399"/>
                    </a:ext>
                  </a:extLst>
                </a:gridCol>
              </a:tblGrid>
              <a:tr h="370840">
                <a:tc>
                  <a:txBody>
                    <a:bodyPr/>
                    <a:lstStyle/>
                    <a:p>
                      <a:pPr>
                        <a:lnSpc>
                          <a:spcPct val="200000"/>
                        </a:lnSpc>
                      </a:pPr>
                      <a:r>
                        <a:rPr lang="en-GB" sz="2000" dirty="0" smtClean="0"/>
                        <a:t>Nominations close</a:t>
                      </a:r>
                      <a:endParaRPr lang="en-GB" sz="2000" dirty="0">
                        <a:latin typeface="Franklin Gothic Book" panose="020B0503020102020204" pitchFamily="34" charset="0"/>
                      </a:endParaRPr>
                    </a:p>
                  </a:txBody>
                  <a:tcPr anchor="ctr"/>
                </a:tc>
                <a:tc>
                  <a:txBody>
                    <a:bodyPr/>
                    <a:lstStyle/>
                    <a:p>
                      <a:pPr>
                        <a:lnSpc>
                          <a:spcPct val="200000"/>
                        </a:lnSpc>
                      </a:pPr>
                      <a:r>
                        <a:rPr lang="en-GB" sz="2000" dirty="0" smtClean="0"/>
                        <a:t>Tuesday 16 February,</a:t>
                      </a:r>
                      <a:r>
                        <a:rPr lang="en-GB" sz="2000" baseline="0" dirty="0" smtClean="0"/>
                        <a:t> </a:t>
                      </a:r>
                      <a:r>
                        <a:rPr lang="en-GB" sz="2000" b="1" baseline="0" dirty="0" smtClean="0"/>
                        <a:t>midday</a:t>
                      </a:r>
                      <a:endParaRPr lang="en-GB" sz="2000" b="1" dirty="0">
                        <a:latin typeface="Franklin Gothic Book" panose="020B0503020102020204" pitchFamily="34" charset="0"/>
                      </a:endParaRPr>
                    </a:p>
                  </a:txBody>
                  <a:tcPr anchor="ctr"/>
                </a:tc>
                <a:extLst>
                  <a:ext uri="{0D108BD9-81ED-4DB2-BD59-A6C34878D82A}">
                    <a16:rowId xmlns:a16="http://schemas.microsoft.com/office/drawing/2014/main" val="1251941123"/>
                  </a:ext>
                </a:extLst>
              </a:tr>
              <a:tr h="370840">
                <a:tc>
                  <a:txBody>
                    <a:bodyPr/>
                    <a:lstStyle/>
                    <a:p>
                      <a:pPr>
                        <a:lnSpc>
                          <a:spcPct val="200000"/>
                        </a:lnSpc>
                      </a:pPr>
                      <a:r>
                        <a:rPr lang="en-GB" sz="2000" dirty="0" smtClean="0"/>
                        <a:t>Campaigning starts</a:t>
                      </a:r>
                      <a:endParaRPr lang="en-GB" sz="2000" dirty="0">
                        <a:latin typeface="Franklin Gothic Book" panose="020B0503020102020204" pitchFamily="34" charset="0"/>
                      </a:endParaRPr>
                    </a:p>
                  </a:txBody>
                  <a:tcPr anchor="ctr"/>
                </a:tc>
                <a:tc>
                  <a:txBody>
                    <a:bodyPr/>
                    <a:lstStyle/>
                    <a:p>
                      <a:pPr>
                        <a:lnSpc>
                          <a:spcPct val="200000"/>
                        </a:lnSpc>
                      </a:pPr>
                      <a:r>
                        <a:rPr lang="en-GB" sz="2000" dirty="0" smtClean="0"/>
                        <a:t>Friday 26 February, </a:t>
                      </a:r>
                      <a:r>
                        <a:rPr lang="en-GB" sz="2000" b="1" dirty="0" smtClean="0"/>
                        <a:t>10am</a:t>
                      </a:r>
                      <a:endParaRPr lang="en-GB" sz="2000" b="1" dirty="0">
                        <a:latin typeface="Franklin Gothic Book" panose="020B0503020102020204" pitchFamily="34" charset="0"/>
                      </a:endParaRPr>
                    </a:p>
                  </a:txBody>
                  <a:tcPr anchor="ctr"/>
                </a:tc>
                <a:extLst>
                  <a:ext uri="{0D108BD9-81ED-4DB2-BD59-A6C34878D82A}">
                    <a16:rowId xmlns:a16="http://schemas.microsoft.com/office/drawing/2014/main" val="2666218230"/>
                  </a:ext>
                </a:extLst>
              </a:tr>
              <a:tr h="370840">
                <a:tc>
                  <a:txBody>
                    <a:bodyPr/>
                    <a:lstStyle/>
                    <a:p>
                      <a:pPr>
                        <a:lnSpc>
                          <a:spcPct val="200000"/>
                        </a:lnSpc>
                      </a:pPr>
                      <a:r>
                        <a:rPr lang="en-GB" sz="2000" dirty="0" smtClean="0"/>
                        <a:t>Voting</a:t>
                      </a:r>
                      <a:r>
                        <a:rPr lang="en-GB" sz="2000" baseline="0" dirty="0" smtClean="0"/>
                        <a:t> opens</a:t>
                      </a:r>
                      <a:endParaRPr lang="en-GB" sz="2000" dirty="0">
                        <a:latin typeface="Franklin Gothic Book" panose="020B0503020102020204" pitchFamily="34" charset="0"/>
                      </a:endParaRPr>
                    </a:p>
                  </a:txBody>
                  <a:tcPr anchor="ctr"/>
                </a:tc>
                <a:tc>
                  <a:txBody>
                    <a:bodyPr/>
                    <a:lstStyle/>
                    <a:p>
                      <a:pPr>
                        <a:lnSpc>
                          <a:spcPct val="200000"/>
                        </a:lnSpc>
                      </a:pPr>
                      <a:r>
                        <a:rPr lang="en-GB" sz="2000" dirty="0" smtClean="0">
                          <a:latin typeface="+mn-lt"/>
                        </a:rPr>
                        <a:t>Monday</a:t>
                      </a:r>
                      <a:r>
                        <a:rPr lang="en-GB" sz="2000" baseline="0" dirty="0" smtClean="0">
                          <a:latin typeface="+mn-lt"/>
                        </a:rPr>
                        <a:t> 1 March, </a:t>
                      </a:r>
                      <a:r>
                        <a:rPr lang="en-GB" sz="2000" b="1" baseline="0" dirty="0" smtClean="0">
                          <a:latin typeface="+mn-lt"/>
                        </a:rPr>
                        <a:t>8am</a:t>
                      </a:r>
                      <a:endParaRPr lang="en-GB" sz="2000" b="1" dirty="0">
                        <a:latin typeface="Franklin Gothic Book" panose="020B0503020102020204" pitchFamily="34" charset="0"/>
                      </a:endParaRPr>
                    </a:p>
                  </a:txBody>
                  <a:tcPr anchor="ctr"/>
                </a:tc>
                <a:extLst>
                  <a:ext uri="{0D108BD9-81ED-4DB2-BD59-A6C34878D82A}">
                    <a16:rowId xmlns:a16="http://schemas.microsoft.com/office/drawing/2014/main" val="1347943455"/>
                  </a:ext>
                </a:extLst>
              </a:tr>
              <a:tr h="370840">
                <a:tc>
                  <a:txBody>
                    <a:bodyPr/>
                    <a:lstStyle/>
                    <a:p>
                      <a:pPr>
                        <a:lnSpc>
                          <a:spcPct val="200000"/>
                        </a:lnSpc>
                      </a:pPr>
                      <a:r>
                        <a:rPr lang="en-GB" sz="2000" dirty="0" smtClean="0"/>
                        <a:t>Voting closes</a:t>
                      </a:r>
                      <a:endParaRPr lang="en-GB" sz="2000" dirty="0">
                        <a:latin typeface="Franklin Gothic Book" panose="020B0503020102020204" pitchFamily="34" charset="0"/>
                      </a:endParaRPr>
                    </a:p>
                  </a:txBody>
                  <a:tcPr anchor="ctr"/>
                </a:tc>
                <a:tc>
                  <a:txBody>
                    <a:bodyPr/>
                    <a:lstStyle/>
                    <a:p>
                      <a:pPr>
                        <a:lnSpc>
                          <a:spcPct val="200000"/>
                        </a:lnSpc>
                      </a:pPr>
                      <a:r>
                        <a:rPr lang="en-GB" sz="2000" dirty="0" smtClean="0"/>
                        <a:t>Friday</a:t>
                      </a:r>
                      <a:r>
                        <a:rPr lang="en-GB" sz="2000" baseline="0" dirty="0" smtClean="0"/>
                        <a:t> 5 March, </a:t>
                      </a:r>
                      <a:r>
                        <a:rPr lang="en-GB" sz="2000" b="1" baseline="0" dirty="0" smtClean="0"/>
                        <a:t>midday</a:t>
                      </a:r>
                      <a:endParaRPr lang="en-GB" sz="2000" dirty="0">
                        <a:latin typeface="Franklin Gothic Book" panose="020B0503020102020204" pitchFamily="34" charset="0"/>
                      </a:endParaRPr>
                    </a:p>
                  </a:txBody>
                  <a:tcPr anchor="ctr"/>
                </a:tc>
                <a:extLst>
                  <a:ext uri="{0D108BD9-81ED-4DB2-BD59-A6C34878D82A}">
                    <a16:rowId xmlns:a16="http://schemas.microsoft.com/office/drawing/2014/main" val="2081485499"/>
                  </a:ext>
                </a:extLst>
              </a:tr>
              <a:tr h="370840">
                <a:tc>
                  <a:txBody>
                    <a:bodyPr/>
                    <a:lstStyle/>
                    <a:p>
                      <a:pPr>
                        <a:lnSpc>
                          <a:spcPct val="200000"/>
                        </a:lnSpc>
                      </a:pPr>
                      <a:r>
                        <a:rPr lang="en-GB" sz="2000" dirty="0" smtClean="0"/>
                        <a:t>Announcement</a:t>
                      </a:r>
                      <a:r>
                        <a:rPr lang="en-GB" sz="2000" baseline="0" dirty="0" smtClean="0"/>
                        <a:t> of results</a:t>
                      </a:r>
                      <a:endParaRPr lang="en-GB" sz="2000" dirty="0">
                        <a:latin typeface="Franklin Gothic Book" panose="020B0503020102020204" pitchFamily="34" charset="0"/>
                      </a:endParaRPr>
                    </a:p>
                  </a:txBody>
                  <a:tcPr anchor="ctr"/>
                </a:tc>
                <a:tc>
                  <a:txBody>
                    <a:bodyPr/>
                    <a:lstStyle/>
                    <a:p>
                      <a:pPr>
                        <a:lnSpc>
                          <a:spcPct val="200000"/>
                        </a:lnSpc>
                      </a:pPr>
                      <a:r>
                        <a:rPr lang="en-GB" sz="2000" dirty="0" smtClean="0"/>
                        <a:t>Friday 5</a:t>
                      </a:r>
                      <a:r>
                        <a:rPr lang="en-GB" sz="2000" baseline="0" dirty="0" smtClean="0"/>
                        <a:t> March, </a:t>
                      </a:r>
                      <a:r>
                        <a:rPr lang="en-GB" sz="2000" b="1" baseline="0" dirty="0" smtClean="0"/>
                        <a:t>6pm</a:t>
                      </a:r>
                      <a:endParaRPr lang="en-GB" sz="2000" dirty="0">
                        <a:latin typeface="Franklin Gothic Book" panose="020B0503020102020204" pitchFamily="34" charset="0"/>
                      </a:endParaRPr>
                    </a:p>
                  </a:txBody>
                  <a:tcPr anchor="ctr"/>
                </a:tc>
                <a:extLst>
                  <a:ext uri="{0D108BD9-81ED-4DB2-BD59-A6C34878D82A}">
                    <a16:rowId xmlns:a16="http://schemas.microsoft.com/office/drawing/2014/main" val="1928158379"/>
                  </a:ext>
                </a:extLst>
              </a:tr>
            </a:tbl>
          </a:graphicData>
        </a:graphic>
      </p:graphicFrame>
      <p:sp>
        <p:nvSpPr>
          <p:cNvPr id="3" name="Rectangle 2"/>
          <p:cNvSpPr/>
          <p:nvPr/>
        </p:nvSpPr>
        <p:spPr>
          <a:xfrm>
            <a:off x="838199" y="5560278"/>
            <a:ext cx="9435353" cy="619850"/>
          </a:xfrm>
          <a:prstGeom prst="rect">
            <a:avLst/>
          </a:prstGeom>
        </p:spPr>
        <p:txBody>
          <a:bodyPr wrap="square">
            <a:spAutoFit/>
          </a:bodyPr>
          <a:lstStyle/>
          <a:p>
            <a:pPr>
              <a:lnSpc>
                <a:spcPct val="200000"/>
              </a:lnSpc>
            </a:pPr>
            <a:r>
              <a:rPr lang="en-GB" sz="2000" b="1" dirty="0" smtClean="0"/>
              <a:t>Full timetable can be downloaded from the </a:t>
            </a:r>
            <a:r>
              <a:rPr lang="en-GB" sz="2000" b="1" dirty="0" smtClean="0">
                <a:hlinkClick r:id="rId2"/>
              </a:rPr>
              <a:t>Election Resources</a:t>
            </a:r>
            <a:r>
              <a:rPr lang="en-GB" sz="2000" b="1" dirty="0" smtClean="0"/>
              <a:t> page</a:t>
            </a:r>
            <a:endParaRPr lang="en-GB" sz="2000" b="1" dirty="0">
              <a:latin typeface="Franklin Gothic Book" panose="020B0503020102020204" pitchFamily="34" charset="0"/>
            </a:endParaRPr>
          </a:p>
        </p:txBody>
      </p:sp>
    </p:spTree>
    <p:extLst>
      <p:ext uri="{BB962C8B-B14F-4D97-AF65-F5344CB8AC3E}">
        <p14:creationId xmlns:p14="http://schemas.microsoft.com/office/powerpoint/2010/main" val="33865775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Officer Election Podcast</a:t>
            </a:r>
            <a:endParaRPr lang="en-GB" dirty="0"/>
          </a:p>
        </p:txBody>
      </p:sp>
      <p:sp>
        <p:nvSpPr>
          <p:cNvPr id="3" name="Content Placeholder 2"/>
          <p:cNvSpPr>
            <a:spLocks noGrp="1"/>
          </p:cNvSpPr>
          <p:nvPr>
            <p:ph idx="1"/>
          </p:nvPr>
        </p:nvSpPr>
        <p:spPr/>
        <p:txBody>
          <a:bodyPr>
            <a:normAutofit fontScale="92500" lnSpcReduction="20000"/>
          </a:bodyPr>
          <a:lstStyle/>
          <a:p>
            <a:pPr lvl="0"/>
            <a:r>
              <a:rPr lang="en-GB" dirty="0" smtClean="0"/>
              <a:t>We will </a:t>
            </a:r>
            <a:r>
              <a:rPr lang="en-GB" dirty="0"/>
              <a:t>be creating an Election Podcast to give candidates a platform to share their ideas with students. </a:t>
            </a:r>
          </a:p>
          <a:p>
            <a:pPr lvl="0"/>
            <a:r>
              <a:rPr lang="en-GB" dirty="0"/>
              <a:t>Recording sessions will be </a:t>
            </a:r>
            <a:r>
              <a:rPr lang="en-GB" dirty="0" smtClean="0"/>
              <a:t>from Monday 15 – Thursday 18 February.</a:t>
            </a:r>
            <a:endParaRPr lang="en-GB" dirty="0"/>
          </a:p>
          <a:p>
            <a:pPr lvl="0"/>
            <a:r>
              <a:rPr lang="en-GB" dirty="0" smtClean="0"/>
              <a:t>You’ll be given time </a:t>
            </a:r>
            <a:r>
              <a:rPr lang="en-GB" dirty="0"/>
              <a:t>to introduce yourself and talk through the key points that will appear in your </a:t>
            </a:r>
            <a:r>
              <a:rPr lang="en-GB" dirty="0" smtClean="0"/>
              <a:t>manifesto.</a:t>
            </a:r>
          </a:p>
          <a:p>
            <a:pPr lvl="0"/>
            <a:r>
              <a:rPr lang="en-GB" dirty="0" smtClean="0"/>
              <a:t>You’ll then have the opportunity to answer three pre-selected questions.</a:t>
            </a:r>
          </a:p>
          <a:p>
            <a:pPr lvl="0"/>
            <a:r>
              <a:rPr lang="en-GB" dirty="0" smtClean="0"/>
              <a:t>Staff </a:t>
            </a:r>
            <a:r>
              <a:rPr lang="en-GB" dirty="0"/>
              <a:t>from </a:t>
            </a:r>
            <a:r>
              <a:rPr lang="en-GB" dirty="0" smtClean="0"/>
              <a:t>the </a:t>
            </a:r>
            <a:r>
              <a:rPr lang="en-GB" dirty="0"/>
              <a:t>Marketing and Voice departments will </a:t>
            </a:r>
            <a:r>
              <a:rPr lang="en-GB" dirty="0" smtClean="0"/>
              <a:t>approve each episode before it is published to ensure fair coverage.</a:t>
            </a:r>
            <a:endParaRPr lang="en-GB" dirty="0"/>
          </a:p>
        </p:txBody>
      </p:sp>
    </p:spTree>
    <p:extLst>
      <p:ext uri="{BB962C8B-B14F-4D97-AF65-F5344CB8AC3E}">
        <p14:creationId xmlns:p14="http://schemas.microsoft.com/office/powerpoint/2010/main" val="21673069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Q&amp;A</a:t>
            </a:r>
            <a:endParaRPr lang="en-GB" dirty="0"/>
          </a:p>
        </p:txBody>
      </p:sp>
      <p:sp>
        <p:nvSpPr>
          <p:cNvPr id="3" name="Content Placeholder 2"/>
          <p:cNvSpPr>
            <a:spLocks noGrp="1"/>
          </p:cNvSpPr>
          <p:nvPr>
            <p:ph idx="1"/>
          </p:nvPr>
        </p:nvSpPr>
        <p:spPr/>
        <p:txBody>
          <a:bodyPr>
            <a:normAutofit fontScale="92500"/>
          </a:bodyPr>
          <a:lstStyle/>
          <a:p>
            <a:r>
              <a:rPr lang="en-GB" dirty="0"/>
              <a:t>Full-Time </a:t>
            </a:r>
            <a:r>
              <a:rPr lang="en-GB" dirty="0" smtClean="0"/>
              <a:t>Officer </a:t>
            </a:r>
            <a:r>
              <a:rPr lang="en-GB" dirty="0"/>
              <a:t>candidates will be invited to attend a Question &amp; Answer session via Teams Live. </a:t>
            </a:r>
            <a:endParaRPr lang="en-GB" dirty="0" smtClean="0"/>
          </a:p>
          <a:p>
            <a:r>
              <a:rPr lang="en-GB" dirty="0" smtClean="0"/>
              <a:t>This </a:t>
            </a:r>
            <a:r>
              <a:rPr lang="en-GB" dirty="0"/>
              <a:t>will be open to all University of Leicester students to view live. </a:t>
            </a:r>
          </a:p>
          <a:p>
            <a:r>
              <a:rPr lang="en-GB" dirty="0"/>
              <a:t>You will be given 2 minutes to introduce yourself, outline your experience and highlight the key points from your manifesto.</a:t>
            </a:r>
          </a:p>
          <a:p>
            <a:r>
              <a:rPr lang="en-GB" dirty="0"/>
              <a:t>This will be followed by a mix of pre-selected and live questions. The chair will aim to give all candidates a roughly equal opportunity to speak</a:t>
            </a:r>
            <a:r>
              <a:rPr lang="en-GB" dirty="0" smtClean="0"/>
              <a:t>.</a:t>
            </a:r>
            <a:endParaRPr lang="en-GB" dirty="0"/>
          </a:p>
        </p:txBody>
      </p:sp>
    </p:spTree>
    <p:extLst>
      <p:ext uri="{BB962C8B-B14F-4D97-AF65-F5344CB8AC3E}">
        <p14:creationId xmlns:p14="http://schemas.microsoft.com/office/powerpoint/2010/main" val="3648860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5 key rules</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b="1" dirty="0"/>
              <a:t>There are five key rules that govern all Leicester Students' Union Elections:</a:t>
            </a:r>
          </a:p>
          <a:p>
            <a:pPr marL="457200" indent="-457200">
              <a:buFont typeface="+mj-lt"/>
              <a:buAutoNum type="arabicPeriod"/>
            </a:pPr>
            <a:r>
              <a:rPr lang="en-GB" dirty="0"/>
              <a:t>Abide by University Regulations, Union Bye-laws and the Law.</a:t>
            </a:r>
          </a:p>
          <a:p>
            <a:pPr marL="457200" indent="-457200">
              <a:buFont typeface="+mj-lt"/>
              <a:buAutoNum type="arabicPeriod"/>
            </a:pPr>
            <a:r>
              <a:rPr lang="en-GB" dirty="0"/>
              <a:t>Keep within your budget.</a:t>
            </a:r>
          </a:p>
          <a:p>
            <a:pPr marL="457200" indent="-457200">
              <a:buFont typeface="+mj-lt"/>
              <a:buAutoNum type="arabicPeriod"/>
            </a:pPr>
            <a:r>
              <a:rPr lang="en-GB" dirty="0"/>
              <a:t>Do not pressure students to vote or vote on their behalf.</a:t>
            </a:r>
          </a:p>
          <a:p>
            <a:pPr marL="457200" indent="-457200">
              <a:buFont typeface="+mj-lt"/>
              <a:buAutoNum type="arabicPeriod"/>
            </a:pPr>
            <a:r>
              <a:rPr lang="en-GB" dirty="0"/>
              <a:t>Do not pre-campaign before campaigning opens.</a:t>
            </a:r>
          </a:p>
          <a:p>
            <a:pPr marL="457200" indent="-457200">
              <a:buFont typeface="+mj-lt"/>
              <a:buAutoNum type="arabicPeriod"/>
            </a:pPr>
            <a:r>
              <a:rPr lang="en-GB" dirty="0"/>
              <a:t>All campaigning is required to meet current Covid-19 </a:t>
            </a:r>
            <a:r>
              <a:rPr lang="en-GB" dirty="0" smtClean="0"/>
              <a:t>restrictions.</a:t>
            </a:r>
            <a:endParaRPr lang="en-GB" dirty="0"/>
          </a:p>
        </p:txBody>
      </p:sp>
    </p:spTree>
    <p:extLst>
      <p:ext uri="{BB962C8B-B14F-4D97-AF65-F5344CB8AC3E}">
        <p14:creationId xmlns:p14="http://schemas.microsoft.com/office/powerpoint/2010/main" val="7869783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What’s it like to run in an election?</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Expect to have a busy week, trying to connect with as many students as possible online.</a:t>
            </a:r>
          </a:p>
          <a:p>
            <a:r>
              <a:rPr lang="en-GB" dirty="0" smtClean="0"/>
              <a:t>Expect to talk and write about your ideas and the issues facing University or Leicester students a lot.</a:t>
            </a:r>
          </a:p>
          <a:p>
            <a:r>
              <a:rPr lang="en-GB" dirty="0" smtClean="0"/>
              <a:t>Expect a wide range of responses from students. Some may be excited about your ideas, while others will actively oppose them. </a:t>
            </a:r>
          </a:p>
          <a:p>
            <a:r>
              <a:rPr lang="en-GB" dirty="0" smtClean="0"/>
              <a:t>It is important to take good care of yourself so that you can stay resilient in the face of potential apathy and negativity.</a:t>
            </a:r>
          </a:p>
        </p:txBody>
      </p:sp>
    </p:spTree>
    <p:extLst>
      <p:ext uri="{BB962C8B-B14F-4D97-AF65-F5344CB8AC3E}">
        <p14:creationId xmlns:p14="http://schemas.microsoft.com/office/powerpoint/2010/main" val="38347901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Advice from previous winners</a:t>
            </a:r>
            <a:endParaRPr lang="en-GB" dirty="0"/>
          </a:p>
        </p:txBody>
      </p:sp>
      <p:sp>
        <p:nvSpPr>
          <p:cNvPr id="3" name="Content Placeholder 2"/>
          <p:cNvSpPr>
            <a:spLocks noGrp="1"/>
          </p:cNvSpPr>
          <p:nvPr>
            <p:ph idx="1"/>
          </p:nvPr>
        </p:nvSpPr>
        <p:spPr/>
        <p:txBody>
          <a:bodyPr>
            <a:normAutofit fontScale="92500" lnSpcReduction="10000"/>
          </a:bodyPr>
          <a:lstStyle/>
          <a:p>
            <a:r>
              <a:rPr lang="en-GB" dirty="0"/>
              <a:t>"You don’t need a huge campaign team or any fancy marketing skills! As long as you’re genuine, determined to make change and on the ground talking to students about what matters to them, your passion will shine through</a:t>
            </a:r>
            <a:r>
              <a:rPr lang="en-GB" dirty="0" smtClean="0"/>
              <a:t>.“</a:t>
            </a:r>
          </a:p>
          <a:p>
            <a:r>
              <a:rPr lang="en-GB" dirty="0"/>
              <a:t>"My advice would be to make a good campaign plan, but don’t be afraid to be flexible and go with the flow so you’re enjoying yourself at the same time</a:t>
            </a:r>
            <a:r>
              <a:rPr lang="en-GB" dirty="0" smtClean="0"/>
              <a:t>!“</a:t>
            </a:r>
          </a:p>
          <a:p>
            <a:r>
              <a:rPr lang="en-GB" b="1" dirty="0"/>
              <a:t>For more campaigning tips, book onto a Campaigning </a:t>
            </a:r>
            <a:r>
              <a:rPr lang="en-GB" b="1" dirty="0" smtClean="0"/>
              <a:t>Workshop</a:t>
            </a:r>
            <a:endParaRPr lang="en-GB" b="1" dirty="0"/>
          </a:p>
        </p:txBody>
      </p:sp>
    </p:spTree>
    <p:extLst>
      <p:ext uri="{BB962C8B-B14F-4D97-AF65-F5344CB8AC3E}">
        <p14:creationId xmlns:p14="http://schemas.microsoft.com/office/powerpoint/2010/main" val="13672197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Keeping the experience positive</a:t>
            </a:r>
            <a:endParaRPr lang="en-GB" dirty="0"/>
          </a:p>
        </p:txBody>
      </p:sp>
      <p:sp>
        <p:nvSpPr>
          <p:cNvPr id="3" name="Content Placeholder 2"/>
          <p:cNvSpPr>
            <a:spLocks noGrp="1"/>
          </p:cNvSpPr>
          <p:nvPr>
            <p:ph idx="1"/>
          </p:nvPr>
        </p:nvSpPr>
        <p:spPr/>
        <p:txBody>
          <a:bodyPr>
            <a:normAutofit fontScale="92500" lnSpcReduction="10000"/>
          </a:bodyPr>
          <a:lstStyle/>
          <a:p>
            <a:r>
              <a:rPr lang="en-GB" dirty="0"/>
              <a:t>When you nominate yourself for election, you will be asked to sign </a:t>
            </a:r>
            <a:r>
              <a:rPr lang="en-GB" dirty="0" smtClean="0"/>
              <a:t>an Election Pledge.</a:t>
            </a:r>
            <a:endParaRPr lang="en-GB" dirty="0"/>
          </a:p>
          <a:p>
            <a:r>
              <a:rPr lang="en-GB" dirty="0"/>
              <a:t>This outlines the positive behaviours that will enable the election to be an enjoyable experience for all involved</a:t>
            </a:r>
            <a:r>
              <a:rPr lang="en-GB" dirty="0" smtClean="0"/>
              <a:t>.</a:t>
            </a:r>
          </a:p>
          <a:p>
            <a:r>
              <a:rPr lang="en-GB" dirty="0"/>
              <a:t>The </a:t>
            </a:r>
            <a:r>
              <a:rPr lang="en-GB" dirty="0" smtClean="0"/>
              <a:t>Pledge asks</a:t>
            </a:r>
            <a:r>
              <a:rPr lang="en-GB" dirty="0"/>
              <a:t> that all candidates adhere to the principles of a fair election, focusing on your own campaign rather than anyone else's.</a:t>
            </a:r>
          </a:p>
          <a:p>
            <a:r>
              <a:rPr lang="en-GB" dirty="0"/>
              <a:t>Guidelines on behaviour with regards to liberation and inclusivity are also included</a:t>
            </a:r>
            <a:r>
              <a:rPr lang="en-GB" dirty="0" smtClean="0"/>
              <a:t>.</a:t>
            </a:r>
          </a:p>
        </p:txBody>
      </p:sp>
    </p:spTree>
    <p:extLst>
      <p:ext uri="{BB962C8B-B14F-4D97-AF65-F5344CB8AC3E}">
        <p14:creationId xmlns:p14="http://schemas.microsoft.com/office/powerpoint/2010/main" val="19769717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Next steps</a:t>
            </a:r>
            <a:endParaRPr lang="en-GB" dirty="0"/>
          </a:p>
        </p:txBody>
      </p:sp>
    </p:spTree>
    <p:extLst>
      <p:ext uri="{BB962C8B-B14F-4D97-AF65-F5344CB8AC3E}">
        <p14:creationId xmlns:p14="http://schemas.microsoft.com/office/powerpoint/2010/main" val="12032997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a:t>
            </a:r>
            <a:endParaRPr lang="en-GB" dirty="0"/>
          </a:p>
        </p:txBody>
      </p:sp>
      <p:sp>
        <p:nvSpPr>
          <p:cNvPr id="3" name="Content Placeholder 2"/>
          <p:cNvSpPr>
            <a:spLocks noGrp="1"/>
          </p:cNvSpPr>
          <p:nvPr>
            <p:ph idx="1"/>
          </p:nvPr>
        </p:nvSpPr>
        <p:spPr/>
        <p:txBody>
          <a:bodyPr>
            <a:normAutofit/>
          </a:bodyPr>
          <a:lstStyle/>
          <a:p>
            <a:r>
              <a:rPr lang="en-GB" dirty="0"/>
              <a:t>Think about which position you might like to run for, if any. </a:t>
            </a:r>
          </a:p>
          <a:p>
            <a:r>
              <a:rPr lang="en-GB" dirty="0" smtClean="0"/>
              <a:t>More details on the Full-Time and Part-Time Officer roles </a:t>
            </a:r>
            <a:r>
              <a:rPr lang="en-GB" dirty="0"/>
              <a:t>can be found at </a:t>
            </a:r>
            <a:r>
              <a:rPr lang="en-GB" dirty="0" smtClean="0">
                <a:hlinkClick r:id="rId2"/>
              </a:rPr>
              <a:t>leicesterunion.com/elections</a:t>
            </a:r>
            <a:r>
              <a:rPr lang="en-GB" dirty="0" smtClean="0"/>
              <a:t> , </a:t>
            </a:r>
            <a:r>
              <a:rPr lang="en-GB" dirty="0" smtClean="0"/>
              <a:t>including Full-Time Officer job descriptions.</a:t>
            </a:r>
            <a:endParaRPr lang="en-GB" dirty="0"/>
          </a:p>
          <a:p>
            <a:r>
              <a:rPr lang="en-GB" dirty="0"/>
              <a:t>Start thinking about the issues you would like to work on if you were to become an Officer</a:t>
            </a:r>
            <a:r>
              <a:rPr lang="en-GB" dirty="0" smtClean="0"/>
              <a:t>.</a:t>
            </a:r>
          </a:p>
          <a:p>
            <a:r>
              <a:rPr lang="en-GB" dirty="0"/>
              <a:t>Get your nomination in by </a:t>
            </a:r>
            <a:r>
              <a:rPr lang="en-GB" b="1" dirty="0"/>
              <a:t>midday on Tuesday 16 </a:t>
            </a:r>
            <a:r>
              <a:rPr lang="en-GB" b="1" dirty="0" smtClean="0"/>
              <a:t>February</a:t>
            </a:r>
            <a:endParaRPr lang="en-GB" b="1" dirty="0"/>
          </a:p>
        </p:txBody>
      </p:sp>
    </p:spTree>
    <p:extLst>
      <p:ext uri="{BB962C8B-B14F-4D97-AF65-F5344CB8AC3E}">
        <p14:creationId xmlns:p14="http://schemas.microsoft.com/office/powerpoint/2010/main" val="18004394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Speak </a:t>
            </a:r>
            <a:r>
              <a:rPr lang="en-GB" dirty="0"/>
              <a:t>to </a:t>
            </a:r>
            <a:r>
              <a:rPr lang="en-GB" dirty="0" smtClean="0"/>
              <a:t>staff at the Students’ Union about </a:t>
            </a:r>
            <a:r>
              <a:rPr lang="en-GB" dirty="0"/>
              <a:t>your </a:t>
            </a:r>
            <a:r>
              <a:rPr lang="en-GB" dirty="0" smtClean="0"/>
              <a:t>ideas.</a:t>
            </a:r>
            <a:endParaRPr lang="en-GB" dirty="0"/>
          </a:p>
          <a:p>
            <a:r>
              <a:rPr lang="en-GB" dirty="0" smtClean="0"/>
              <a:t>Speak </a:t>
            </a:r>
            <a:r>
              <a:rPr lang="en-GB" dirty="0"/>
              <a:t>to Student Groups, Sports Clubs and other students about the issues they care </a:t>
            </a:r>
            <a:r>
              <a:rPr lang="en-GB" dirty="0" smtClean="0"/>
              <a:t>about (but don’t start campaigning yet).</a:t>
            </a:r>
            <a:endParaRPr lang="en-GB" dirty="0"/>
          </a:p>
          <a:p>
            <a:r>
              <a:rPr lang="en-GB" dirty="0" smtClean="0"/>
              <a:t>Read </a:t>
            </a:r>
            <a:r>
              <a:rPr lang="en-GB" dirty="0"/>
              <a:t>through our </a:t>
            </a:r>
            <a:r>
              <a:rPr lang="en-GB" dirty="0">
                <a:hlinkClick r:id="rId2"/>
              </a:rPr>
              <a:t>online briefing module </a:t>
            </a:r>
            <a:r>
              <a:rPr lang="en-GB" dirty="0"/>
              <a:t>to find out more about the rules and timetable for the election</a:t>
            </a:r>
            <a:r>
              <a:rPr lang="en-GB" dirty="0" smtClean="0"/>
              <a:t>.</a:t>
            </a:r>
          </a:p>
          <a:p>
            <a:r>
              <a:rPr lang="en-GB" dirty="0" smtClean="0"/>
              <a:t>Book onto a Campaigning </a:t>
            </a:r>
            <a:r>
              <a:rPr lang="en-GB" dirty="0"/>
              <a:t>Workshop (</a:t>
            </a:r>
            <a:r>
              <a:rPr lang="en-GB" dirty="0">
                <a:hlinkClick r:id="rId3"/>
              </a:rPr>
              <a:t>https://www.leicesterunion.com/ents/event/2470</a:t>
            </a:r>
            <a:r>
              <a:rPr lang="en-GB" dirty="0" smtClean="0">
                <a:hlinkClick r:id="rId3"/>
              </a:rPr>
              <a:t>/</a:t>
            </a:r>
            <a:r>
              <a:rPr lang="en-GB" dirty="0"/>
              <a:t>)</a:t>
            </a:r>
            <a:r>
              <a:rPr lang="en-GB" dirty="0" smtClean="0"/>
              <a:t> </a:t>
            </a:r>
            <a:r>
              <a:rPr lang="en-GB" dirty="0" smtClean="0"/>
              <a:t>to pick up some campaign tips.</a:t>
            </a:r>
          </a:p>
          <a:p>
            <a:r>
              <a:rPr lang="en-GB" dirty="0"/>
              <a:t>Email </a:t>
            </a:r>
            <a:r>
              <a:rPr lang="en-GB" dirty="0">
                <a:hlinkClick r:id="rId4"/>
              </a:rPr>
              <a:t>su-elections@le.ac.uk</a:t>
            </a:r>
            <a:r>
              <a:rPr lang="en-GB" dirty="0"/>
              <a:t> if you have any questions</a:t>
            </a:r>
            <a:r>
              <a:rPr lang="en-GB" dirty="0" smtClean="0"/>
              <a:t>.</a:t>
            </a:r>
            <a:endParaRPr lang="en-GB" dirty="0"/>
          </a:p>
        </p:txBody>
      </p:sp>
    </p:spTree>
    <p:extLst>
      <p:ext uri="{BB962C8B-B14F-4D97-AF65-F5344CB8AC3E}">
        <p14:creationId xmlns:p14="http://schemas.microsoft.com/office/powerpoint/2010/main" val="3364255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Your Students’ Union</a:t>
            </a:r>
            <a:endParaRPr lang="en-GB" dirty="0"/>
          </a:p>
        </p:txBody>
      </p:sp>
    </p:spTree>
    <p:extLst>
      <p:ext uri="{BB962C8B-B14F-4D97-AF65-F5344CB8AC3E}">
        <p14:creationId xmlns:p14="http://schemas.microsoft.com/office/powerpoint/2010/main" val="11034318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a:t>
            </a:r>
            <a:endParaRPr lang="en-GB" dirty="0"/>
          </a:p>
        </p:txBody>
      </p:sp>
      <p:sp>
        <p:nvSpPr>
          <p:cNvPr id="3" name="Content Placeholder 2"/>
          <p:cNvSpPr>
            <a:spLocks noGrp="1"/>
          </p:cNvSpPr>
          <p:nvPr>
            <p:ph idx="1"/>
          </p:nvPr>
        </p:nvSpPr>
        <p:spPr/>
        <p:txBody>
          <a:bodyPr/>
          <a:lstStyle/>
          <a:p>
            <a:pPr marL="0" indent="0">
              <a:buNone/>
            </a:pPr>
            <a:r>
              <a:rPr lang="en-GB" b="1" dirty="0" smtClean="0"/>
              <a:t>By the end of this session you will be able to:</a:t>
            </a:r>
          </a:p>
          <a:p>
            <a:pPr marL="457200" lvl="0" indent="-457200">
              <a:buFont typeface="+mj-lt"/>
              <a:buAutoNum type="arabicPeriod"/>
            </a:pPr>
            <a:r>
              <a:rPr lang="en-GB" dirty="0"/>
              <a:t>Outline the functions and aims of the Students’ Union</a:t>
            </a:r>
          </a:p>
          <a:p>
            <a:pPr marL="457200" lvl="0" indent="-457200">
              <a:buFont typeface="+mj-lt"/>
              <a:buAutoNum type="arabicPeriod"/>
            </a:pPr>
            <a:r>
              <a:rPr lang="en-GB" dirty="0"/>
              <a:t>Describe the roles of Officers and what can be expected of the Officer experience</a:t>
            </a:r>
          </a:p>
          <a:p>
            <a:pPr marL="457200" indent="-457200">
              <a:buFont typeface="+mj-lt"/>
              <a:buAutoNum type="arabicPeriod"/>
            </a:pPr>
            <a:r>
              <a:rPr lang="en-GB" dirty="0"/>
              <a:t>Discuss election procedures and experiences of </a:t>
            </a:r>
            <a:r>
              <a:rPr lang="en-GB" dirty="0" smtClean="0"/>
              <a:t>campaigning</a:t>
            </a:r>
            <a:endParaRPr lang="en-GB" dirty="0"/>
          </a:p>
        </p:txBody>
      </p:sp>
    </p:spTree>
    <p:extLst>
      <p:ext uri="{BB962C8B-B14F-4D97-AF65-F5344CB8AC3E}">
        <p14:creationId xmlns:p14="http://schemas.microsoft.com/office/powerpoint/2010/main" val="23094688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rmAutofit lnSpcReduction="10000"/>
          </a:bodyPr>
          <a:lstStyle/>
          <a:p>
            <a:r>
              <a:rPr lang="en-GB" dirty="0" smtClean="0"/>
              <a:t>Please complete the evaluation forms when you receive them via email.</a:t>
            </a:r>
            <a:endParaRPr lang="en-GB" dirty="0"/>
          </a:p>
        </p:txBody>
      </p:sp>
      <p:pic>
        <p:nvPicPr>
          <p:cNvPr id="4" name="Picture Placeholder 3"/>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6512" r="6512"/>
          <a:stretch>
            <a:fillRect/>
          </a:stretch>
        </p:blipFill>
        <p:spPr/>
      </p:pic>
    </p:spTree>
    <p:extLst>
      <p:ext uri="{BB962C8B-B14F-4D97-AF65-F5344CB8AC3E}">
        <p14:creationId xmlns:p14="http://schemas.microsoft.com/office/powerpoint/2010/main" val="14188716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does the Students’ Union do?</a:t>
            </a:r>
            <a:endParaRPr lang="en-GB" dirty="0"/>
          </a:p>
        </p:txBody>
      </p:sp>
      <p:sp>
        <p:nvSpPr>
          <p:cNvPr id="3" name="Content Placeholder 2"/>
          <p:cNvSpPr>
            <a:spLocks noGrp="1"/>
          </p:cNvSpPr>
          <p:nvPr>
            <p:ph idx="1"/>
          </p:nvPr>
        </p:nvSpPr>
        <p:spPr/>
        <p:txBody>
          <a:bodyPr>
            <a:normAutofit/>
          </a:bodyPr>
          <a:lstStyle/>
          <a:p>
            <a:pPr marL="0" indent="0">
              <a:buNone/>
            </a:pPr>
            <a:r>
              <a:rPr lang="en-GB" sz="2800" dirty="0"/>
              <a:t>On the </a:t>
            </a:r>
            <a:r>
              <a:rPr lang="en-GB" sz="2800" dirty="0" smtClean="0"/>
              <a:t>whiteboard, </a:t>
            </a:r>
            <a:r>
              <a:rPr lang="en-GB" sz="2800" dirty="0"/>
              <a:t>create a mind map of everything you already know about Leicester Students’ Union</a:t>
            </a:r>
            <a:r>
              <a:rPr lang="en-GB" sz="2800" dirty="0" smtClean="0"/>
              <a:t>.</a:t>
            </a:r>
            <a:endParaRPr lang="en-GB" sz="2800" dirty="0"/>
          </a:p>
        </p:txBody>
      </p:sp>
    </p:spTree>
    <p:extLst>
      <p:ext uri="{BB962C8B-B14F-4D97-AF65-F5344CB8AC3E}">
        <p14:creationId xmlns:p14="http://schemas.microsoft.com/office/powerpoint/2010/main" val="31543022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vision</a:t>
            </a:r>
            <a:endParaRPr lang="en-GB" dirty="0"/>
          </a:p>
        </p:txBody>
      </p:sp>
      <p:sp>
        <p:nvSpPr>
          <p:cNvPr id="3" name="Content Placeholder 2"/>
          <p:cNvSpPr>
            <a:spLocks noGrp="1"/>
          </p:cNvSpPr>
          <p:nvPr>
            <p:ph idx="1"/>
          </p:nvPr>
        </p:nvSpPr>
        <p:spPr/>
        <p:txBody>
          <a:bodyPr/>
          <a:lstStyle/>
          <a:p>
            <a:pPr marL="0" indent="0">
              <a:buNone/>
            </a:pPr>
            <a:r>
              <a:rPr lang="en-GB" dirty="0" smtClean="0"/>
              <a:t>“By 2021, we will be a more </a:t>
            </a:r>
            <a:r>
              <a:rPr lang="en-GB" b="1" dirty="0" smtClean="0"/>
              <a:t>active</a:t>
            </a:r>
            <a:r>
              <a:rPr lang="en-GB" dirty="0" smtClean="0"/>
              <a:t> and </a:t>
            </a:r>
            <a:r>
              <a:rPr lang="en-GB" b="1" dirty="0" smtClean="0"/>
              <a:t>inclusive</a:t>
            </a:r>
            <a:r>
              <a:rPr lang="en-GB" dirty="0" smtClean="0"/>
              <a:t> Union with a powerful </a:t>
            </a:r>
            <a:r>
              <a:rPr lang="en-GB" b="1" dirty="0" smtClean="0"/>
              <a:t>student-led voice</a:t>
            </a:r>
            <a:r>
              <a:rPr lang="en-GB" dirty="0" smtClean="0"/>
              <a:t>; delivering </a:t>
            </a:r>
            <a:r>
              <a:rPr lang="en-GB" b="1" dirty="0" smtClean="0"/>
              <a:t>meaningful change </a:t>
            </a:r>
            <a:r>
              <a:rPr lang="en-GB" dirty="0" smtClean="0"/>
              <a:t>for our members across their Leicester experience.”</a:t>
            </a:r>
            <a:endParaRPr lang="en-GB" dirty="0"/>
          </a:p>
        </p:txBody>
      </p:sp>
    </p:spTree>
    <p:extLst>
      <p:ext uri="{BB962C8B-B14F-4D97-AF65-F5344CB8AC3E}">
        <p14:creationId xmlns:p14="http://schemas.microsoft.com/office/powerpoint/2010/main" val="1178327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priorities: </a:t>
            </a:r>
            <a:r>
              <a:rPr lang="en-GB" dirty="0" smtClean="0">
                <a:solidFill>
                  <a:srgbClr val="F087B0"/>
                </a:solidFill>
                <a:effectLst>
                  <a:outerShdw blurRad="38100" dist="38100" dir="2700000" algn="tl">
                    <a:srgbClr val="000000">
                      <a:alpha val="43137"/>
                    </a:srgbClr>
                  </a:outerShdw>
                </a:effectLst>
              </a:rPr>
              <a:t>Voice</a:t>
            </a:r>
            <a:endParaRPr lang="en-GB" dirty="0">
              <a:solidFill>
                <a:srgbClr val="F087B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GB" dirty="0" smtClean="0"/>
              <a:t>“It's </a:t>
            </a:r>
            <a:r>
              <a:rPr lang="en-GB" dirty="0"/>
              <a:t>our responsibility to give students </a:t>
            </a:r>
            <a:r>
              <a:rPr lang="en-GB" b="1" dirty="0"/>
              <a:t>easy-to-access </a:t>
            </a:r>
            <a:r>
              <a:rPr lang="en-GB" dirty="0"/>
              <a:t>systems that allow them to put forward </a:t>
            </a:r>
            <a:r>
              <a:rPr lang="en-GB" b="1" dirty="0"/>
              <a:t>their ideas</a:t>
            </a:r>
            <a:r>
              <a:rPr lang="en-GB" dirty="0"/>
              <a:t>, serving to </a:t>
            </a:r>
            <a:r>
              <a:rPr lang="en-GB" b="1" dirty="0"/>
              <a:t>create change </a:t>
            </a:r>
            <a:r>
              <a:rPr lang="en-GB" dirty="0"/>
              <a:t>across both the Students’ Union and </a:t>
            </a:r>
            <a:r>
              <a:rPr lang="en-GB" dirty="0" smtClean="0"/>
              <a:t>University”</a:t>
            </a:r>
            <a:endParaRPr lang="en-GB" dirty="0"/>
          </a:p>
        </p:txBody>
      </p:sp>
    </p:spTree>
    <p:extLst>
      <p:ext uri="{BB962C8B-B14F-4D97-AF65-F5344CB8AC3E}">
        <p14:creationId xmlns:p14="http://schemas.microsoft.com/office/powerpoint/2010/main" val="22323708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priorities: </a:t>
            </a:r>
            <a:r>
              <a:rPr lang="en-GB" dirty="0" smtClean="0">
                <a:solidFill>
                  <a:srgbClr val="F087B0"/>
                </a:solidFill>
                <a:effectLst>
                  <a:outerShdw blurRad="38100" dist="38100" dir="2700000" algn="tl">
                    <a:srgbClr val="000000">
                      <a:alpha val="43137"/>
                    </a:srgbClr>
                  </a:outerShdw>
                </a:effectLst>
              </a:rPr>
              <a:t>Voice</a:t>
            </a:r>
            <a:endParaRPr lang="en-GB" dirty="0">
              <a:solidFill>
                <a:srgbClr val="F087B0"/>
              </a:solidFill>
              <a:effectLst>
                <a:outerShdw blurRad="38100" dist="38100" dir="2700000" algn="tl">
                  <a:srgbClr val="000000">
                    <a:alpha val="43137"/>
                  </a:srgbClr>
                </a:outerShdw>
              </a:effectLst>
            </a:endParaRPr>
          </a:p>
        </p:txBody>
      </p:sp>
      <p:sp>
        <p:nvSpPr>
          <p:cNvPr id="4" name="Content Placeholder 3"/>
          <p:cNvSpPr>
            <a:spLocks noGrp="1"/>
          </p:cNvSpPr>
          <p:nvPr>
            <p:ph sz="half" idx="1"/>
          </p:nvPr>
        </p:nvSpPr>
        <p:spPr/>
        <p:txBody>
          <a:bodyPr/>
          <a:lstStyle/>
          <a:p>
            <a:r>
              <a:rPr lang="en-GB" dirty="0" smtClean="0"/>
              <a:t>Academic representation</a:t>
            </a:r>
            <a:endParaRPr lang="en-GB" dirty="0"/>
          </a:p>
          <a:p>
            <a:r>
              <a:rPr lang="en-GB" dirty="0" smtClean="0"/>
              <a:t>Student Council</a:t>
            </a:r>
            <a:endParaRPr lang="en-GB" dirty="0"/>
          </a:p>
          <a:p>
            <a:r>
              <a:rPr lang="en-GB" dirty="0" smtClean="0"/>
              <a:t>Officers and elections</a:t>
            </a:r>
            <a:endParaRPr lang="en-GB" dirty="0"/>
          </a:p>
          <a:p>
            <a:r>
              <a:rPr lang="en-GB" dirty="0" smtClean="0"/>
              <a:t>Student Ideas System</a:t>
            </a:r>
            <a:endParaRPr lang="en-GB" dirty="0"/>
          </a:p>
        </p:txBody>
      </p:sp>
      <p:sp>
        <p:nvSpPr>
          <p:cNvPr id="5" name="Content Placeholder 4"/>
          <p:cNvSpPr>
            <a:spLocks noGrp="1"/>
          </p:cNvSpPr>
          <p:nvPr>
            <p:ph sz="half" idx="2"/>
          </p:nvPr>
        </p:nvSpPr>
        <p:spPr/>
        <p:txBody>
          <a:bodyPr/>
          <a:lstStyle/>
          <a:p>
            <a:endParaRPr lang="en-GB" dirty="0"/>
          </a:p>
        </p:txBody>
      </p:sp>
      <p:grpSp>
        <p:nvGrpSpPr>
          <p:cNvPr id="9" name="Group 8"/>
          <p:cNvGrpSpPr/>
          <p:nvPr/>
        </p:nvGrpSpPr>
        <p:grpSpPr>
          <a:xfrm>
            <a:off x="7517345" y="1796874"/>
            <a:ext cx="1219331" cy="4391178"/>
            <a:chOff x="7517345" y="1437630"/>
            <a:chExt cx="1319085" cy="4750422"/>
          </a:xfrm>
        </p:grpSpPr>
        <p:pic>
          <p:nvPicPr>
            <p:cNvPr id="6" name="Picture 5"/>
            <p:cNvPicPr>
              <a:picLocks noChangeAspect="1"/>
            </p:cNvPicPr>
            <p:nvPr/>
          </p:nvPicPr>
          <p:blipFill>
            <a:blip r:embed="rId2"/>
            <a:stretch>
              <a:fillRect/>
            </a:stretch>
          </p:blipFill>
          <p:spPr>
            <a:xfrm>
              <a:off x="7517345" y="1437630"/>
              <a:ext cx="1319083" cy="128889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7345" y="3165918"/>
              <a:ext cx="1319083" cy="1284176"/>
            </a:xfrm>
            <a:prstGeom prst="rect">
              <a:avLst/>
            </a:prstGeom>
          </p:spPr>
        </p:pic>
        <p:pic>
          <p:nvPicPr>
            <p:cNvPr id="8" name="Picture 7"/>
            <p:cNvPicPr>
              <a:picLocks noChangeAspect="1"/>
            </p:cNvPicPr>
            <p:nvPr/>
          </p:nvPicPr>
          <p:blipFill>
            <a:blip r:embed="rId4"/>
            <a:stretch>
              <a:fillRect/>
            </a:stretch>
          </p:blipFill>
          <p:spPr>
            <a:xfrm>
              <a:off x="7517346" y="4911161"/>
              <a:ext cx="1319084" cy="1276891"/>
            </a:xfrm>
            <a:prstGeom prst="rect">
              <a:avLst/>
            </a:prstGeom>
          </p:spPr>
        </p:pic>
      </p:grpSp>
    </p:spTree>
    <p:extLst>
      <p:ext uri="{BB962C8B-B14F-4D97-AF65-F5344CB8AC3E}">
        <p14:creationId xmlns:p14="http://schemas.microsoft.com/office/powerpoint/2010/main" val="3092269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priorities: </a:t>
            </a:r>
            <a:r>
              <a:rPr lang="en-GB" dirty="0" smtClean="0">
                <a:solidFill>
                  <a:srgbClr val="73C5BE"/>
                </a:solidFill>
                <a:effectLst>
                  <a:outerShdw blurRad="38100" dist="38100" dir="2700000" algn="tl">
                    <a:srgbClr val="000000">
                      <a:alpha val="43137"/>
                    </a:srgbClr>
                  </a:outerShdw>
                </a:effectLst>
              </a:rPr>
              <a:t>Opportunities</a:t>
            </a:r>
            <a:endParaRPr lang="en-GB" dirty="0">
              <a:solidFill>
                <a:srgbClr val="73C5BE"/>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GB" dirty="0" smtClean="0"/>
              <a:t>“Offering </a:t>
            </a:r>
            <a:r>
              <a:rPr lang="en-GB" dirty="0"/>
              <a:t>valuable </a:t>
            </a:r>
            <a:r>
              <a:rPr lang="en-GB" b="1" dirty="0"/>
              <a:t>activities</a:t>
            </a:r>
            <a:r>
              <a:rPr lang="en-GB" dirty="0"/>
              <a:t> to students, allowing them to sample new</a:t>
            </a:r>
            <a:r>
              <a:rPr lang="en-GB" b="1" dirty="0"/>
              <a:t> experiences</a:t>
            </a:r>
            <a:r>
              <a:rPr lang="en-GB" dirty="0"/>
              <a:t> and </a:t>
            </a:r>
            <a:r>
              <a:rPr lang="en-GB" b="1" dirty="0"/>
              <a:t>develop their skills </a:t>
            </a:r>
            <a:r>
              <a:rPr lang="en-GB" dirty="0"/>
              <a:t>to make a success of their future</a:t>
            </a:r>
            <a:r>
              <a:rPr lang="en-GB" dirty="0" smtClean="0"/>
              <a:t>.”</a:t>
            </a:r>
            <a:endParaRPr lang="en-GB" dirty="0"/>
          </a:p>
        </p:txBody>
      </p:sp>
    </p:spTree>
    <p:extLst>
      <p:ext uri="{BB962C8B-B14F-4D97-AF65-F5344CB8AC3E}">
        <p14:creationId xmlns:p14="http://schemas.microsoft.com/office/powerpoint/2010/main" val="2760565685"/>
      </p:ext>
    </p:extLst>
  </p:cSld>
  <p:clrMapOvr>
    <a:masterClrMapping/>
  </p:clrMapOvr>
  <p:timing>
    <p:tnLst>
      <p:par>
        <p:cTn id="1" dur="indefinite" restart="never" nodeType="tmRoot"/>
      </p:par>
    </p:tnLst>
  </p:timing>
</p:sld>
</file>

<file path=ppt/theme/theme1.xml><?xml version="1.0" encoding="utf-8"?>
<a:theme xmlns:a="http://schemas.openxmlformats.org/drawingml/2006/main" name="Training &amp; Peer Mentoring theme 2019-20">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aining &amp; Peer Mentoring theme 2019-20" id="{03E0DCB1-10B1-447D-ACD7-9A0AD5EB09C3}" vid="{48177900-A725-4A35-8655-2E9797AD20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Training &amp; Peer Mentoring theme 2019-20</Template>
  <TotalTime>1327</TotalTime>
  <Words>1863</Words>
  <Application>Microsoft Office PowerPoint</Application>
  <PresentationFormat>Widescreen</PresentationFormat>
  <Paragraphs>162</Paragraphs>
  <Slides>41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Franklin Gothic Book</vt:lpstr>
      <vt:lpstr>Franklin Gothic Demi</vt:lpstr>
      <vt:lpstr>Mont-Regular</vt:lpstr>
      <vt:lpstr>Training &amp; Peer Mentoring theme 2019-20</vt:lpstr>
      <vt:lpstr>PowerPoint Presentation</vt:lpstr>
      <vt:lpstr>Aim of this session</vt:lpstr>
      <vt:lpstr>Objectives</vt:lpstr>
      <vt:lpstr>PowerPoint Presentation</vt:lpstr>
      <vt:lpstr>What does the Students’ Union do?</vt:lpstr>
      <vt:lpstr>Our vision</vt:lpstr>
      <vt:lpstr>Key priorities: Voice</vt:lpstr>
      <vt:lpstr>Key priorities: Voice</vt:lpstr>
      <vt:lpstr>Key priorities: Opportunities</vt:lpstr>
      <vt:lpstr>Key priorities: Opportunities</vt:lpstr>
      <vt:lpstr>Key priorities: Support</vt:lpstr>
      <vt:lpstr>Key priorities: Support</vt:lpstr>
      <vt:lpstr>PowerPoint Presentation</vt:lpstr>
      <vt:lpstr>Full-Time Officers</vt:lpstr>
      <vt:lpstr>Role of an Officer</vt:lpstr>
      <vt:lpstr>PowerPoint Presentation</vt:lpstr>
      <vt:lpstr>Role of an Officer: True or False?</vt:lpstr>
      <vt:lpstr>Role of an Officer: True or False?</vt:lpstr>
      <vt:lpstr>Role of an Officer: True or False?</vt:lpstr>
      <vt:lpstr>Role of an Officer: True or False?</vt:lpstr>
      <vt:lpstr>Role of an Officer: True or False?</vt:lpstr>
      <vt:lpstr>PowerPoint Presentation</vt:lpstr>
      <vt:lpstr>Full-Time Officer positions</vt:lpstr>
      <vt:lpstr>Part-Time Officer positions</vt:lpstr>
      <vt:lpstr>PowerPoint Presentation</vt:lpstr>
      <vt:lpstr>What’s it like to be an Officer?</vt:lpstr>
      <vt:lpstr>What’s it like to be an Officer?</vt:lpstr>
      <vt:lpstr>What have our Officers been working on this year?</vt:lpstr>
      <vt:lpstr>PowerPoint Presentation</vt:lpstr>
      <vt:lpstr>Officer Elections 2021</vt:lpstr>
      <vt:lpstr>Officer Election Podcast</vt:lpstr>
      <vt:lpstr>Q&amp;A</vt:lpstr>
      <vt:lpstr>The 5 key rules</vt:lpstr>
      <vt:lpstr>What’s it like to run in an election?</vt:lpstr>
      <vt:lpstr>Advice from previous winners</vt:lpstr>
      <vt:lpstr>Keeping the experience positive</vt:lpstr>
      <vt:lpstr>PowerPoint Presentation</vt:lpstr>
      <vt:lpstr>Next steps</vt:lpstr>
      <vt:lpstr>Next steps</vt:lpstr>
      <vt:lpstr>Objectives</vt:lpstr>
      <vt:lpstr>PowerPoint Presentation</vt:lpstr>
    </vt:vector>
  </TitlesOfParts>
  <Company>University of Leicester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Clark, Lloyd</dc:creator>
  <cp:lastModifiedBy>Bruce, Ian R.</cp:lastModifiedBy>
  <cp:revision>32</cp:revision>
  <dcterms:created xsi:type="dcterms:W3CDTF">2020-01-22T09:29:11Z</dcterms:created>
  <dcterms:modified xsi:type="dcterms:W3CDTF">2021-01-28T10:59:01Z</dcterms:modified>
</cp:coreProperties>
</file>