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 2" charset="1" panose="00000800000000000000"/>
      <p:regular r:id="rId10"/>
    </p:embeddedFont>
    <p:embeddedFont>
      <p:font typeface="Mont 1" charset="1" panose="00000A00000000000000"/>
      <p:regular r:id="rId11"/>
    </p:embeddedFont>
    <p:embeddedFont>
      <p:font typeface="Mont 3" charset="1" panose="00000A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9.png" Type="http://schemas.openxmlformats.org/officeDocument/2006/relationships/image"/><Relationship Id="rId4" Target="../media/image42.png" Type="http://schemas.openxmlformats.org/officeDocument/2006/relationships/image"/><Relationship Id="rId5" Target="../media/image19.png" Type="http://schemas.openxmlformats.org/officeDocument/2006/relationships/image"/><Relationship Id="rId6" Target="../media/image43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6C5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29231">
            <a:off x="-11445407" y="-1345505"/>
            <a:ext cx="33024874" cy="13384353"/>
          </a:xfrm>
          <a:custGeom>
            <a:avLst/>
            <a:gdLst/>
            <a:ahLst/>
            <a:cxnLst/>
            <a:rect r="r" b="b" t="t" l="l"/>
            <a:pathLst>
              <a:path h="13384353" w="33024874">
                <a:moveTo>
                  <a:pt x="0" y="0"/>
                </a:moveTo>
                <a:lnTo>
                  <a:pt x="33024874" y="0"/>
                </a:lnTo>
                <a:lnTo>
                  <a:pt x="33024874" y="13384352"/>
                </a:lnTo>
                <a:lnTo>
                  <a:pt x="0" y="1338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3371" r="0" b="-733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11538" y="-790448"/>
            <a:ext cx="3804558" cy="2072126"/>
          </a:xfrm>
          <a:custGeom>
            <a:avLst/>
            <a:gdLst/>
            <a:ahLst/>
            <a:cxnLst/>
            <a:rect r="r" b="b" t="t" l="l"/>
            <a:pathLst>
              <a:path h="2072126" w="3804558">
                <a:moveTo>
                  <a:pt x="0" y="0"/>
                </a:moveTo>
                <a:lnTo>
                  <a:pt x="3804558" y="0"/>
                </a:lnTo>
                <a:lnTo>
                  <a:pt x="3804558" y="2072126"/>
                </a:lnTo>
                <a:lnTo>
                  <a:pt x="0" y="2072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07" t="0" r="-1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21888" y="6614385"/>
            <a:ext cx="3804558" cy="2072126"/>
          </a:xfrm>
          <a:custGeom>
            <a:avLst/>
            <a:gdLst/>
            <a:ahLst/>
            <a:cxnLst/>
            <a:rect r="r" b="b" t="t" l="l"/>
            <a:pathLst>
              <a:path h="2072126" w="3804558">
                <a:moveTo>
                  <a:pt x="0" y="0"/>
                </a:moveTo>
                <a:lnTo>
                  <a:pt x="3804559" y="0"/>
                </a:lnTo>
                <a:lnTo>
                  <a:pt x="3804559" y="2072125"/>
                </a:lnTo>
                <a:lnTo>
                  <a:pt x="0" y="2072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07" t="0" r="-10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75262" y="8090455"/>
            <a:ext cx="1093122" cy="594725"/>
          </a:xfrm>
          <a:custGeom>
            <a:avLst/>
            <a:gdLst/>
            <a:ahLst/>
            <a:cxnLst/>
            <a:rect r="r" b="b" t="t" l="l"/>
            <a:pathLst>
              <a:path h="594725" w="1093122">
                <a:moveTo>
                  <a:pt x="0" y="0"/>
                </a:moveTo>
                <a:lnTo>
                  <a:pt x="1093122" y="0"/>
                </a:lnTo>
                <a:lnTo>
                  <a:pt x="1093122" y="594726"/>
                </a:lnTo>
                <a:lnTo>
                  <a:pt x="0" y="594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3" t="0" r="-5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01280" y="694072"/>
            <a:ext cx="3733189" cy="2046075"/>
          </a:xfrm>
          <a:custGeom>
            <a:avLst/>
            <a:gdLst/>
            <a:ahLst/>
            <a:cxnLst/>
            <a:rect r="r" b="b" t="t" l="l"/>
            <a:pathLst>
              <a:path h="2046075" w="3733189">
                <a:moveTo>
                  <a:pt x="0" y="0"/>
                </a:moveTo>
                <a:lnTo>
                  <a:pt x="3733189" y="0"/>
                </a:lnTo>
                <a:lnTo>
                  <a:pt x="3733189" y="2046074"/>
                </a:lnTo>
                <a:lnTo>
                  <a:pt x="0" y="2046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23" t="0" r="-42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911538" y="7358069"/>
            <a:ext cx="2709281" cy="1484538"/>
          </a:xfrm>
          <a:custGeom>
            <a:avLst/>
            <a:gdLst/>
            <a:ahLst/>
            <a:cxnLst/>
            <a:rect r="r" b="b" t="t" l="l"/>
            <a:pathLst>
              <a:path h="1484538" w="2709281">
                <a:moveTo>
                  <a:pt x="0" y="0"/>
                </a:moveTo>
                <a:lnTo>
                  <a:pt x="2709281" y="0"/>
                </a:lnTo>
                <a:lnTo>
                  <a:pt x="2709281" y="1484537"/>
                </a:lnTo>
                <a:lnTo>
                  <a:pt x="0" y="1484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10" t="0" r="-41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21951" y="7196834"/>
            <a:ext cx="1059211" cy="580529"/>
          </a:xfrm>
          <a:custGeom>
            <a:avLst/>
            <a:gdLst/>
            <a:ahLst/>
            <a:cxnLst/>
            <a:rect r="r" b="b" t="t" l="l"/>
            <a:pathLst>
              <a:path h="580529" w="1059211">
                <a:moveTo>
                  <a:pt x="0" y="0"/>
                </a:moveTo>
                <a:lnTo>
                  <a:pt x="1059212" y="0"/>
                </a:lnTo>
                <a:lnTo>
                  <a:pt x="1059212" y="580529"/>
                </a:lnTo>
                <a:lnTo>
                  <a:pt x="0" y="580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23" t="0" r="-42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23558" y="8085201"/>
            <a:ext cx="14110911" cy="2175881"/>
          </a:xfrm>
          <a:custGeom>
            <a:avLst/>
            <a:gdLst/>
            <a:ahLst/>
            <a:cxnLst/>
            <a:rect r="r" b="b" t="t" l="l"/>
            <a:pathLst>
              <a:path h="2175881" w="14110911">
                <a:moveTo>
                  <a:pt x="0" y="0"/>
                </a:moveTo>
                <a:lnTo>
                  <a:pt x="14110911" y="0"/>
                </a:lnTo>
                <a:lnTo>
                  <a:pt x="14110911" y="2175881"/>
                </a:lnTo>
                <a:lnTo>
                  <a:pt x="0" y="2175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" t="0" r="-282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8700715" y="8085201"/>
            <a:ext cx="14110911" cy="2175881"/>
          </a:xfrm>
          <a:custGeom>
            <a:avLst/>
            <a:gdLst/>
            <a:ahLst/>
            <a:cxnLst/>
            <a:rect r="r" b="b" t="t" l="l"/>
            <a:pathLst>
              <a:path h="2175881" w="14110911">
                <a:moveTo>
                  <a:pt x="14110911" y="0"/>
                </a:moveTo>
                <a:lnTo>
                  <a:pt x="0" y="0"/>
                </a:lnTo>
                <a:lnTo>
                  <a:pt x="0" y="2175881"/>
                </a:lnTo>
                <a:lnTo>
                  <a:pt x="14110911" y="2175881"/>
                </a:lnTo>
                <a:lnTo>
                  <a:pt x="14110911" y="0"/>
                </a:lnTo>
                <a:close/>
              </a:path>
            </a:pathLst>
          </a:custGeom>
          <a:blipFill>
            <a:blip r:embed="rId6"/>
            <a:stretch>
              <a:fillRect l="-282" t="0" r="-28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839649" y="4024212"/>
            <a:ext cx="10608701" cy="215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3"/>
              </a:lnSpc>
            </a:pPr>
            <a:r>
              <a:rPr lang="en-US" sz="4117" spc="452">
                <a:solidFill>
                  <a:srgbClr val="000000"/>
                </a:solidFill>
                <a:latin typeface="Mont 1"/>
              </a:rPr>
              <a:t>PROPOSAL ON INTERIM EXECUTIVE OFFICER STRUCTURE FOR 2024/25 ACADEMIC YEAR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" r="0" b="-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46926" y="1605488"/>
            <a:ext cx="9860486" cy="8483936"/>
            <a:chOff x="0" y="0"/>
            <a:chExt cx="2597000" cy="22344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97000" cy="2234452"/>
            </a:xfrm>
            <a:custGeom>
              <a:avLst/>
              <a:gdLst/>
              <a:ahLst/>
              <a:cxnLst/>
              <a:rect r="r" b="b" t="t" l="l"/>
              <a:pathLst>
                <a:path h="2234452" w="2597000">
                  <a:moveTo>
                    <a:pt x="40042" y="0"/>
                  </a:moveTo>
                  <a:lnTo>
                    <a:pt x="2556958" y="0"/>
                  </a:lnTo>
                  <a:cubicBezTo>
                    <a:pt x="2579073" y="0"/>
                    <a:pt x="2597000" y="17928"/>
                    <a:pt x="2597000" y="40042"/>
                  </a:cubicBezTo>
                  <a:lnTo>
                    <a:pt x="2597000" y="2194410"/>
                  </a:lnTo>
                  <a:cubicBezTo>
                    <a:pt x="2597000" y="2205030"/>
                    <a:pt x="2592782" y="2215215"/>
                    <a:pt x="2585272" y="2222724"/>
                  </a:cubicBezTo>
                  <a:cubicBezTo>
                    <a:pt x="2577763" y="2230234"/>
                    <a:pt x="2567578" y="2234452"/>
                    <a:pt x="2556958" y="2234452"/>
                  </a:cubicBezTo>
                  <a:lnTo>
                    <a:pt x="40042" y="2234452"/>
                  </a:lnTo>
                  <a:cubicBezTo>
                    <a:pt x="29423" y="2234452"/>
                    <a:pt x="19238" y="2230234"/>
                    <a:pt x="11728" y="2222724"/>
                  </a:cubicBezTo>
                  <a:cubicBezTo>
                    <a:pt x="4219" y="2215215"/>
                    <a:pt x="0" y="2205030"/>
                    <a:pt x="0" y="2194410"/>
                  </a:cubicBezTo>
                  <a:lnTo>
                    <a:pt x="0" y="40042"/>
                  </a:lnTo>
                  <a:cubicBezTo>
                    <a:pt x="0" y="29423"/>
                    <a:pt x="4219" y="19238"/>
                    <a:pt x="11728" y="11728"/>
                  </a:cubicBezTo>
                  <a:cubicBezTo>
                    <a:pt x="19238" y="4219"/>
                    <a:pt x="29423" y="0"/>
                    <a:pt x="40042" y="0"/>
                  </a:cubicBezTo>
                  <a:close/>
                </a:path>
              </a:pathLst>
            </a:custGeom>
            <a:solidFill>
              <a:srgbClr val="F386A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597000" cy="2282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882971" y="1609090"/>
            <a:ext cx="9588396" cy="867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The SU is about to begin a full governance review for 23/24 and we’d love students to put themselves forward to be involved in helping to decide what the long term future of the SU looks like.</a:t>
            </a:r>
          </a:p>
          <a:p>
            <a:pPr>
              <a:lnSpc>
                <a:spcPts val="3640"/>
              </a:lnSpc>
            </a:p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The governance review begins from 16th January and will cover: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   - Trustee Board structure and effectiveness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   - Sabbatical Officer and representation structures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   - A review of the articles and bylaws</a:t>
            </a:r>
          </a:p>
          <a:p>
            <a:pPr>
              <a:lnSpc>
                <a:spcPts val="3640"/>
              </a:lnSpc>
            </a:p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This interim measure isn’t an Officer change, it’s a re-division of responsibility for 5 Officers instead of 6.</a:t>
            </a:r>
          </a:p>
          <a:p>
            <a:pPr>
              <a:lnSpc>
                <a:spcPts val="3640"/>
              </a:lnSpc>
            </a:p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ont 2"/>
              </a:rPr>
              <a:t>As we are undertaking such a substantial review it is felt that continuing in our current form whilst this work is undertaken will provide the best overall short and long term experience.</a:t>
            </a:r>
          </a:p>
          <a:p>
            <a:pPr>
              <a:lnSpc>
                <a:spcPts val="36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-436864">
            <a:off x="15339380" y="1028700"/>
            <a:ext cx="1726765" cy="1726765"/>
          </a:xfrm>
          <a:custGeom>
            <a:avLst/>
            <a:gdLst/>
            <a:ahLst/>
            <a:cxnLst/>
            <a:rect r="r" b="b" t="t" l="l"/>
            <a:pathLst>
              <a:path h="1726765" w="1726765">
                <a:moveTo>
                  <a:pt x="0" y="0"/>
                </a:moveTo>
                <a:lnTo>
                  <a:pt x="1726765" y="0"/>
                </a:lnTo>
                <a:lnTo>
                  <a:pt x="1726765" y="1726765"/>
                </a:lnTo>
                <a:lnTo>
                  <a:pt x="0" y="17267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23200">
            <a:off x="15613719" y="3486619"/>
            <a:ext cx="1493577" cy="1493577"/>
          </a:xfrm>
          <a:custGeom>
            <a:avLst/>
            <a:gdLst/>
            <a:ahLst/>
            <a:cxnLst/>
            <a:rect r="r" b="b" t="t" l="l"/>
            <a:pathLst>
              <a:path h="1493577" w="1493577">
                <a:moveTo>
                  <a:pt x="0" y="0"/>
                </a:moveTo>
                <a:lnTo>
                  <a:pt x="1493578" y="0"/>
                </a:lnTo>
                <a:lnTo>
                  <a:pt x="1493578" y="1493577"/>
                </a:lnTo>
                <a:lnTo>
                  <a:pt x="0" y="1493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01966">
            <a:off x="15461716" y="5436498"/>
            <a:ext cx="1797584" cy="1797584"/>
          </a:xfrm>
          <a:custGeom>
            <a:avLst/>
            <a:gdLst/>
            <a:ahLst/>
            <a:cxnLst/>
            <a:rect r="r" b="b" t="t" l="l"/>
            <a:pathLst>
              <a:path h="1797584" w="1797584">
                <a:moveTo>
                  <a:pt x="0" y="0"/>
                </a:moveTo>
                <a:lnTo>
                  <a:pt x="1797584" y="0"/>
                </a:lnTo>
                <a:lnTo>
                  <a:pt x="1797584" y="1797584"/>
                </a:lnTo>
                <a:lnTo>
                  <a:pt x="0" y="17975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123114">
            <a:off x="15516513" y="7825619"/>
            <a:ext cx="1764290" cy="1636379"/>
          </a:xfrm>
          <a:custGeom>
            <a:avLst/>
            <a:gdLst/>
            <a:ahLst/>
            <a:cxnLst/>
            <a:rect r="r" b="b" t="t" l="l"/>
            <a:pathLst>
              <a:path h="1636379" w="1764290">
                <a:moveTo>
                  <a:pt x="0" y="0"/>
                </a:moveTo>
                <a:lnTo>
                  <a:pt x="1764290" y="0"/>
                </a:lnTo>
                <a:lnTo>
                  <a:pt x="1764290" y="1636379"/>
                </a:lnTo>
                <a:lnTo>
                  <a:pt x="0" y="16363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524327" y="165100"/>
            <a:ext cx="1098480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Mont 3"/>
              </a:rPr>
              <a:t>Full SU Governance Review 23/24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" t="0" r="-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6750" y="2857500"/>
            <a:ext cx="13027819" cy="7299628"/>
            <a:chOff x="0" y="0"/>
            <a:chExt cx="3431195" cy="1922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1195" cy="1922536"/>
            </a:xfrm>
            <a:custGeom>
              <a:avLst/>
              <a:gdLst/>
              <a:ahLst/>
              <a:cxnLst/>
              <a:rect r="r" b="b" t="t" l="l"/>
              <a:pathLst>
                <a:path h="1922536" w="3431195">
                  <a:moveTo>
                    <a:pt x="30307" y="0"/>
                  </a:moveTo>
                  <a:lnTo>
                    <a:pt x="3400888" y="0"/>
                  </a:lnTo>
                  <a:cubicBezTo>
                    <a:pt x="3408926" y="0"/>
                    <a:pt x="3416635" y="3193"/>
                    <a:pt x="3422318" y="8877"/>
                  </a:cubicBezTo>
                  <a:cubicBezTo>
                    <a:pt x="3428002" y="14561"/>
                    <a:pt x="3431195" y="22269"/>
                    <a:pt x="3431195" y="30307"/>
                  </a:cubicBezTo>
                  <a:lnTo>
                    <a:pt x="3431195" y="1892229"/>
                  </a:lnTo>
                  <a:cubicBezTo>
                    <a:pt x="3431195" y="1900267"/>
                    <a:pt x="3428002" y="1907975"/>
                    <a:pt x="3422318" y="1913659"/>
                  </a:cubicBezTo>
                  <a:cubicBezTo>
                    <a:pt x="3416635" y="1919343"/>
                    <a:pt x="3408926" y="1922536"/>
                    <a:pt x="3400888" y="1922536"/>
                  </a:cubicBezTo>
                  <a:lnTo>
                    <a:pt x="30307" y="1922536"/>
                  </a:lnTo>
                  <a:cubicBezTo>
                    <a:pt x="22269" y="1922536"/>
                    <a:pt x="14561" y="1919343"/>
                    <a:pt x="8877" y="1913659"/>
                  </a:cubicBezTo>
                  <a:cubicBezTo>
                    <a:pt x="3193" y="1907975"/>
                    <a:pt x="0" y="1900267"/>
                    <a:pt x="0" y="1892229"/>
                  </a:cubicBezTo>
                  <a:lnTo>
                    <a:pt x="0" y="30307"/>
                  </a:lnTo>
                  <a:cubicBezTo>
                    <a:pt x="0" y="22269"/>
                    <a:pt x="3193" y="14561"/>
                    <a:pt x="8877" y="8877"/>
                  </a:cubicBezTo>
                  <a:cubicBezTo>
                    <a:pt x="14561" y="3193"/>
                    <a:pt x="22269" y="0"/>
                    <a:pt x="30307" y="0"/>
                  </a:cubicBezTo>
                  <a:close/>
                </a:path>
              </a:pathLst>
            </a:custGeom>
            <a:solidFill>
              <a:srgbClr val="F386A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431195" cy="1970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2986557"/>
            <a:ext cx="12470290" cy="772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Activities as it is, is too wide and inconsistent to be the remit of one elected officer role. 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The responsibilities of some Officer roles are not very clear to students. This will lead to c</a:t>
            </a:r>
            <a:r>
              <a:rPr lang="en-US" sz="1899">
                <a:solidFill>
                  <a:srgbClr val="000000"/>
                </a:solidFill>
                <a:latin typeface="Mont 2"/>
              </a:rPr>
              <a:t>ampaigns and manifestos that don’t reflect the roles.</a:t>
            </a:r>
          </a:p>
          <a:p>
            <a:pPr marL="820419" indent="-273473" lvl="2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Wellbeing Officer role holders often focus on one area, rather than the role as a whole.</a:t>
            </a:r>
          </a:p>
          <a:p>
            <a:pPr marL="820419" indent="-273473" lvl="2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Areas like Sustainability and the Arts historically don’t get enough focus from Activities Officers. 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Sports as a remit is a little thin in comparison to the other elected officer roles.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The Wellbeing role has fewer day-to-day responsibilities and meetings than the other roles.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The Wellbeing role holders</a:t>
            </a:r>
            <a:r>
              <a:rPr lang="en-US" sz="1899">
                <a:solidFill>
                  <a:srgbClr val="000000"/>
                </a:solidFill>
                <a:latin typeface="Mont 2"/>
              </a:rPr>
              <a:t> are seen as caseworkers, when they aren’t qualified. </a:t>
            </a:r>
          </a:p>
          <a:p>
            <a:pPr marL="820419" indent="-273473" lvl="2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Student Health, Security &amp; Wellbeing, should be organised by qualified permanent staff, with student consultation where relevant, not a fully representational role, elected by students. </a:t>
            </a:r>
          </a:p>
          <a:p>
            <a:pPr marL="820419" indent="-273473" lvl="2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Mont 2"/>
              </a:rPr>
              <a:t>Wellbeing Officers can be put in a position where they conduct casework. This could be very harmful to students.</a:t>
            </a:r>
          </a:p>
          <a:p>
            <a:pPr>
              <a:lnSpc>
                <a:spcPts val="2659"/>
              </a:lnSpc>
            </a:pP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Mont 2"/>
              </a:rPr>
              <a:t>These concerns would continue for another year, when we can simply redivide responsibilities and ensure better and more effective representation.</a:t>
            </a:r>
          </a:p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026460" y="425222"/>
            <a:ext cx="2254453" cy="2254453"/>
          </a:xfrm>
          <a:custGeom>
            <a:avLst/>
            <a:gdLst/>
            <a:ahLst/>
            <a:cxnLst/>
            <a:rect r="r" b="b" t="t" l="l"/>
            <a:pathLst>
              <a:path h="2254453" w="2254453">
                <a:moveTo>
                  <a:pt x="0" y="0"/>
                </a:moveTo>
                <a:lnTo>
                  <a:pt x="2254453" y="0"/>
                </a:lnTo>
                <a:lnTo>
                  <a:pt x="2254453" y="2254453"/>
                </a:lnTo>
                <a:lnTo>
                  <a:pt x="0" y="225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12531" y="798955"/>
            <a:ext cx="8567738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Mont 3"/>
              </a:rPr>
              <a:t>What happens if we don’t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Mont 3"/>
              </a:rPr>
              <a:t>mix the Responsibilities?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58897" y="824865"/>
            <a:ext cx="10386021" cy="9037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What: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 The SU is about to undertake a full governance review with its students, staff and stakeholders supported by an external governance specialist. This proposal requests support to retain our existing officer structure for 2023/24 for the 24/25 whilst this process draws to a close.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Why: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This year (23/24) The SU has been operating with 5 officers following the resignation of the Wellbeing Officer. We believe that returning to a team of 6 would be unwise in advance of the completion of the governance review.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Summary: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 This proposal is designed to ensure the SU can continue to operate at current levels whilst simultaneously providing space for us to undertake a full consultative governance review. This is a re-division of tasks.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742607">
            <a:off x="15592358" y="1203068"/>
            <a:ext cx="1894117" cy="2463297"/>
          </a:xfrm>
          <a:custGeom>
            <a:avLst/>
            <a:gdLst/>
            <a:ahLst/>
            <a:cxnLst/>
            <a:rect r="r" b="b" t="t" l="l"/>
            <a:pathLst>
              <a:path h="2463297" w="1894117">
                <a:moveTo>
                  <a:pt x="0" y="0"/>
                </a:moveTo>
                <a:lnTo>
                  <a:pt x="1894117" y="0"/>
                </a:lnTo>
                <a:lnTo>
                  <a:pt x="1894117" y="2463297"/>
                </a:lnTo>
                <a:lnTo>
                  <a:pt x="0" y="2463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55020">
            <a:off x="15350377" y="4244874"/>
            <a:ext cx="2254453" cy="2254453"/>
          </a:xfrm>
          <a:custGeom>
            <a:avLst/>
            <a:gdLst/>
            <a:ahLst/>
            <a:cxnLst/>
            <a:rect r="r" b="b" t="t" l="l"/>
            <a:pathLst>
              <a:path h="2254453" w="2254453">
                <a:moveTo>
                  <a:pt x="0" y="0"/>
                </a:moveTo>
                <a:lnTo>
                  <a:pt x="2254453" y="0"/>
                </a:lnTo>
                <a:lnTo>
                  <a:pt x="2254453" y="2254452"/>
                </a:lnTo>
                <a:lnTo>
                  <a:pt x="0" y="2254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978634">
            <a:off x="15491299" y="7390614"/>
            <a:ext cx="1726765" cy="1726765"/>
          </a:xfrm>
          <a:custGeom>
            <a:avLst/>
            <a:gdLst/>
            <a:ahLst/>
            <a:cxnLst/>
            <a:rect r="r" b="b" t="t" l="l"/>
            <a:pathLst>
              <a:path h="1726765" w="1726765">
                <a:moveTo>
                  <a:pt x="0" y="0"/>
                </a:moveTo>
                <a:lnTo>
                  <a:pt x="1726764" y="0"/>
                </a:lnTo>
                <a:lnTo>
                  <a:pt x="1726764" y="1726764"/>
                </a:lnTo>
                <a:lnTo>
                  <a:pt x="0" y="1726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69714" y="48082"/>
            <a:ext cx="10606088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Mont 3"/>
              </a:rPr>
              <a:t>INTRO AND RATIONALE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23938">
            <a:off x="4128616" y="6206509"/>
            <a:ext cx="3101632" cy="3132961"/>
          </a:xfrm>
          <a:custGeom>
            <a:avLst/>
            <a:gdLst/>
            <a:ahLst/>
            <a:cxnLst/>
            <a:rect r="r" b="b" t="t" l="l"/>
            <a:pathLst>
              <a:path h="3132961" w="3101632">
                <a:moveTo>
                  <a:pt x="0" y="0"/>
                </a:moveTo>
                <a:lnTo>
                  <a:pt x="3101632" y="0"/>
                </a:lnTo>
                <a:lnTo>
                  <a:pt x="3101632" y="3132961"/>
                </a:lnTo>
                <a:lnTo>
                  <a:pt x="0" y="3132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92901" y="5013262"/>
            <a:ext cx="1885553" cy="565430"/>
            <a:chOff x="0" y="0"/>
            <a:chExt cx="496606" cy="1489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6607" cy="148920"/>
            </a:xfrm>
            <a:custGeom>
              <a:avLst/>
              <a:gdLst/>
              <a:ahLst/>
              <a:cxnLst/>
              <a:rect r="r" b="b" t="t" l="l"/>
              <a:pathLst>
                <a:path h="148920" w="496607">
                  <a:moveTo>
                    <a:pt x="74460" y="0"/>
                  </a:moveTo>
                  <a:lnTo>
                    <a:pt x="422147" y="0"/>
                  </a:lnTo>
                  <a:cubicBezTo>
                    <a:pt x="441895" y="0"/>
                    <a:pt x="460834" y="7845"/>
                    <a:pt x="474798" y="21809"/>
                  </a:cubicBezTo>
                  <a:cubicBezTo>
                    <a:pt x="488762" y="35773"/>
                    <a:pt x="496607" y="54712"/>
                    <a:pt x="496607" y="74460"/>
                  </a:cubicBezTo>
                  <a:lnTo>
                    <a:pt x="496607" y="74460"/>
                  </a:lnTo>
                  <a:cubicBezTo>
                    <a:pt x="496607" y="115583"/>
                    <a:pt x="463270" y="148920"/>
                    <a:pt x="422147" y="148920"/>
                  </a:cubicBezTo>
                  <a:lnTo>
                    <a:pt x="74460" y="148920"/>
                  </a:lnTo>
                  <a:cubicBezTo>
                    <a:pt x="33337" y="148920"/>
                    <a:pt x="0" y="115583"/>
                    <a:pt x="0" y="74460"/>
                  </a:cubicBezTo>
                  <a:lnTo>
                    <a:pt x="0" y="74460"/>
                  </a:lnTo>
                  <a:cubicBezTo>
                    <a:pt x="0" y="33337"/>
                    <a:pt x="33337" y="0"/>
                    <a:pt x="74460" y="0"/>
                  </a:cubicBezTo>
                  <a:close/>
                </a:path>
              </a:pathLst>
            </a:custGeom>
            <a:solidFill>
              <a:srgbClr val="F2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496606" cy="2060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820082"/>
            <a:ext cx="3144217" cy="3144217"/>
          </a:xfrm>
          <a:custGeom>
            <a:avLst/>
            <a:gdLst/>
            <a:ahLst/>
            <a:cxnLst/>
            <a:rect r="r" b="b" t="t" l="l"/>
            <a:pathLst>
              <a:path h="3144217" w="3144217">
                <a:moveTo>
                  <a:pt x="0" y="0"/>
                </a:moveTo>
                <a:lnTo>
                  <a:pt x="3144217" y="0"/>
                </a:lnTo>
                <a:lnTo>
                  <a:pt x="3144217" y="3144217"/>
                </a:lnTo>
                <a:lnTo>
                  <a:pt x="0" y="314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83324" y="6394598"/>
            <a:ext cx="2756783" cy="2756783"/>
          </a:xfrm>
          <a:custGeom>
            <a:avLst/>
            <a:gdLst/>
            <a:ahLst/>
            <a:cxnLst/>
            <a:rect r="r" b="b" t="t" l="l"/>
            <a:pathLst>
              <a:path h="2756783" w="2756783">
                <a:moveTo>
                  <a:pt x="0" y="0"/>
                </a:moveTo>
                <a:lnTo>
                  <a:pt x="2756784" y="0"/>
                </a:lnTo>
                <a:lnTo>
                  <a:pt x="2756784" y="2756783"/>
                </a:lnTo>
                <a:lnTo>
                  <a:pt x="0" y="2756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35904" y="6067993"/>
            <a:ext cx="2824737" cy="2824737"/>
          </a:xfrm>
          <a:custGeom>
            <a:avLst/>
            <a:gdLst/>
            <a:ahLst/>
            <a:cxnLst/>
            <a:rect r="r" b="b" t="t" l="l"/>
            <a:pathLst>
              <a:path h="2824737" w="2824737">
                <a:moveTo>
                  <a:pt x="0" y="0"/>
                </a:moveTo>
                <a:lnTo>
                  <a:pt x="2824737" y="0"/>
                </a:lnTo>
                <a:lnTo>
                  <a:pt x="2824737" y="2824737"/>
                </a:lnTo>
                <a:lnTo>
                  <a:pt x="0" y="28247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80138" y="2746691"/>
            <a:ext cx="3143486" cy="3143486"/>
          </a:xfrm>
          <a:custGeom>
            <a:avLst/>
            <a:gdLst/>
            <a:ahLst/>
            <a:cxnLst/>
            <a:rect r="r" b="b" t="t" l="l"/>
            <a:pathLst>
              <a:path h="3143486" w="3143486">
                <a:moveTo>
                  <a:pt x="0" y="0"/>
                </a:moveTo>
                <a:lnTo>
                  <a:pt x="3143486" y="0"/>
                </a:lnTo>
                <a:lnTo>
                  <a:pt x="3143486" y="3143485"/>
                </a:lnTo>
                <a:lnTo>
                  <a:pt x="0" y="31434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69662" y="2746691"/>
            <a:ext cx="3205623" cy="3205623"/>
          </a:xfrm>
          <a:custGeom>
            <a:avLst/>
            <a:gdLst/>
            <a:ahLst/>
            <a:cxnLst/>
            <a:rect r="r" b="b" t="t" l="l"/>
            <a:pathLst>
              <a:path h="3205623" w="3205623">
                <a:moveTo>
                  <a:pt x="0" y="0"/>
                </a:moveTo>
                <a:lnTo>
                  <a:pt x="3205624" y="0"/>
                </a:lnTo>
                <a:lnTo>
                  <a:pt x="3205624" y="3205623"/>
                </a:lnTo>
                <a:lnTo>
                  <a:pt x="0" y="32056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72917" y="1351731"/>
            <a:ext cx="994216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Mont 1"/>
              </a:rPr>
              <a:t>Current Officer Structure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76385">
            <a:off x="1472972" y="820053"/>
            <a:ext cx="1785508" cy="1656059"/>
          </a:xfrm>
          <a:custGeom>
            <a:avLst/>
            <a:gdLst/>
            <a:ahLst/>
            <a:cxnLst/>
            <a:rect r="r" b="b" t="t" l="l"/>
            <a:pathLst>
              <a:path h="1656059" w="1785508">
                <a:moveTo>
                  <a:pt x="0" y="0"/>
                </a:moveTo>
                <a:lnTo>
                  <a:pt x="1785509" y="0"/>
                </a:lnTo>
                <a:lnTo>
                  <a:pt x="1785509" y="1656059"/>
                </a:lnTo>
                <a:lnTo>
                  <a:pt x="0" y="1656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77576" y="2728599"/>
            <a:ext cx="12932848" cy="7132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Societies &amp; Student Groups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Arts &amp; Attenborough Arts Engagement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Volunteering &amp; the Volunteering Hub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Botanic Gardens Engagement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Fundraising + all fundraising activities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Sustainability &amp; Sustainability Strategy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Careers &amp; Employability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 2"/>
              </a:rPr>
              <a:t>Student Recruitment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791228">
            <a:off x="1553855" y="2967092"/>
            <a:ext cx="1797584" cy="1797584"/>
          </a:xfrm>
          <a:custGeom>
            <a:avLst/>
            <a:gdLst/>
            <a:ahLst/>
            <a:cxnLst/>
            <a:rect r="r" b="b" t="t" l="l"/>
            <a:pathLst>
              <a:path h="1797584" w="1797584">
                <a:moveTo>
                  <a:pt x="0" y="0"/>
                </a:moveTo>
                <a:lnTo>
                  <a:pt x="1797584" y="0"/>
                </a:lnTo>
                <a:lnTo>
                  <a:pt x="1797584" y="1797584"/>
                </a:lnTo>
                <a:lnTo>
                  <a:pt x="0" y="1797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53940" y="5343525"/>
            <a:ext cx="1823573" cy="1691364"/>
          </a:xfrm>
          <a:custGeom>
            <a:avLst/>
            <a:gdLst/>
            <a:ahLst/>
            <a:cxnLst/>
            <a:rect r="r" b="b" t="t" l="l"/>
            <a:pathLst>
              <a:path h="1691364" w="1823573">
                <a:moveTo>
                  <a:pt x="0" y="0"/>
                </a:moveTo>
                <a:lnTo>
                  <a:pt x="1823573" y="0"/>
                </a:lnTo>
                <a:lnTo>
                  <a:pt x="1823573" y="1691364"/>
                </a:lnTo>
                <a:lnTo>
                  <a:pt x="0" y="16913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1501" y="7735511"/>
            <a:ext cx="1802291" cy="1393021"/>
          </a:xfrm>
          <a:custGeom>
            <a:avLst/>
            <a:gdLst/>
            <a:ahLst/>
            <a:cxnLst/>
            <a:rect r="r" b="b" t="t" l="l"/>
            <a:pathLst>
              <a:path h="1393021" w="1802291">
                <a:moveTo>
                  <a:pt x="0" y="0"/>
                </a:moveTo>
                <a:lnTo>
                  <a:pt x="1802291" y="0"/>
                </a:lnTo>
                <a:lnTo>
                  <a:pt x="1802291" y="1393021"/>
                </a:lnTo>
                <a:lnTo>
                  <a:pt x="0" y="1393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95664" y="76312"/>
            <a:ext cx="7896671" cy="243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Mont 1"/>
              </a:rPr>
              <a:t>What is the 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Mont 1"/>
              </a:rPr>
              <a:t>Activities Officer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4766577" y="2632422"/>
          <a:ext cx="5967729" cy="5022156"/>
        </p:xfrm>
        <a:graphic>
          <a:graphicData uri="http://schemas.openxmlformats.org/drawingml/2006/table">
            <a:tbl>
              <a:tblPr/>
              <a:tblGrid>
                <a:gridCol w="2013776"/>
                <a:gridCol w="3953953"/>
              </a:tblGrid>
              <a:tr h="8350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2008/09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Rob Hicks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2009/10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Phil Dixon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2010/11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Tom Wilmot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2011/12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Fenian o dughaen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2012/13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Hayley Symington-Briggs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2013/14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Maryna Danny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4383928" y="365125"/>
            <a:ext cx="13035558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Mont 1"/>
              </a:rPr>
              <a:t>History of Activities Officers</a:t>
            </a:r>
          </a:p>
        </p:txBody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1451757" y="1558925"/>
          <a:ext cx="5967729" cy="8330853"/>
        </p:xfrm>
        <a:graphic>
          <a:graphicData uri="http://schemas.openxmlformats.org/drawingml/2006/table">
            <a:tbl>
              <a:tblPr/>
              <a:tblGrid>
                <a:gridCol w="3176263"/>
                <a:gridCol w="2791467"/>
              </a:tblGrid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 Bold"/>
                        </a:rPr>
                        <a:t>2014/15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 Bold"/>
                        </a:rPr>
                        <a:t>Jamie Appleyard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2015/16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Ayesha Hamilton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2016/17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Dan Schofield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2017/18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Carrie Young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2018/19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 Izzy Woolwyrch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2019/20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Chloe Brown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51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2020/21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Elle Phipps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2021/22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Manoj Kanikanti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2022/23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Jack McDonald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2023/24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Mont 3"/>
                        </a:rPr>
                        <a:t>Jack McDonald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79268" y="1487424"/>
            <a:ext cx="7312153" cy="7312153"/>
          </a:xfrm>
          <a:custGeom>
            <a:avLst/>
            <a:gdLst/>
            <a:ahLst/>
            <a:cxnLst/>
            <a:rect r="r" b="b" t="t" l="l"/>
            <a:pathLst>
              <a:path h="7312153" w="7312153">
                <a:moveTo>
                  <a:pt x="0" y="0"/>
                </a:moveTo>
                <a:lnTo>
                  <a:pt x="7312153" y="0"/>
                </a:lnTo>
                <a:lnTo>
                  <a:pt x="7312153" y="7312152"/>
                </a:lnTo>
                <a:lnTo>
                  <a:pt x="0" y="7312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64732" y="722630"/>
            <a:ext cx="8758535" cy="655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Mont 2"/>
              </a:rPr>
              <a:t>Overlap between Activities &amp; Sports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696579" y="1487424"/>
            <a:ext cx="7312153" cy="7312153"/>
          </a:xfrm>
          <a:custGeom>
            <a:avLst/>
            <a:gdLst/>
            <a:ahLst/>
            <a:cxnLst/>
            <a:rect r="r" b="b" t="t" l="l"/>
            <a:pathLst>
              <a:path h="7312153" w="7312153">
                <a:moveTo>
                  <a:pt x="0" y="0"/>
                </a:moveTo>
                <a:lnTo>
                  <a:pt x="7312153" y="0"/>
                </a:lnTo>
                <a:lnTo>
                  <a:pt x="7312153" y="7312152"/>
                </a:lnTo>
                <a:lnTo>
                  <a:pt x="0" y="7312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79268" y="2520696"/>
            <a:ext cx="9729464" cy="649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Freshers &amp; Welcome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Committee Training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Affiliation Documents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TL Development Tier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Awards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Committee Employability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Sports Clubs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Performance Groups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Societies Council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 2"/>
              </a:rPr>
              <a:t>Movember</a:t>
            </a: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0374" y="4564380"/>
            <a:ext cx="9729464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Activities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Officer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12721" y="4564380"/>
            <a:ext cx="9729464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Sports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Officer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17938" y="2357907"/>
            <a:ext cx="7312153" cy="7312153"/>
          </a:xfrm>
          <a:custGeom>
            <a:avLst/>
            <a:gdLst/>
            <a:ahLst/>
            <a:cxnLst/>
            <a:rect r="r" b="b" t="t" l="l"/>
            <a:pathLst>
              <a:path h="7312153" w="7312153">
                <a:moveTo>
                  <a:pt x="0" y="0"/>
                </a:moveTo>
                <a:lnTo>
                  <a:pt x="7312153" y="0"/>
                </a:lnTo>
                <a:lnTo>
                  <a:pt x="7312153" y="7312153"/>
                </a:lnTo>
                <a:lnTo>
                  <a:pt x="0" y="7312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35250" y="2357907"/>
            <a:ext cx="7312153" cy="7312153"/>
          </a:xfrm>
          <a:custGeom>
            <a:avLst/>
            <a:gdLst/>
            <a:ahLst/>
            <a:cxnLst/>
            <a:rect r="r" b="b" t="t" l="l"/>
            <a:pathLst>
              <a:path h="7312153" w="7312153">
                <a:moveTo>
                  <a:pt x="0" y="0"/>
                </a:moveTo>
                <a:lnTo>
                  <a:pt x="7312153" y="0"/>
                </a:lnTo>
                <a:lnTo>
                  <a:pt x="7312153" y="7312153"/>
                </a:lnTo>
                <a:lnTo>
                  <a:pt x="0" y="7312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61607" y="1593113"/>
            <a:ext cx="9642128" cy="655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Mont 2"/>
              </a:rPr>
              <a:t>Overlap between Activities &amp; Wellbeing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17938" y="3467380"/>
            <a:ext cx="9729464" cy="660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Health &amp; Wellbeing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Eco Anxiety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Free Breakfast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Food Rescue Project &amp;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Community Kitchen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Food Bank Project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Fundraising for Global Conflicts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Reduced Inequalities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Belonging on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 2"/>
              </a:rPr>
              <a:t>Campus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69044" y="5434863"/>
            <a:ext cx="9729464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Activities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Officer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89492" y="5434863"/>
            <a:ext cx="9729464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Wellbeing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Mont 1"/>
              </a:rPr>
              <a:t>Officer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11498" y="-420354"/>
            <a:ext cx="19609023" cy="11032459"/>
          </a:xfrm>
          <a:custGeom>
            <a:avLst/>
            <a:gdLst/>
            <a:ahLst/>
            <a:cxnLst/>
            <a:rect r="r" b="b" t="t" l="l"/>
            <a:pathLst>
              <a:path h="11032459" w="19609023">
                <a:moveTo>
                  <a:pt x="0" y="0"/>
                </a:moveTo>
                <a:lnTo>
                  <a:pt x="19609023" y="0"/>
                </a:lnTo>
                <a:lnTo>
                  <a:pt x="19609023" y="11032458"/>
                </a:lnTo>
                <a:lnTo>
                  <a:pt x="0" y="11032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39" t="0" r="-2439" b="-48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36596" y="1461839"/>
            <a:ext cx="6752175" cy="7729786"/>
            <a:chOff x="0" y="0"/>
            <a:chExt cx="1778351" cy="20358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78351" cy="2035828"/>
            </a:xfrm>
            <a:custGeom>
              <a:avLst/>
              <a:gdLst/>
              <a:ahLst/>
              <a:cxnLst/>
              <a:rect r="r" b="b" t="t" l="l"/>
              <a:pathLst>
                <a:path h="2035828" w="1778351">
                  <a:moveTo>
                    <a:pt x="58476" y="0"/>
                  </a:moveTo>
                  <a:lnTo>
                    <a:pt x="1719875" y="0"/>
                  </a:lnTo>
                  <a:cubicBezTo>
                    <a:pt x="1735384" y="0"/>
                    <a:pt x="1750257" y="6161"/>
                    <a:pt x="1761224" y="17127"/>
                  </a:cubicBezTo>
                  <a:cubicBezTo>
                    <a:pt x="1772190" y="28093"/>
                    <a:pt x="1778351" y="42967"/>
                    <a:pt x="1778351" y="58476"/>
                  </a:cubicBezTo>
                  <a:lnTo>
                    <a:pt x="1778351" y="1977353"/>
                  </a:lnTo>
                  <a:cubicBezTo>
                    <a:pt x="1778351" y="1992861"/>
                    <a:pt x="1772190" y="2007735"/>
                    <a:pt x="1761224" y="2018701"/>
                  </a:cubicBezTo>
                  <a:cubicBezTo>
                    <a:pt x="1750257" y="2029668"/>
                    <a:pt x="1735384" y="2035828"/>
                    <a:pt x="1719875" y="2035828"/>
                  </a:cubicBezTo>
                  <a:lnTo>
                    <a:pt x="58476" y="2035828"/>
                  </a:lnTo>
                  <a:cubicBezTo>
                    <a:pt x="42967" y="2035828"/>
                    <a:pt x="28093" y="2029668"/>
                    <a:pt x="17127" y="2018701"/>
                  </a:cubicBezTo>
                  <a:cubicBezTo>
                    <a:pt x="6161" y="2007735"/>
                    <a:pt x="0" y="1992861"/>
                    <a:pt x="0" y="1977353"/>
                  </a:cubicBezTo>
                  <a:lnTo>
                    <a:pt x="0" y="58476"/>
                  </a:lnTo>
                  <a:cubicBezTo>
                    <a:pt x="0" y="42967"/>
                    <a:pt x="6161" y="28093"/>
                    <a:pt x="17127" y="17127"/>
                  </a:cubicBezTo>
                  <a:cubicBezTo>
                    <a:pt x="28093" y="6161"/>
                    <a:pt x="42967" y="0"/>
                    <a:pt x="58476" y="0"/>
                  </a:cubicBezTo>
                  <a:close/>
                </a:path>
              </a:pathLst>
            </a:custGeom>
            <a:solidFill>
              <a:srgbClr val="F3932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778351" cy="20929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225660" y="1542661"/>
            <a:ext cx="6752175" cy="7539286"/>
            <a:chOff x="0" y="0"/>
            <a:chExt cx="1778351" cy="19856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78351" cy="1985656"/>
            </a:xfrm>
            <a:custGeom>
              <a:avLst/>
              <a:gdLst/>
              <a:ahLst/>
              <a:cxnLst/>
              <a:rect r="r" b="b" t="t" l="l"/>
              <a:pathLst>
                <a:path h="1985656" w="1778351">
                  <a:moveTo>
                    <a:pt x="58476" y="0"/>
                  </a:moveTo>
                  <a:lnTo>
                    <a:pt x="1719875" y="0"/>
                  </a:lnTo>
                  <a:cubicBezTo>
                    <a:pt x="1735384" y="0"/>
                    <a:pt x="1750257" y="6161"/>
                    <a:pt x="1761224" y="17127"/>
                  </a:cubicBezTo>
                  <a:cubicBezTo>
                    <a:pt x="1772190" y="28093"/>
                    <a:pt x="1778351" y="42967"/>
                    <a:pt x="1778351" y="58476"/>
                  </a:cubicBezTo>
                  <a:lnTo>
                    <a:pt x="1778351" y="1927180"/>
                  </a:lnTo>
                  <a:cubicBezTo>
                    <a:pt x="1778351" y="1942689"/>
                    <a:pt x="1772190" y="1957562"/>
                    <a:pt x="1761224" y="1968529"/>
                  </a:cubicBezTo>
                  <a:cubicBezTo>
                    <a:pt x="1750257" y="1979495"/>
                    <a:pt x="1735384" y="1985656"/>
                    <a:pt x="1719875" y="1985656"/>
                  </a:cubicBezTo>
                  <a:lnTo>
                    <a:pt x="58476" y="1985656"/>
                  </a:lnTo>
                  <a:cubicBezTo>
                    <a:pt x="42967" y="1985656"/>
                    <a:pt x="28093" y="1979495"/>
                    <a:pt x="17127" y="1968529"/>
                  </a:cubicBezTo>
                  <a:cubicBezTo>
                    <a:pt x="6161" y="1957562"/>
                    <a:pt x="0" y="1942689"/>
                    <a:pt x="0" y="1927180"/>
                  </a:cubicBezTo>
                  <a:lnTo>
                    <a:pt x="0" y="58476"/>
                  </a:lnTo>
                  <a:cubicBezTo>
                    <a:pt x="0" y="42967"/>
                    <a:pt x="6161" y="28093"/>
                    <a:pt x="17127" y="17127"/>
                  </a:cubicBezTo>
                  <a:cubicBezTo>
                    <a:pt x="28093" y="6161"/>
                    <a:pt x="42967" y="0"/>
                    <a:pt x="58476" y="0"/>
                  </a:cubicBezTo>
                  <a:close/>
                </a:path>
              </a:pathLst>
            </a:custGeom>
            <a:solidFill>
              <a:srgbClr val="110F3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778351" cy="2042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FFFFFF"/>
                  </a:solidFill>
                  <a:latin typeface="Mont 3"/>
                </a:rPr>
                <a:t>Community &amp; Wellbeing Officer:</a:t>
              </a:r>
            </a:p>
            <a:p>
              <a:pPr algn="ctr">
                <a:lnSpc>
                  <a:spcPts val="2939"/>
                </a:lnSpc>
              </a:pPr>
            </a:p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Mont 2"/>
                </a:rPr>
                <a:t>This role is effectively a full time           Sustainability Officer. </a:t>
              </a:r>
            </a:p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Mont 2"/>
                </a:rPr>
                <a:t>So w</a:t>
              </a:r>
              <a:r>
                <a:rPr lang="en-US" sz="2099">
                  <a:solidFill>
                    <a:srgbClr val="FFFFFF"/>
                  </a:solidFill>
                  <a:latin typeface="Mont 2"/>
                </a:rPr>
                <a:t>hat does that mean? </a:t>
              </a: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11354279" y="3780100"/>
          <a:ext cx="6494937" cy="5136456"/>
        </p:xfrm>
        <a:graphic>
          <a:graphicData uri="http://schemas.openxmlformats.org/drawingml/2006/table">
            <a:tbl>
              <a:tblPr/>
              <a:tblGrid>
                <a:gridCol w="2439204"/>
                <a:gridCol w="4055733"/>
              </a:tblGrid>
              <a:tr h="11899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 Bold"/>
                        </a:rPr>
                        <a:t>Health &amp; Wellbeing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 Bold"/>
                        </a:rPr>
                        <a:t>SDG 3, 6, 10, 13, 16 &amp; 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9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Fundraising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SDG 1, 2, 6, 7, 10, 11 &amp; 16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8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Volunteering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SDG 1, 2, 3, 4, 6, 7, 8, 9 , 10, 12 &amp; 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7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Employability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SDG 4, 6, 8, 9, 10, 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9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Sustainability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Mont 3"/>
                        </a:rPr>
                        <a:t>All of them! (+ SDG 5, 14 &amp; 15)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0" id="10"/>
          <p:cNvSpPr/>
          <p:nvPr/>
        </p:nvSpPr>
        <p:spPr>
          <a:xfrm flipH="false" flipV="false" rot="-9812668">
            <a:off x="7429551" y="1839324"/>
            <a:ext cx="2087835" cy="589813"/>
          </a:xfrm>
          <a:custGeom>
            <a:avLst/>
            <a:gdLst/>
            <a:ahLst/>
            <a:cxnLst/>
            <a:rect r="r" b="b" t="t" l="l"/>
            <a:pathLst>
              <a:path h="589813" w="2087835">
                <a:moveTo>
                  <a:pt x="0" y="0"/>
                </a:moveTo>
                <a:lnTo>
                  <a:pt x="2087835" y="0"/>
                </a:lnTo>
                <a:lnTo>
                  <a:pt x="2087835" y="589814"/>
                </a:lnTo>
                <a:lnTo>
                  <a:pt x="0" y="589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991549" y="5153130"/>
            <a:ext cx="3069188" cy="914930"/>
            <a:chOff x="0" y="0"/>
            <a:chExt cx="808346" cy="2409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08346" cy="240969"/>
            </a:xfrm>
            <a:custGeom>
              <a:avLst/>
              <a:gdLst/>
              <a:ahLst/>
              <a:cxnLst/>
              <a:rect r="r" b="b" t="t" l="l"/>
              <a:pathLst>
                <a:path h="240969" w="808346">
                  <a:moveTo>
                    <a:pt x="120485" y="0"/>
                  </a:moveTo>
                  <a:lnTo>
                    <a:pt x="687861" y="0"/>
                  </a:lnTo>
                  <a:cubicBezTo>
                    <a:pt x="754403" y="0"/>
                    <a:pt x="808346" y="53943"/>
                    <a:pt x="808346" y="120485"/>
                  </a:cubicBezTo>
                  <a:lnTo>
                    <a:pt x="808346" y="120485"/>
                  </a:lnTo>
                  <a:cubicBezTo>
                    <a:pt x="808346" y="152439"/>
                    <a:pt x="795652" y="183085"/>
                    <a:pt x="773057" y="205680"/>
                  </a:cubicBezTo>
                  <a:cubicBezTo>
                    <a:pt x="750461" y="228275"/>
                    <a:pt x="719816" y="240969"/>
                    <a:pt x="687861" y="240969"/>
                  </a:cubicBezTo>
                  <a:lnTo>
                    <a:pt x="120485" y="240969"/>
                  </a:lnTo>
                  <a:cubicBezTo>
                    <a:pt x="53943" y="240969"/>
                    <a:pt x="0" y="187026"/>
                    <a:pt x="0" y="120485"/>
                  </a:cubicBezTo>
                  <a:lnTo>
                    <a:pt x="0" y="120485"/>
                  </a:lnTo>
                  <a:cubicBezTo>
                    <a:pt x="0" y="53943"/>
                    <a:pt x="53943" y="0"/>
                    <a:pt x="120485" y="0"/>
                  </a:cubicBezTo>
                  <a:close/>
                </a:path>
              </a:pathLst>
            </a:custGeom>
            <a:solidFill>
              <a:srgbClr val="6AC7B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08346" cy="28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966868" y="7139741"/>
            <a:ext cx="3069188" cy="914930"/>
            <a:chOff x="0" y="0"/>
            <a:chExt cx="808346" cy="24096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08346" cy="240969"/>
            </a:xfrm>
            <a:custGeom>
              <a:avLst/>
              <a:gdLst/>
              <a:ahLst/>
              <a:cxnLst/>
              <a:rect r="r" b="b" t="t" l="l"/>
              <a:pathLst>
                <a:path h="240969" w="808346">
                  <a:moveTo>
                    <a:pt x="120485" y="0"/>
                  </a:moveTo>
                  <a:lnTo>
                    <a:pt x="687861" y="0"/>
                  </a:lnTo>
                  <a:cubicBezTo>
                    <a:pt x="754403" y="0"/>
                    <a:pt x="808346" y="53943"/>
                    <a:pt x="808346" y="120485"/>
                  </a:cubicBezTo>
                  <a:lnTo>
                    <a:pt x="808346" y="120485"/>
                  </a:lnTo>
                  <a:cubicBezTo>
                    <a:pt x="808346" y="152439"/>
                    <a:pt x="795652" y="183085"/>
                    <a:pt x="773057" y="205680"/>
                  </a:cubicBezTo>
                  <a:cubicBezTo>
                    <a:pt x="750461" y="228275"/>
                    <a:pt x="719816" y="240969"/>
                    <a:pt x="687861" y="240969"/>
                  </a:cubicBezTo>
                  <a:lnTo>
                    <a:pt x="120485" y="240969"/>
                  </a:lnTo>
                  <a:cubicBezTo>
                    <a:pt x="53943" y="240969"/>
                    <a:pt x="0" y="187026"/>
                    <a:pt x="0" y="120485"/>
                  </a:cubicBezTo>
                  <a:lnTo>
                    <a:pt x="0" y="120485"/>
                  </a:lnTo>
                  <a:cubicBezTo>
                    <a:pt x="0" y="53943"/>
                    <a:pt x="53943" y="0"/>
                    <a:pt x="120485" y="0"/>
                  </a:cubicBezTo>
                  <a:close/>
                </a:path>
              </a:pathLst>
            </a:custGeom>
            <a:solidFill>
              <a:srgbClr val="F9DE3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08346" cy="28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510293">
            <a:off x="8916085" y="8228113"/>
            <a:ext cx="2087835" cy="589813"/>
          </a:xfrm>
          <a:custGeom>
            <a:avLst/>
            <a:gdLst/>
            <a:ahLst/>
            <a:cxnLst/>
            <a:rect r="r" b="b" t="t" l="l"/>
            <a:pathLst>
              <a:path h="589813" w="2087835">
                <a:moveTo>
                  <a:pt x="0" y="0"/>
                </a:moveTo>
                <a:lnTo>
                  <a:pt x="2087836" y="0"/>
                </a:lnTo>
                <a:lnTo>
                  <a:pt x="2087836" y="589814"/>
                </a:lnTo>
                <a:lnTo>
                  <a:pt x="0" y="5898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463856">
            <a:off x="9068830" y="6308994"/>
            <a:ext cx="2087835" cy="589813"/>
          </a:xfrm>
          <a:custGeom>
            <a:avLst/>
            <a:gdLst/>
            <a:ahLst/>
            <a:cxnLst/>
            <a:rect r="r" b="b" t="t" l="l"/>
            <a:pathLst>
              <a:path h="589813" w="2087835">
                <a:moveTo>
                  <a:pt x="0" y="0"/>
                </a:moveTo>
                <a:lnTo>
                  <a:pt x="2087835" y="0"/>
                </a:lnTo>
                <a:lnTo>
                  <a:pt x="2087835" y="589813"/>
                </a:lnTo>
                <a:lnTo>
                  <a:pt x="0" y="589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484229">
            <a:off x="7648796" y="4468807"/>
            <a:ext cx="2087835" cy="589813"/>
          </a:xfrm>
          <a:custGeom>
            <a:avLst/>
            <a:gdLst/>
            <a:ahLst/>
            <a:cxnLst/>
            <a:rect r="r" b="b" t="t" l="l"/>
            <a:pathLst>
              <a:path h="589813" w="2087835">
                <a:moveTo>
                  <a:pt x="0" y="0"/>
                </a:moveTo>
                <a:lnTo>
                  <a:pt x="2087835" y="0"/>
                </a:lnTo>
                <a:lnTo>
                  <a:pt x="2087835" y="589813"/>
                </a:lnTo>
                <a:lnTo>
                  <a:pt x="0" y="5898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7626146" y="2865170"/>
            <a:ext cx="3069188" cy="914930"/>
            <a:chOff x="0" y="0"/>
            <a:chExt cx="808346" cy="24096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08346" cy="240969"/>
            </a:xfrm>
            <a:custGeom>
              <a:avLst/>
              <a:gdLst/>
              <a:ahLst/>
              <a:cxnLst/>
              <a:rect r="r" b="b" t="t" l="l"/>
              <a:pathLst>
                <a:path h="240969" w="808346">
                  <a:moveTo>
                    <a:pt x="120485" y="0"/>
                  </a:moveTo>
                  <a:lnTo>
                    <a:pt x="687861" y="0"/>
                  </a:lnTo>
                  <a:cubicBezTo>
                    <a:pt x="754403" y="0"/>
                    <a:pt x="808346" y="53943"/>
                    <a:pt x="808346" y="120485"/>
                  </a:cubicBezTo>
                  <a:lnTo>
                    <a:pt x="808346" y="120485"/>
                  </a:lnTo>
                  <a:cubicBezTo>
                    <a:pt x="808346" y="152439"/>
                    <a:pt x="795652" y="183085"/>
                    <a:pt x="773057" y="205680"/>
                  </a:cubicBezTo>
                  <a:cubicBezTo>
                    <a:pt x="750461" y="228275"/>
                    <a:pt x="719816" y="240969"/>
                    <a:pt x="687861" y="240969"/>
                  </a:cubicBezTo>
                  <a:lnTo>
                    <a:pt x="120485" y="240969"/>
                  </a:lnTo>
                  <a:cubicBezTo>
                    <a:pt x="53943" y="240969"/>
                    <a:pt x="0" y="187026"/>
                    <a:pt x="0" y="120485"/>
                  </a:cubicBezTo>
                  <a:lnTo>
                    <a:pt x="0" y="120485"/>
                  </a:lnTo>
                  <a:cubicBezTo>
                    <a:pt x="0" y="53943"/>
                    <a:pt x="53943" y="0"/>
                    <a:pt x="120485" y="0"/>
                  </a:cubicBezTo>
                  <a:close/>
                </a:path>
              </a:pathLst>
            </a:custGeom>
            <a:solidFill>
              <a:srgbClr val="6AC7B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808346" cy="28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719733" y="188645"/>
            <a:ext cx="10882015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Mont 1"/>
              </a:rPr>
              <a:t>How to make this more cohesive?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219402" y="3138188"/>
            <a:ext cx="1882676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ont 2"/>
              </a:rPr>
              <a:t>Sports Officer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316046" y="7390513"/>
            <a:ext cx="237083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ont 2"/>
              </a:rPr>
              <a:t>Wellbeing Officer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16046" y="5403903"/>
            <a:ext cx="225742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ont 2"/>
              </a:rPr>
              <a:t>Activities Officer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35872" y="1603247"/>
            <a:ext cx="6390975" cy="7735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ont 3"/>
              </a:rPr>
              <a:t>Sport &amp; Societies Officer:</a:t>
            </a:r>
          </a:p>
          <a:p>
            <a:pPr>
              <a:lnSpc>
                <a:spcPts val="3225"/>
              </a:lnSpc>
            </a:pPr>
          </a:p>
          <a:p>
            <a:pPr marL="497369" indent="-248684" lvl="1">
              <a:lnSpc>
                <a:spcPts val="3225"/>
              </a:lnSpc>
              <a:buFont typeface="Arial"/>
              <a:buChar char="•"/>
            </a:pPr>
            <a:r>
              <a:rPr lang="en-US" sz="2303">
                <a:solidFill>
                  <a:srgbClr val="000000"/>
                </a:solidFill>
                <a:latin typeface="Mont 2"/>
              </a:rPr>
              <a:t>All Student Groups &amp; Sports Clubs</a:t>
            </a:r>
          </a:p>
          <a:p>
            <a:pPr marL="497369" indent="-248684" lvl="1">
              <a:lnSpc>
                <a:spcPts val="3225"/>
              </a:lnSpc>
              <a:buFont typeface="Arial"/>
              <a:buChar char="•"/>
            </a:pPr>
            <a:r>
              <a:rPr lang="en-US" sz="2303">
                <a:solidFill>
                  <a:srgbClr val="000000"/>
                </a:solidFill>
                <a:latin typeface="Mont 2"/>
              </a:rPr>
              <a:t>Sports at the University</a:t>
            </a:r>
          </a:p>
          <a:p>
            <a:pPr marL="497369" indent="-248684" lvl="1">
              <a:lnSpc>
                <a:spcPts val="3225"/>
              </a:lnSpc>
              <a:buFont typeface="Arial"/>
              <a:buChar char="•"/>
            </a:pPr>
            <a:r>
              <a:rPr lang="en-US" sz="2303">
                <a:solidFill>
                  <a:srgbClr val="000000"/>
                </a:solidFill>
                <a:latin typeface="Mont 2"/>
              </a:rPr>
              <a:t>Arts at the University</a:t>
            </a:r>
          </a:p>
          <a:p>
            <a:pPr>
              <a:lnSpc>
                <a:spcPts val="3225"/>
              </a:lnSpc>
            </a:pPr>
          </a:p>
          <a:p>
            <a:pPr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Mont 2"/>
              </a:rPr>
              <a:t>Instead of just Sports or everything except Sports, they would represent the student voice on all of them.</a:t>
            </a:r>
          </a:p>
          <a:p>
            <a:pPr>
              <a:lnSpc>
                <a:spcPts val="3225"/>
              </a:lnSpc>
            </a:pPr>
          </a:p>
          <a:p>
            <a:pPr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Mont 2"/>
              </a:rPr>
              <a:t>Sports aren’t separate from other Societies, so the divide doesn’t work too well. You can’t make big changes to one and not the other.</a:t>
            </a:r>
          </a:p>
          <a:p>
            <a:pPr>
              <a:lnSpc>
                <a:spcPts val="3225"/>
              </a:lnSpc>
            </a:pPr>
          </a:p>
          <a:p>
            <a:pPr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Mont 2"/>
              </a:rPr>
              <a:t>There is also the inclusion of Arts as they aren’t being covered effectively currently and feed into the wider remit.</a:t>
            </a:r>
          </a:p>
          <a:p>
            <a:pPr algn="ctr">
              <a:lnSpc>
                <a:spcPts val="2385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40594" y="4160864"/>
            <a:ext cx="4277890" cy="1965272"/>
            <a:chOff x="0" y="0"/>
            <a:chExt cx="1126687" cy="5176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26687" cy="517602"/>
            </a:xfrm>
            <a:custGeom>
              <a:avLst/>
              <a:gdLst/>
              <a:ahLst/>
              <a:cxnLst/>
              <a:rect r="r" b="b" t="t" l="l"/>
              <a:pathLst>
                <a:path h="517602" w="1126687">
                  <a:moveTo>
                    <a:pt x="92297" y="0"/>
                  </a:moveTo>
                  <a:lnTo>
                    <a:pt x="1034390" y="0"/>
                  </a:lnTo>
                  <a:cubicBezTo>
                    <a:pt x="1058869" y="0"/>
                    <a:pt x="1082345" y="9724"/>
                    <a:pt x="1099654" y="27033"/>
                  </a:cubicBezTo>
                  <a:cubicBezTo>
                    <a:pt x="1116963" y="44342"/>
                    <a:pt x="1126687" y="67819"/>
                    <a:pt x="1126687" y="92297"/>
                  </a:cubicBezTo>
                  <a:lnTo>
                    <a:pt x="1126687" y="425305"/>
                  </a:lnTo>
                  <a:cubicBezTo>
                    <a:pt x="1126687" y="476279"/>
                    <a:pt x="1085364" y="517602"/>
                    <a:pt x="1034390" y="517602"/>
                  </a:cubicBezTo>
                  <a:lnTo>
                    <a:pt x="92297" y="517602"/>
                  </a:lnTo>
                  <a:cubicBezTo>
                    <a:pt x="67819" y="517602"/>
                    <a:pt x="44342" y="507878"/>
                    <a:pt x="27033" y="490569"/>
                  </a:cubicBezTo>
                  <a:cubicBezTo>
                    <a:pt x="9724" y="473260"/>
                    <a:pt x="0" y="449784"/>
                    <a:pt x="0" y="425305"/>
                  </a:cubicBezTo>
                  <a:lnTo>
                    <a:pt x="0" y="92297"/>
                  </a:lnTo>
                  <a:cubicBezTo>
                    <a:pt x="0" y="67819"/>
                    <a:pt x="9724" y="44342"/>
                    <a:pt x="27033" y="27033"/>
                  </a:cubicBezTo>
                  <a:cubicBezTo>
                    <a:pt x="44342" y="9724"/>
                    <a:pt x="67819" y="0"/>
                    <a:pt x="92297" y="0"/>
                  </a:cubicBezTo>
                  <a:close/>
                </a:path>
              </a:pathLst>
            </a:custGeom>
            <a:solidFill>
              <a:srgbClr val="6AC7B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126687" cy="5652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3"/>
                </a:rPr>
                <a:t>Activities Team</a:t>
              </a:r>
            </a:p>
            <a:p>
              <a:pPr algn="ctr">
                <a:lnSpc>
                  <a:spcPts val="2520"/>
                </a:lnSpc>
              </a:pP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Activities Manager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Activities Development Coordinator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Activities Coordinator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855371" y="3986962"/>
            <a:ext cx="4309253" cy="2313076"/>
            <a:chOff x="0" y="0"/>
            <a:chExt cx="1134947" cy="6092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34947" cy="609205"/>
            </a:xfrm>
            <a:custGeom>
              <a:avLst/>
              <a:gdLst/>
              <a:ahLst/>
              <a:cxnLst/>
              <a:rect r="r" b="b" t="t" l="l"/>
              <a:pathLst>
                <a:path h="609205" w="1134947">
                  <a:moveTo>
                    <a:pt x="91626" y="0"/>
                  </a:moveTo>
                  <a:lnTo>
                    <a:pt x="1043322" y="0"/>
                  </a:lnTo>
                  <a:cubicBezTo>
                    <a:pt x="1093925" y="0"/>
                    <a:pt x="1134947" y="41022"/>
                    <a:pt x="1134947" y="91626"/>
                  </a:cubicBezTo>
                  <a:lnTo>
                    <a:pt x="1134947" y="517579"/>
                  </a:lnTo>
                  <a:cubicBezTo>
                    <a:pt x="1134947" y="568183"/>
                    <a:pt x="1093925" y="609205"/>
                    <a:pt x="1043322" y="609205"/>
                  </a:cubicBezTo>
                  <a:lnTo>
                    <a:pt x="91626" y="609205"/>
                  </a:lnTo>
                  <a:cubicBezTo>
                    <a:pt x="41022" y="609205"/>
                    <a:pt x="0" y="568183"/>
                    <a:pt x="0" y="517579"/>
                  </a:cubicBezTo>
                  <a:lnTo>
                    <a:pt x="0" y="91626"/>
                  </a:lnTo>
                  <a:cubicBezTo>
                    <a:pt x="0" y="41022"/>
                    <a:pt x="41022" y="0"/>
                    <a:pt x="91626" y="0"/>
                  </a:cubicBezTo>
                  <a:close/>
                </a:path>
              </a:pathLst>
            </a:custGeom>
            <a:solidFill>
              <a:srgbClr val="6AC7B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34947" cy="6568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3"/>
                </a:rPr>
                <a:t>Activities Team</a:t>
              </a:r>
            </a:p>
            <a:p>
              <a:pPr algn="ctr">
                <a:lnSpc>
                  <a:spcPts val="2520"/>
                </a:lnSpc>
              </a:pP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Activities Manager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Deputy Activities Manager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Activities Development Coordinator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Activities Development Coordinator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Volunteering Hub Coordinator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844330" y="7003748"/>
            <a:ext cx="3070419" cy="1965272"/>
            <a:chOff x="0" y="0"/>
            <a:chExt cx="808670" cy="5176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8670" cy="517602"/>
            </a:xfrm>
            <a:custGeom>
              <a:avLst/>
              <a:gdLst/>
              <a:ahLst/>
              <a:cxnLst/>
              <a:rect r="r" b="b" t="t" l="l"/>
              <a:pathLst>
                <a:path h="517602" w="808670">
                  <a:moveTo>
                    <a:pt x="128594" y="0"/>
                  </a:moveTo>
                  <a:lnTo>
                    <a:pt x="680076" y="0"/>
                  </a:lnTo>
                  <a:cubicBezTo>
                    <a:pt x="751096" y="0"/>
                    <a:pt x="808670" y="57574"/>
                    <a:pt x="808670" y="128594"/>
                  </a:cubicBezTo>
                  <a:lnTo>
                    <a:pt x="808670" y="389008"/>
                  </a:lnTo>
                  <a:cubicBezTo>
                    <a:pt x="808670" y="460029"/>
                    <a:pt x="751096" y="517602"/>
                    <a:pt x="680076" y="517602"/>
                  </a:cubicBezTo>
                  <a:lnTo>
                    <a:pt x="128594" y="517602"/>
                  </a:lnTo>
                  <a:cubicBezTo>
                    <a:pt x="57574" y="517602"/>
                    <a:pt x="0" y="460029"/>
                    <a:pt x="0" y="389008"/>
                  </a:cubicBezTo>
                  <a:lnTo>
                    <a:pt x="0" y="128594"/>
                  </a:lnTo>
                  <a:cubicBezTo>
                    <a:pt x="0" y="57574"/>
                    <a:pt x="57574" y="0"/>
                    <a:pt x="128594" y="0"/>
                  </a:cubicBezTo>
                  <a:close/>
                </a:path>
              </a:pathLst>
            </a:custGeom>
            <a:solidFill>
              <a:srgbClr val="F9DE3E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808670" cy="5652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3"/>
                </a:rPr>
                <a:t>Advice Team</a:t>
              </a:r>
            </a:p>
            <a:p>
              <a:pPr algn="ctr">
                <a:lnSpc>
                  <a:spcPts val="2520"/>
                </a:lnSpc>
              </a:pP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Deputy Advice Manager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Student Adviser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Student Adviser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929578" y="6967958"/>
            <a:ext cx="4160839" cy="1998751"/>
            <a:chOff x="0" y="0"/>
            <a:chExt cx="1095859" cy="5264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5859" cy="526420"/>
            </a:xfrm>
            <a:custGeom>
              <a:avLst/>
              <a:gdLst/>
              <a:ahLst/>
              <a:cxnLst/>
              <a:rect r="r" b="b" t="t" l="l"/>
              <a:pathLst>
                <a:path h="526420" w="1095859">
                  <a:moveTo>
                    <a:pt x="94894" y="0"/>
                  </a:moveTo>
                  <a:lnTo>
                    <a:pt x="1000965" y="0"/>
                  </a:lnTo>
                  <a:cubicBezTo>
                    <a:pt x="1026133" y="0"/>
                    <a:pt x="1050269" y="9998"/>
                    <a:pt x="1068065" y="27794"/>
                  </a:cubicBezTo>
                  <a:cubicBezTo>
                    <a:pt x="1085861" y="45590"/>
                    <a:pt x="1095859" y="69726"/>
                    <a:pt x="1095859" y="94894"/>
                  </a:cubicBezTo>
                  <a:lnTo>
                    <a:pt x="1095859" y="431526"/>
                  </a:lnTo>
                  <a:cubicBezTo>
                    <a:pt x="1095859" y="483935"/>
                    <a:pt x="1053373" y="526420"/>
                    <a:pt x="1000965" y="526420"/>
                  </a:cubicBezTo>
                  <a:lnTo>
                    <a:pt x="94894" y="526420"/>
                  </a:lnTo>
                  <a:cubicBezTo>
                    <a:pt x="42485" y="526420"/>
                    <a:pt x="0" y="483935"/>
                    <a:pt x="0" y="431526"/>
                  </a:cubicBezTo>
                  <a:lnTo>
                    <a:pt x="0" y="94894"/>
                  </a:lnTo>
                  <a:cubicBezTo>
                    <a:pt x="0" y="42485"/>
                    <a:pt x="42485" y="0"/>
                    <a:pt x="94894" y="0"/>
                  </a:cubicBezTo>
                  <a:close/>
                </a:path>
              </a:pathLst>
            </a:custGeom>
            <a:solidFill>
              <a:srgbClr val="F9DE3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95859" cy="5740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3"/>
                </a:rPr>
                <a:t>Advice Team</a:t>
              </a:r>
            </a:p>
            <a:p>
              <a:pPr algn="ctr">
                <a:lnSpc>
                  <a:spcPts val="2520"/>
                </a:lnSpc>
              </a:pP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Advice Manager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Student Adviser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Student Adviser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Support &amp; Wellbeing Coordinator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2620923" y="5162550"/>
            <a:ext cx="10979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6" id="16"/>
          <p:cNvSpPr/>
          <p:nvPr/>
        </p:nvSpPr>
        <p:spPr>
          <a:xfrm>
            <a:off x="12518484" y="7986383"/>
            <a:ext cx="10979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7" id="17"/>
          <p:cNvGrpSpPr/>
          <p:nvPr/>
        </p:nvGrpSpPr>
        <p:grpSpPr>
          <a:xfrm rot="0">
            <a:off x="9871465" y="2989850"/>
            <a:ext cx="6577613" cy="749564"/>
            <a:chOff x="0" y="0"/>
            <a:chExt cx="1732375" cy="1974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32375" cy="197416"/>
            </a:xfrm>
            <a:custGeom>
              <a:avLst/>
              <a:gdLst/>
              <a:ahLst/>
              <a:cxnLst/>
              <a:rect r="r" b="b" t="t" l="l"/>
              <a:pathLst>
                <a:path h="197416" w="1732375">
                  <a:moveTo>
                    <a:pt x="60028" y="0"/>
                  </a:moveTo>
                  <a:lnTo>
                    <a:pt x="1672348" y="0"/>
                  </a:lnTo>
                  <a:cubicBezTo>
                    <a:pt x="1705500" y="0"/>
                    <a:pt x="1732375" y="26875"/>
                    <a:pt x="1732375" y="60028"/>
                  </a:cubicBezTo>
                  <a:lnTo>
                    <a:pt x="1732375" y="137389"/>
                  </a:lnTo>
                  <a:cubicBezTo>
                    <a:pt x="1732375" y="170541"/>
                    <a:pt x="1705500" y="197416"/>
                    <a:pt x="1672348" y="197416"/>
                  </a:cubicBezTo>
                  <a:lnTo>
                    <a:pt x="60028" y="197416"/>
                  </a:lnTo>
                  <a:cubicBezTo>
                    <a:pt x="44107" y="197416"/>
                    <a:pt x="28839" y="191092"/>
                    <a:pt x="17582" y="179834"/>
                  </a:cubicBezTo>
                  <a:cubicBezTo>
                    <a:pt x="6324" y="168577"/>
                    <a:pt x="0" y="153309"/>
                    <a:pt x="0" y="137389"/>
                  </a:cubicBezTo>
                  <a:lnTo>
                    <a:pt x="0" y="60028"/>
                  </a:lnTo>
                  <a:cubicBezTo>
                    <a:pt x="0" y="26875"/>
                    <a:pt x="26875" y="0"/>
                    <a:pt x="60028" y="0"/>
                  </a:cubicBezTo>
                  <a:close/>
                </a:path>
              </a:pathLst>
            </a:custGeom>
            <a:solidFill>
              <a:srgbClr val="F3932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732375" cy="24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7894837" y="2661369"/>
            <a:ext cx="11538410" cy="6706701"/>
          </a:xfrm>
          <a:custGeom>
            <a:avLst/>
            <a:gdLst/>
            <a:ahLst/>
            <a:cxnLst/>
            <a:rect r="r" b="b" t="t" l="l"/>
            <a:pathLst>
              <a:path h="6706701" w="11538410">
                <a:moveTo>
                  <a:pt x="0" y="0"/>
                </a:moveTo>
                <a:lnTo>
                  <a:pt x="11538411" y="0"/>
                </a:lnTo>
                <a:lnTo>
                  <a:pt x="11538411" y="6706701"/>
                </a:lnTo>
                <a:lnTo>
                  <a:pt x="0" y="6706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365775" y="1562335"/>
            <a:ext cx="7556450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000000"/>
                </a:solidFill>
                <a:latin typeface="Mont 3"/>
              </a:rPr>
              <a:t>What about the 6th Officer?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29781" y="3174450"/>
            <a:ext cx="6390084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Mont 3"/>
              </a:rPr>
              <a:t>How the SU teams have changed over the last year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-3853123" y="2661369"/>
            <a:ext cx="11614610" cy="6750992"/>
          </a:xfrm>
          <a:custGeom>
            <a:avLst/>
            <a:gdLst/>
            <a:ahLst/>
            <a:cxnLst/>
            <a:rect r="r" b="b" t="t" l="l"/>
            <a:pathLst>
              <a:path h="6750992" w="11614610">
                <a:moveTo>
                  <a:pt x="0" y="0"/>
                </a:moveTo>
                <a:lnTo>
                  <a:pt x="11614610" y="0"/>
                </a:lnTo>
                <a:lnTo>
                  <a:pt x="11614610" y="6750992"/>
                </a:lnTo>
                <a:lnTo>
                  <a:pt x="0" y="6750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47625" y="2907899"/>
            <a:ext cx="7412669" cy="6213642"/>
            <a:chOff x="0" y="0"/>
            <a:chExt cx="1952308" cy="163651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52308" cy="1636515"/>
            </a:xfrm>
            <a:custGeom>
              <a:avLst/>
              <a:gdLst/>
              <a:ahLst/>
              <a:cxnLst/>
              <a:rect r="r" b="b" t="t" l="l"/>
              <a:pathLst>
                <a:path h="1636515" w="1952308">
                  <a:moveTo>
                    <a:pt x="53265" y="0"/>
                  </a:moveTo>
                  <a:lnTo>
                    <a:pt x="1899042" y="0"/>
                  </a:lnTo>
                  <a:cubicBezTo>
                    <a:pt x="1928460" y="0"/>
                    <a:pt x="1952308" y="23848"/>
                    <a:pt x="1952308" y="53265"/>
                  </a:cubicBezTo>
                  <a:lnTo>
                    <a:pt x="1952308" y="1583250"/>
                  </a:lnTo>
                  <a:cubicBezTo>
                    <a:pt x="1952308" y="1597376"/>
                    <a:pt x="1946696" y="1610925"/>
                    <a:pt x="1936707" y="1620914"/>
                  </a:cubicBezTo>
                  <a:cubicBezTo>
                    <a:pt x="1926717" y="1630903"/>
                    <a:pt x="1913169" y="1636515"/>
                    <a:pt x="1899042" y="1636515"/>
                  </a:cubicBezTo>
                  <a:lnTo>
                    <a:pt x="53265" y="1636515"/>
                  </a:lnTo>
                  <a:cubicBezTo>
                    <a:pt x="23848" y="1636515"/>
                    <a:pt x="0" y="1612667"/>
                    <a:pt x="0" y="1583250"/>
                  </a:cubicBezTo>
                  <a:lnTo>
                    <a:pt x="0" y="53265"/>
                  </a:lnTo>
                  <a:cubicBezTo>
                    <a:pt x="0" y="23848"/>
                    <a:pt x="23848" y="0"/>
                    <a:pt x="53265" y="0"/>
                  </a:cubicBezTo>
                  <a:close/>
                </a:path>
              </a:pathLst>
            </a:custGeom>
            <a:solidFill>
              <a:srgbClr val="F386AE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952308" cy="16746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ont 3"/>
                </a:rPr>
                <a:t>More isn’t always better</a:t>
              </a:r>
            </a:p>
            <a:p>
              <a:pPr algn="ctr">
                <a:lnSpc>
                  <a:spcPts val="2799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As a team, we have realised we work are more effective as a team of 5. </a:t>
              </a:r>
            </a:p>
            <a:p>
              <a:pPr>
                <a:lnSpc>
                  <a:spcPts val="2520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More cohesive roles means better representation.</a:t>
              </a:r>
            </a:p>
            <a:p>
              <a:pPr>
                <a:lnSpc>
                  <a:spcPts val="2520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Potential use of the £24,000 money pot.</a:t>
              </a:r>
            </a:p>
            <a:p>
              <a:pPr>
                <a:lnSpc>
                  <a:spcPts val="2520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We have more staff support now, compared to before. (Shown to the right)</a:t>
              </a:r>
            </a:p>
            <a:p>
              <a:pPr>
                <a:lnSpc>
                  <a:spcPts val="2520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We have been able to accommodate Wellbeing projects this year. This would be a continuation of that.</a:t>
              </a:r>
            </a:p>
            <a:p>
              <a:pPr>
                <a:lnSpc>
                  <a:spcPts val="2520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We can elect “up to 6” Officers as per our constitution.</a:t>
              </a:r>
            </a:p>
            <a:p>
              <a:pPr>
                <a:lnSpc>
                  <a:spcPts val="2520"/>
                </a:lnSpc>
              </a:pPr>
            </a:p>
            <a:p>
              <a:pPr marL="388620" indent="-19431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Mont 2"/>
                </a:rPr>
                <a:t>Our Board of Trustees and the University have agreed in principal to this proposal.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DAFyvtb4FFU</dc:identifier>
  <dcterms:modified xsi:type="dcterms:W3CDTF">2011-08-01T06:04:30Z</dcterms:modified>
  <cp:revision>1</cp:revision>
  <dc:title>Student Council December</dc:title>
</cp:coreProperties>
</file>