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Calibri" panose="020F0502020204030204" pitchFamily="34" charset="0"/>
      <p:regular r:id="rId35"/>
      <p:bold r:id="rId36"/>
      <p:italic r:id="rId37"/>
      <p:boldItalic r:id="rId38"/>
    </p:embeddedFont>
    <p:embeddedFont>
      <p:font typeface="Lato" panose="020F0502020204030203" pitchFamily="34" charset="0"/>
      <p:regular r:id="rId39"/>
      <p:bold r:id="rId40"/>
      <p:italic r:id="rId41"/>
      <p:boldItalic r:id="rId42"/>
    </p:embeddedFont>
    <p:embeddedFont>
      <p:font typeface="Lato Bold" panose="020F0502020204030203" charset="0"/>
      <p:regular r:id="rId43"/>
    </p:embeddedFont>
    <p:embeddedFont>
      <p:font typeface="Mont 1" panose="020B0604020202020204"/>
      <p:regular r:id="rId44"/>
    </p:embeddedFont>
    <p:embeddedFont>
      <p:font typeface="Mont 2" panose="020B0604020202020204"/>
      <p:regular r:id="rId45"/>
    </p:embeddedFont>
    <p:embeddedFont>
      <p:font typeface="Mont 3" panose="020B0604020202020204"/>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2" d="100"/>
          <a:sy n="42" d="100"/>
        </p:scale>
        <p:origin x="78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Campaigning is the act of working towards a solution to an issue by influencing others, organising actions, and mobilising others. Campaigning has historically been important in Students' Unions and in social movements. Some examples of historic campaigns that you may recognise are #MeToo, the 2019 Global Climate Strikes, and the Black Lives Matter movement. </a:t>
            </a:r>
          </a:p>
          <a:p>
            <a:endParaRPr lang="en-US"/>
          </a:p>
          <a:p>
            <a:r>
              <a:rPr lang="en-US"/>
              <a:t>Campaigning aims to change policy, behaviour or law, although you may be most familiar with political campaigns that aim to persuade voters. Campaigning activity can manifest in a range of different ways- from direct to indirect action- and it can include building bridges with organisations and communities.</a:t>
            </a:r>
          </a:p>
          <a:p>
            <a:endParaRPr lang="en-US"/>
          </a:p>
          <a:p>
            <a:r>
              <a:rPr lang="en-US"/>
              <a:t>“A person who takes part in organised activities that are intended to change something in society.”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an incorrect assumption that the aim of campaigning is to raise awareness of issues, but that is not true. Raising awareness may be the start of a campaign, but solely raising awareness is not an effective tactic to creating lasting social change. Awareness may be the first step in your campaign, and can include a call to action, which would lead to further events and changes. If you would like to run an awareness campaign, think about why it is important to do these events, because that might highlight that there are more important factors to address.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an incorrect assumption that the aim of campaigning is to raise awareness of issues, but that is not true. Raising awareness may be the start of a campaign, but solely raising awareness is not an effective tactic to creating lasting social change. Awareness may be the first step in your campaign, and can include a call to action, which would lead to further events and changes. If you would like to run an awareness campaign, think about why it is important to do these events, because that might highlight that there are more important factors to address.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you've decided on what approach you'd like to take. Now it's time to consider how you can make this acheivable. You might want to do this all alone, if so, kudos, but it will  be very time consuming and could lead to burnout.</a:t>
            </a:r>
          </a:p>
          <a:p>
            <a:endParaRPr lang="en-US"/>
          </a:p>
          <a:p>
            <a:r>
              <a:rPr lang="en-US"/>
              <a:t>To avoid that, I suggest that each of you build a campaign team of people who will support you and help you get elected. It could be friends, coursemates or people from your society. These will help you get your message across effectively and it means that you have a support network to prevent burnout.</a:t>
            </a:r>
          </a:p>
          <a:p>
            <a:endParaRPr lang="en-US"/>
          </a:p>
          <a:p>
            <a:r>
              <a:rPr lang="en-US"/>
              <a:t>Before you reach out to people, have a think about what kind of skills you need for your campaign. It could be copywriting, graphic making, public speaking, organisation, persuasion etc.</a:t>
            </a:r>
          </a:p>
          <a:p>
            <a:r>
              <a:rPr lang="en-US"/>
              <a:t>My best tip would be to create a form where people tell you what their skills are. You want people to find the campaign meaningful and give them a purpose. Find out what people are good at, what motivates them and how much they can commit. With that data you can collectively appoint roles and form your team to suit what resources you need.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2.png"/><Relationship Id="rId7" Type="http://schemas.openxmlformats.org/officeDocument/2006/relationships/image" Target="../media/image1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43.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png"/><Relationship Id="rId11" Type="http://schemas.openxmlformats.org/officeDocument/2006/relationships/image" Target="../media/image3.png"/><Relationship Id="rId5" Type="http://schemas.openxmlformats.org/officeDocument/2006/relationships/image" Target="../media/image50.svg"/><Relationship Id="rId10" Type="http://schemas.openxmlformats.org/officeDocument/2006/relationships/image" Target="../media/image12.png"/><Relationship Id="rId4" Type="http://schemas.openxmlformats.org/officeDocument/2006/relationships/image" Target="../media/image49.png"/><Relationship Id="rId9" Type="http://schemas.openxmlformats.org/officeDocument/2006/relationships/image" Target="../media/image11.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3.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3.png"/><Relationship Id="rId4" Type="http://schemas.openxmlformats.org/officeDocument/2006/relationships/image" Target="../media/image54.svg"/><Relationship Id="rId9"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3.png"/><Relationship Id="rId4" Type="http://schemas.openxmlformats.org/officeDocument/2006/relationships/image" Target="../media/image14.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21" Type="http://schemas.openxmlformats.org/officeDocument/2006/relationships/image" Target="../media/image12.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10.jpe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7878" b="-17878"/>
            </a:stretch>
          </a:blipFill>
        </p:spPr>
      </p:sp>
      <p:sp>
        <p:nvSpPr>
          <p:cNvPr id="3" name="Freeform 3"/>
          <p:cNvSpPr/>
          <p:nvPr/>
        </p:nvSpPr>
        <p:spPr>
          <a:xfrm rot="5400000">
            <a:off x="3989927" y="-3989927"/>
            <a:ext cx="10294620" cy="18274473"/>
          </a:xfrm>
          <a:custGeom>
            <a:avLst/>
            <a:gdLst/>
            <a:ahLst/>
            <a:cxnLst/>
            <a:rect l="l" t="t" r="r" b="b"/>
            <a:pathLst>
              <a:path w="10294620" h="18274473">
                <a:moveTo>
                  <a:pt x="0" y="0"/>
                </a:moveTo>
                <a:lnTo>
                  <a:pt x="10294620" y="0"/>
                </a:lnTo>
                <a:lnTo>
                  <a:pt x="10294620" y="18274474"/>
                </a:lnTo>
                <a:lnTo>
                  <a:pt x="0" y="18274474"/>
                </a:lnTo>
                <a:lnTo>
                  <a:pt x="0" y="0"/>
                </a:lnTo>
                <a:close/>
              </a:path>
            </a:pathLst>
          </a:custGeom>
          <a:blipFill>
            <a:blip r:embed="rId3"/>
            <a:stretch>
              <a:fillRect/>
            </a:stretch>
          </a:blipFill>
        </p:spPr>
      </p:sp>
      <p:sp>
        <p:nvSpPr>
          <p:cNvPr id="4" name="TextBox 4"/>
          <p:cNvSpPr txBox="1"/>
          <p:nvPr/>
        </p:nvSpPr>
        <p:spPr>
          <a:xfrm>
            <a:off x="1028700" y="5833823"/>
            <a:ext cx="11075519" cy="1111253"/>
          </a:xfrm>
          <a:prstGeom prst="rect">
            <a:avLst/>
          </a:prstGeom>
        </p:spPr>
        <p:txBody>
          <a:bodyPr lIns="0" tIns="0" rIns="0" bIns="0" rtlCol="0" anchor="t">
            <a:spAutoFit/>
          </a:bodyPr>
          <a:lstStyle/>
          <a:p>
            <a:pPr algn="l">
              <a:lnSpc>
                <a:spcPts val="9099"/>
              </a:lnSpc>
            </a:pPr>
            <a:r>
              <a:rPr lang="en-US" sz="6499">
                <a:solidFill>
                  <a:srgbClr val="FFFFFF"/>
                </a:solidFill>
                <a:latin typeface="Mont 1"/>
                <a:ea typeface="Mont 1"/>
                <a:cs typeface="Mont 1"/>
                <a:sym typeface="Mont 1"/>
              </a:rPr>
              <a:t>Campaigning workshop</a:t>
            </a:r>
          </a:p>
        </p:txBody>
      </p:sp>
      <p:sp>
        <p:nvSpPr>
          <p:cNvPr id="5" name="Freeform 5"/>
          <p:cNvSpPr/>
          <p:nvPr/>
        </p:nvSpPr>
        <p:spPr>
          <a:xfrm>
            <a:off x="15692876" y="9015389"/>
            <a:ext cx="2595124" cy="1271611"/>
          </a:xfrm>
          <a:custGeom>
            <a:avLst/>
            <a:gdLst/>
            <a:ahLst/>
            <a:cxnLst/>
            <a:rect l="l" t="t" r="r" b="b"/>
            <a:pathLst>
              <a:path w="2595124" h="1271611">
                <a:moveTo>
                  <a:pt x="0" y="0"/>
                </a:moveTo>
                <a:lnTo>
                  <a:pt x="2595124" y="0"/>
                </a:lnTo>
                <a:lnTo>
                  <a:pt x="2595124" y="1271611"/>
                </a:lnTo>
                <a:lnTo>
                  <a:pt x="0" y="1271611"/>
                </a:lnTo>
                <a:lnTo>
                  <a:pt x="0" y="0"/>
                </a:lnTo>
                <a:close/>
              </a:path>
            </a:pathLst>
          </a:custGeom>
          <a:blipFill>
            <a:blip r:embed="rId4"/>
            <a:stretch>
              <a:fillRect/>
            </a:stretch>
          </a:blipFill>
        </p:spPr>
      </p:sp>
      <p:sp>
        <p:nvSpPr>
          <p:cNvPr id="6" name="Freeform 6"/>
          <p:cNvSpPr/>
          <p:nvPr/>
        </p:nvSpPr>
        <p:spPr>
          <a:xfrm>
            <a:off x="10721720" y="6232070"/>
            <a:ext cx="5337957" cy="4615351"/>
          </a:xfrm>
          <a:custGeom>
            <a:avLst/>
            <a:gdLst/>
            <a:ahLst/>
            <a:cxnLst/>
            <a:rect l="l" t="t" r="r" b="b"/>
            <a:pathLst>
              <a:path w="5337957" h="4615351">
                <a:moveTo>
                  <a:pt x="0" y="0"/>
                </a:moveTo>
                <a:lnTo>
                  <a:pt x="5337956" y="0"/>
                </a:lnTo>
                <a:lnTo>
                  <a:pt x="5337956" y="4615351"/>
                </a:lnTo>
                <a:lnTo>
                  <a:pt x="0" y="4615351"/>
                </a:lnTo>
                <a:lnTo>
                  <a:pt x="0" y="0"/>
                </a:lnTo>
                <a:close/>
              </a:path>
            </a:pathLst>
          </a:custGeom>
          <a:blipFill>
            <a:blip r:embed="rId5"/>
            <a:stretch>
              <a:fillRect/>
            </a:stretch>
          </a:blipFill>
        </p:spPr>
      </p:sp>
      <p:sp>
        <p:nvSpPr>
          <p:cNvPr id="7" name="Freeform 7"/>
          <p:cNvSpPr/>
          <p:nvPr/>
        </p:nvSpPr>
        <p:spPr>
          <a:xfrm>
            <a:off x="1028700" y="1028700"/>
            <a:ext cx="10569817" cy="4950198"/>
          </a:xfrm>
          <a:custGeom>
            <a:avLst/>
            <a:gdLst/>
            <a:ahLst/>
            <a:cxnLst/>
            <a:rect l="l" t="t" r="r" b="b"/>
            <a:pathLst>
              <a:path w="10569817" h="4950198">
                <a:moveTo>
                  <a:pt x="0" y="0"/>
                </a:moveTo>
                <a:lnTo>
                  <a:pt x="10569817" y="0"/>
                </a:lnTo>
                <a:lnTo>
                  <a:pt x="10569817" y="4950198"/>
                </a:lnTo>
                <a:lnTo>
                  <a:pt x="0" y="4950198"/>
                </a:lnTo>
                <a:lnTo>
                  <a:pt x="0" y="0"/>
                </a:lnTo>
                <a:close/>
              </a:path>
            </a:pathLst>
          </a:custGeom>
          <a:blipFill>
            <a:blip r:embed="rId6"/>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2318" y="4682238"/>
            <a:ext cx="15463364" cy="3201188"/>
          </a:xfrm>
          <a:custGeom>
            <a:avLst/>
            <a:gdLst/>
            <a:ahLst/>
            <a:cxnLst/>
            <a:rect l="l" t="t" r="r" b="b"/>
            <a:pathLst>
              <a:path w="15463364" h="3201188">
                <a:moveTo>
                  <a:pt x="0" y="0"/>
                </a:moveTo>
                <a:lnTo>
                  <a:pt x="15463364" y="0"/>
                </a:lnTo>
                <a:lnTo>
                  <a:pt x="15463364" y="3201188"/>
                </a:lnTo>
                <a:lnTo>
                  <a:pt x="0" y="3201188"/>
                </a:lnTo>
                <a:lnTo>
                  <a:pt x="0" y="0"/>
                </a:lnTo>
                <a:close/>
              </a:path>
            </a:pathLst>
          </a:custGeom>
          <a:blipFill>
            <a:blip r:embed="rId2"/>
            <a:stretch>
              <a:fillRect l="-439" t="-3196" r="-436" b="-1811"/>
            </a:stretch>
          </a:blipFill>
        </p:spPr>
      </p:sp>
      <p:sp>
        <p:nvSpPr>
          <p:cNvPr id="3" name="TextBox 3"/>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But what can I do?</a:t>
            </a:r>
          </a:p>
        </p:txBody>
      </p:sp>
      <p:sp>
        <p:nvSpPr>
          <p:cNvPr id="4" name="TextBox 4"/>
          <p:cNvSpPr txBox="1"/>
          <p:nvPr/>
        </p:nvSpPr>
        <p:spPr>
          <a:xfrm>
            <a:off x="1028700" y="1882142"/>
            <a:ext cx="16230600" cy="2035483"/>
          </a:xfrm>
          <a:prstGeom prst="rect">
            <a:avLst/>
          </a:prstGeom>
        </p:spPr>
        <p:txBody>
          <a:bodyPr lIns="0" tIns="0" rIns="0" bIns="0" rtlCol="0" anchor="t">
            <a:spAutoFit/>
          </a:bodyPr>
          <a:lstStyle/>
          <a:p>
            <a:pPr algn="l">
              <a:lnSpc>
                <a:spcPts val="5408"/>
              </a:lnSpc>
            </a:pPr>
            <a:r>
              <a:rPr lang="en-US" sz="3862">
                <a:solidFill>
                  <a:srgbClr val="110F38"/>
                </a:solidFill>
                <a:latin typeface="Lato"/>
                <a:ea typeface="Lato"/>
                <a:cs typeface="Lato"/>
                <a:sym typeface="Lato"/>
              </a:rPr>
              <a:t>Anyone can make a difference.</a:t>
            </a:r>
          </a:p>
          <a:p>
            <a:pPr algn="l">
              <a:lnSpc>
                <a:spcPts val="5408"/>
              </a:lnSpc>
            </a:pPr>
            <a:endParaRPr lang="en-US" sz="3862">
              <a:solidFill>
                <a:srgbClr val="110F38"/>
              </a:solidFill>
              <a:latin typeface="Lato"/>
              <a:ea typeface="Lato"/>
              <a:cs typeface="Lato"/>
              <a:sym typeface="Lato"/>
            </a:endParaRPr>
          </a:p>
          <a:p>
            <a:pPr algn="l">
              <a:lnSpc>
                <a:spcPts val="5408"/>
              </a:lnSpc>
            </a:pPr>
            <a:r>
              <a:rPr lang="en-US" sz="3862">
                <a:solidFill>
                  <a:srgbClr val="110F38"/>
                </a:solidFill>
                <a:latin typeface="Lato"/>
                <a:ea typeface="Lato"/>
                <a:cs typeface="Lato"/>
                <a:sym typeface="Lato"/>
              </a:rPr>
              <a:t>Mindset is everything.</a:t>
            </a:r>
          </a:p>
        </p:txBody>
      </p:sp>
      <p:sp>
        <p:nvSpPr>
          <p:cNvPr id="5" name="Freeform 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6" name="Freeform 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7" name="Freeform 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8" name="Freeform 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9" name="Freeform 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10" name="Freeform 1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What is your campaign?</a:t>
            </a:r>
          </a:p>
        </p:txBody>
      </p:sp>
      <p:sp>
        <p:nvSpPr>
          <p:cNvPr id="3" name="TextBox 3"/>
          <p:cNvSpPr txBox="1"/>
          <p:nvPr/>
        </p:nvSpPr>
        <p:spPr>
          <a:xfrm>
            <a:off x="1028700" y="1882142"/>
            <a:ext cx="16230600" cy="6150283"/>
          </a:xfrm>
          <a:prstGeom prst="rect">
            <a:avLst/>
          </a:prstGeom>
        </p:spPr>
        <p:txBody>
          <a:bodyPr lIns="0" tIns="0" rIns="0" bIns="0" rtlCol="0" anchor="t">
            <a:spAutoFit/>
          </a:bodyPr>
          <a:lstStyle/>
          <a:p>
            <a:pPr algn="l">
              <a:lnSpc>
                <a:spcPts val="5408"/>
              </a:lnSpc>
            </a:pPr>
            <a:r>
              <a:rPr lang="en-US" sz="3862">
                <a:solidFill>
                  <a:srgbClr val="110F38"/>
                </a:solidFill>
                <a:latin typeface="Lato"/>
                <a:ea typeface="Lato"/>
                <a:cs typeface="Lato"/>
                <a:sym typeface="Lato"/>
              </a:rPr>
              <a:t>Think about the specific problems at the university:</a:t>
            </a:r>
          </a:p>
          <a:p>
            <a:pPr marL="1667986" lvl="2" indent="-555995" algn="l">
              <a:lnSpc>
                <a:spcPts val="5408"/>
              </a:lnSpc>
              <a:buFont typeface="Arial"/>
              <a:buChar char="⚬"/>
            </a:pPr>
            <a:r>
              <a:rPr lang="en-US" sz="3862">
                <a:solidFill>
                  <a:srgbClr val="110F38"/>
                </a:solidFill>
                <a:latin typeface="Lato"/>
                <a:ea typeface="Lato"/>
                <a:cs typeface="Lato"/>
                <a:sym typeface="Lato"/>
              </a:rPr>
              <a:t>Is this a problem many people are passionate about?</a:t>
            </a:r>
          </a:p>
          <a:p>
            <a:pPr marL="1667986" lvl="2" indent="-555995" algn="l">
              <a:lnSpc>
                <a:spcPts val="5408"/>
              </a:lnSpc>
              <a:buFont typeface="Arial"/>
              <a:buChar char="⚬"/>
            </a:pPr>
            <a:r>
              <a:rPr lang="en-US" sz="3862">
                <a:solidFill>
                  <a:srgbClr val="110F38"/>
                </a:solidFill>
                <a:latin typeface="Lato"/>
                <a:ea typeface="Lato"/>
                <a:cs typeface="Lato"/>
                <a:sym typeface="Lato"/>
              </a:rPr>
              <a:t>What is the scale of this problem?</a:t>
            </a:r>
          </a:p>
          <a:p>
            <a:pPr marL="1667986" lvl="2" indent="-555995" algn="l">
              <a:lnSpc>
                <a:spcPts val="5408"/>
              </a:lnSpc>
              <a:buFont typeface="Arial"/>
              <a:buChar char="⚬"/>
            </a:pPr>
            <a:r>
              <a:rPr lang="en-US" sz="3862">
                <a:solidFill>
                  <a:srgbClr val="110F38"/>
                </a:solidFill>
                <a:latin typeface="Lato"/>
                <a:ea typeface="Lato"/>
                <a:cs typeface="Lato"/>
                <a:sym typeface="Lato"/>
              </a:rPr>
              <a:t>Are there deeper issues that cause the problem?</a:t>
            </a:r>
          </a:p>
          <a:p>
            <a:pPr marL="1667986" lvl="2" indent="-555995" algn="l">
              <a:lnSpc>
                <a:spcPts val="5408"/>
              </a:lnSpc>
              <a:buFont typeface="Arial"/>
              <a:buChar char="⚬"/>
            </a:pPr>
            <a:r>
              <a:rPr lang="en-US" sz="3862" u="sng">
                <a:solidFill>
                  <a:srgbClr val="110F38"/>
                </a:solidFill>
                <a:latin typeface="Lato"/>
                <a:ea typeface="Lato"/>
                <a:cs typeface="Lato"/>
                <a:sym typeface="Lato"/>
              </a:rPr>
              <a:t>What evidence do you have?</a:t>
            </a:r>
          </a:p>
          <a:p>
            <a:pPr marL="1667986" lvl="2" indent="-555995" algn="l">
              <a:lnSpc>
                <a:spcPts val="5408"/>
              </a:lnSpc>
              <a:buFont typeface="Arial"/>
              <a:buChar char="⚬"/>
            </a:pPr>
            <a:r>
              <a:rPr lang="en-US" sz="3862">
                <a:solidFill>
                  <a:srgbClr val="110F38"/>
                </a:solidFill>
                <a:latin typeface="Lato"/>
                <a:ea typeface="Lato"/>
                <a:cs typeface="Lato"/>
                <a:sym typeface="Lato"/>
              </a:rPr>
              <a:t>Who do these problems affect?</a:t>
            </a:r>
          </a:p>
          <a:p>
            <a:pPr marL="1667986" lvl="2" indent="-555995" algn="l">
              <a:lnSpc>
                <a:spcPts val="5408"/>
              </a:lnSpc>
              <a:buFont typeface="Arial"/>
              <a:buChar char="⚬"/>
            </a:pPr>
            <a:r>
              <a:rPr lang="en-US" sz="3862">
                <a:solidFill>
                  <a:srgbClr val="110F38"/>
                </a:solidFill>
                <a:latin typeface="Lato"/>
                <a:ea typeface="Lato"/>
                <a:cs typeface="Lato"/>
                <a:sym typeface="Lato"/>
              </a:rPr>
              <a:t>What could you realistically tackle as an elected officer?</a:t>
            </a:r>
          </a:p>
          <a:p>
            <a:pPr marL="1667986" lvl="2" indent="-555995" algn="l">
              <a:lnSpc>
                <a:spcPts val="5408"/>
              </a:lnSpc>
              <a:buFont typeface="Arial"/>
              <a:buChar char="⚬"/>
            </a:pPr>
            <a:r>
              <a:rPr lang="en-US" sz="3862">
                <a:solidFill>
                  <a:srgbClr val="110F38"/>
                </a:solidFill>
                <a:latin typeface="Lato"/>
                <a:ea typeface="Lato"/>
                <a:cs typeface="Lato"/>
                <a:sym typeface="Lato"/>
              </a:rPr>
              <a:t>What solutions do you have in mind?</a:t>
            </a:r>
          </a:p>
          <a:p>
            <a:pPr marL="1667986" lvl="2" indent="-555995" algn="l">
              <a:lnSpc>
                <a:spcPts val="5408"/>
              </a:lnSpc>
              <a:buFont typeface="Arial"/>
              <a:buChar char="⚬"/>
            </a:pPr>
            <a:r>
              <a:rPr lang="en-US" sz="3862">
                <a:solidFill>
                  <a:srgbClr val="110F38"/>
                </a:solidFill>
                <a:latin typeface="Lato"/>
                <a:ea typeface="Lato"/>
                <a:cs typeface="Lato"/>
                <a:sym typeface="Lato"/>
              </a:rPr>
              <a:t>What impact would your solutions have?</a:t>
            </a:r>
          </a:p>
        </p:txBody>
      </p:sp>
      <p:sp>
        <p:nvSpPr>
          <p:cNvPr id="4" name="TextBox 4"/>
          <p:cNvSpPr txBox="1"/>
          <p:nvPr/>
        </p:nvSpPr>
        <p:spPr>
          <a:xfrm>
            <a:off x="11923058" y="1315721"/>
            <a:ext cx="3296642" cy="307974"/>
          </a:xfrm>
          <a:prstGeom prst="rect">
            <a:avLst/>
          </a:prstGeom>
        </p:spPr>
        <p:txBody>
          <a:bodyPr lIns="0" tIns="0" rIns="0" bIns="0" rtlCol="0" anchor="t">
            <a:spAutoFit/>
          </a:bodyPr>
          <a:lstStyle/>
          <a:p>
            <a:pPr algn="ctr">
              <a:lnSpc>
                <a:spcPts val="2450"/>
              </a:lnSpc>
              <a:spcBef>
                <a:spcPct val="0"/>
              </a:spcBef>
            </a:pPr>
            <a:r>
              <a:rPr lang="en-US" sz="1750">
                <a:solidFill>
                  <a:srgbClr val="110F38"/>
                </a:solidFill>
                <a:latin typeface="Mont 2"/>
                <a:ea typeface="Mont 2"/>
                <a:cs typeface="Mont 2"/>
                <a:sym typeface="Mont 2"/>
              </a:rPr>
              <a:t>(It is n</a:t>
            </a:r>
            <a:r>
              <a:rPr lang="en-US" sz="1750" b="1">
                <a:solidFill>
                  <a:srgbClr val="110F38"/>
                </a:solidFill>
                <a:latin typeface="Mont 2"/>
                <a:ea typeface="Mont 2"/>
                <a:cs typeface="Mont 2"/>
                <a:sym typeface="Mont 2"/>
              </a:rPr>
              <a:t>ot only to get elected!)</a:t>
            </a:r>
          </a:p>
        </p:txBody>
      </p:sp>
      <p:sp>
        <p:nvSpPr>
          <p:cNvPr id="5" name="Freeform 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6" name="Freeform 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7" name="Freeform 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8" name="Freeform 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9" name="Freeform 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10" name="Freeform 1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4951981"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Find your “why”</a:t>
            </a:r>
          </a:p>
        </p:txBody>
      </p:sp>
      <p:sp>
        <p:nvSpPr>
          <p:cNvPr id="3" name="TextBox 3"/>
          <p:cNvSpPr txBox="1"/>
          <p:nvPr/>
        </p:nvSpPr>
        <p:spPr>
          <a:xfrm>
            <a:off x="1028700" y="2159101"/>
            <a:ext cx="16230600" cy="6169406"/>
          </a:xfrm>
          <a:prstGeom prst="rect">
            <a:avLst/>
          </a:prstGeom>
        </p:spPr>
        <p:txBody>
          <a:bodyPr lIns="0" tIns="0" rIns="0" bIns="0" rtlCol="0" anchor="t">
            <a:spAutoFit/>
          </a:bodyPr>
          <a:lstStyle/>
          <a:p>
            <a:pPr marL="833375" lvl="1" indent="-416687" algn="l">
              <a:lnSpc>
                <a:spcPts val="5404"/>
              </a:lnSpc>
              <a:buFont typeface="Arial"/>
              <a:buChar char="•"/>
            </a:pPr>
            <a:r>
              <a:rPr lang="en-US" sz="3860">
                <a:solidFill>
                  <a:srgbClr val="110F38"/>
                </a:solidFill>
                <a:latin typeface="Mont 1"/>
                <a:ea typeface="Mont 1"/>
                <a:cs typeface="Mont 1"/>
                <a:sym typeface="Mont 1"/>
              </a:rPr>
              <a:t>Campaigns are built on the sense of injustice and that something </a:t>
            </a:r>
            <a:r>
              <a:rPr lang="en-US" sz="3860" u="sng">
                <a:solidFill>
                  <a:srgbClr val="110F38"/>
                </a:solidFill>
                <a:latin typeface="Mont 1"/>
                <a:ea typeface="Mont 1"/>
                <a:cs typeface="Mont 1"/>
                <a:sym typeface="Mont 1"/>
              </a:rPr>
              <a:t>needs</a:t>
            </a:r>
            <a:r>
              <a:rPr lang="en-US" sz="3860">
                <a:solidFill>
                  <a:srgbClr val="110F38"/>
                </a:solidFill>
                <a:latin typeface="Mont 1"/>
                <a:ea typeface="Mont 1"/>
                <a:cs typeface="Mont 1"/>
                <a:sym typeface="Mont 1"/>
              </a:rPr>
              <a:t> to change.</a:t>
            </a:r>
          </a:p>
          <a:p>
            <a:pPr marL="833375" lvl="1" indent="-416687" algn="l">
              <a:lnSpc>
                <a:spcPts val="5404"/>
              </a:lnSpc>
              <a:buFont typeface="Arial"/>
              <a:buChar char="•"/>
            </a:pPr>
            <a:r>
              <a:rPr lang="en-US" sz="3860">
                <a:solidFill>
                  <a:srgbClr val="110F38"/>
                </a:solidFill>
                <a:latin typeface="Mont 1"/>
                <a:ea typeface="Mont 1"/>
                <a:cs typeface="Mont 1"/>
                <a:sym typeface="Mont 1"/>
              </a:rPr>
              <a:t>Relate to your own experiences and find commonality with:</a:t>
            </a:r>
          </a:p>
          <a:p>
            <a:pPr marL="1666749" lvl="2" indent="-555583" algn="l">
              <a:lnSpc>
                <a:spcPts val="5404"/>
              </a:lnSpc>
              <a:buFont typeface="Arial"/>
              <a:buChar char="⚬"/>
            </a:pPr>
            <a:r>
              <a:rPr lang="en-US" sz="3860">
                <a:solidFill>
                  <a:srgbClr val="110F38"/>
                </a:solidFill>
                <a:latin typeface="Mont 1"/>
                <a:ea typeface="Mont 1"/>
                <a:cs typeface="Mont 1"/>
                <a:sym typeface="Mont 1"/>
              </a:rPr>
              <a:t>Peers and your wider network</a:t>
            </a:r>
          </a:p>
          <a:p>
            <a:pPr marL="1666749" lvl="2" indent="-555583" algn="l">
              <a:lnSpc>
                <a:spcPts val="5404"/>
              </a:lnSpc>
              <a:buFont typeface="Arial"/>
              <a:buChar char="⚬"/>
            </a:pPr>
            <a:r>
              <a:rPr lang="en-US" sz="3860">
                <a:solidFill>
                  <a:srgbClr val="110F38"/>
                </a:solidFill>
                <a:latin typeface="Mont 1"/>
                <a:ea typeface="Mont 1"/>
                <a:cs typeface="Mont 1"/>
                <a:sym typeface="Mont 1"/>
              </a:rPr>
              <a:t>People on your course / in your year</a:t>
            </a:r>
          </a:p>
          <a:p>
            <a:pPr marL="1666749" lvl="2" indent="-555583" algn="l">
              <a:lnSpc>
                <a:spcPts val="5404"/>
              </a:lnSpc>
              <a:buFont typeface="Arial"/>
              <a:buChar char="⚬"/>
            </a:pPr>
            <a:r>
              <a:rPr lang="en-US" sz="3860">
                <a:solidFill>
                  <a:srgbClr val="110F38"/>
                </a:solidFill>
                <a:latin typeface="Mont 1"/>
                <a:ea typeface="Mont 1"/>
                <a:cs typeface="Mont 1"/>
                <a:sym typeface="Mont 1"/>
              </a:rPr>
              <a:t>People in your school / department</a:t>
            </a:r>
          </a:p>
          <a:p>
            <a:pPr marL="1666749" lvl="2" indent="-555583" algn="l">
              <a:lnSpc>
                <a:spcPts val="5404"/>
              </a:lnSpc>
              <a:buFont typeface="Arial"/>
              <a:buChar char="⚬"/>
            </a:pPr>
            <a:r>
              <a:rPr lang="en-US" sz="3860">
                <a:solidFill>
                  <a:srgbClr val="110F38"/>
                </a:solidFill>
                <a:latin typeface="Mont 1"/>
                <a:ea typeface="Mont 1"/>
                <a:cs typeface="Mont 1"/>
                <a:sym typeface="Mont 1"/>
              </a:rPr>
              <a:t>Your community.</a:t>
            </a:r>
          </a:p>
          <a:p>
            <a:pPr algn="l">
              <a:lnSpc>
                <a:spcPts val="5404"/>
              </a:lnSpc>
            </a:pPr>
            <a:endParaRPr lang="en-US" sz="3860">
              <a:solidFill>
                <a:srgbClr val="110F38"/>
              </a:solidFill>
              <a:latin typeface="Mont 1"/>
              <a:ea typeface="Mont 1"/>
              <a:cs typeface="Mont 1"/>
              <a:sym typeface="Mont 1"/>
            </a:endParaRPr>
          </a:p>
          <a:p>
            <a:pPr algn="l">
              <a:lnSpc>
                <a:spcPts val="5404"/>
              </a:lnSpc>
              <a:spcBef>
                <a:spcPct val="0"/>
              </a:spcBef>
            </a:pPr>
            <a:r>
              <a:rPr lang="en-US" sz="3860">
                <a:solidFill>
                  <a:srgbClr val="110F38"/>
                </a:solidFill>
                <a:latin typeface="Mont 2"/>
                <a:ea typeface="Mont 2"/>
                <a:cs typeface="Mont 2"/>
                <a:sym typeface="Mont 2"/>
              </a:rPr>
              <a:t>Think global, act local.</a:t>
            </a:r>
          </a:p>
        </p:txBody>
      </p:sp>
      <p:sp>
        <p:nvSpPr>
          <p:cNvPr id="4" name="Freeform 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5" name="Freeform 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8" name="Freeform 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9" name="Freeform 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What are your goals?</a:t>
            </a:r>
          </a:p>
        </p:txBody>
      </p:sp>
      <p:sp>
        <p:nvSpPr>
          <p:cNvPr id="3" name="TextBox 3"/>
          <p:cNvSpPr txBox="1"/>
          <p:nvPr/>
        </p:nvSpPr>
        <p:spPr>
          <a:xfrm>
            <a:off x="1028700" y="1882142"/>
            <a:ext cx="16230600" cy="6150283"/>
          </a:xfrm>
          <a:prstGeom prst="rect">
            <a:avLst/>
          </a:prstGeom>
        </p:spPr>
        <p:txBody>
          <a:bodyPr lIns="0" tIns="0" rIns="0" bIns="0" rtlCol="0" anchor="t">
            <a:spAutoFit/>
          </a:bodyPr>
          <a:lstStyle/>
          <a:p>
            <a:pPr algn="l">
              <a:lnSpc>
                <a:spcPts val="5408"/>
              </a:lnSpc>
            </a:pPr>
            <a:r>
              <a:rPr lang="en-US" sz="3862">
                <a:solidFill>
                  <a:srgbClr val="110F38"/>
                </a:solidFill>
                <a:latin typeface="Lato"/>
                <a:ea typeface="Lato"/>
                <a:cs typeface="Lato"/>
                <a:sym typeface="Lato"/>
              </a:rPr>
              <a:t> A goal without a plan is just a wish</a:t>
            </a:r>
          </a:p>
          <a:p>
            <a:pPr algn="l">
              <a:lnSpc>
                <a:spcPts val="5408"/>
              </a:lnSpc>
            </a:pPr>
            <a:endParaRPr lang="en-US" sz="3862">
              <a:solidFill>
                <a:srgbClr val="110F38"/>
              </a:solidFill>
              <a:latin typeface="Lato"/>
              <a:ea typeface="Lato"/>
              <a:cs typeface="Lato"/>
              <a:sym typeface="Lato"/>
            </a:endParaRPr>
          </a:p>
          <a:p>
            <a:pPr algn="l">
              <a:lnSpc>
                <a:spcPts val="5408"/>
              </a:lnSpc>
            </a:pPr>
            <a:r>
              <a:rPr lang="en-US" sz="3862">
                <a:solidFill>
                  <a:srgbClr val="110F38"/>
                </a:solidFill>
                <a:latin typeface="Lato"/>
                <a:ea typeface="Lato"/>
                <a:cs typeface="Lato"/>
                <a:sym typeface="Lato"/>
              </a:rPr>
              <a:t>Think </a:t>
            </a:r>
            <a:r>
              <a:rPr lang="en-US" sz="3862" b="1">
                <a:solidFill>
                  <a:srgbClr val="110F38"/>
                </a:solidFill>
                <a:latin typeface="Lato Bold"/>
                <a:ea typeface="Lato Bold"/>
                <a:cs typeface="Lato Bold"/>
                <a:sym typeface="Lato Bold"/>
              </a:rPr>
              <a:t>SMART</a:t>
            </a:r>
            <a:r>
              <a:rPr lang="en-US" sz="3862">
                <a:solidFill>
                  <a:srgbClr val="110F38"/>
                </a:solidFill>
                <a:latin typeface="Lato"/>
                <a:ea typeface="Lato"/>
                <a:cs typeface="Lato"/>
                <a:sym typeface="Lato"/>
              </a:rPr>
              <a:t>:</a:t>
            </a:r>
          </a:p>
          <a:p>
            <a:pPr algn="l">
              <a:lnSpc>
                <a:spcPts val="5408"/>
              </a:lnSpc>
            </a:pPr>
            <a:endParaRPr lang="en-US" sz="3862">
              <a:solidFill>
                <a:srgbClr val="110F38"/>
              </a:solidFill>
              <a:latin typeface="Lato"/>
              <a:ea typeface="Lato"/>
              <a:cs typeface="Lato"/>
              <a:sym typeface="Lato"/>
            </a:endParaRPr>
          </a:p>
          <a:p>
            <a:pPr algn="l">
              <a:lnSpc>
                <a:spcPts val="5408"/>
              </a:lnSpc>
            </a:pPr>
            <a:r>
              <a:rPr lang="en-US" sz="3862" b="1">
                <a:solidFill>
                  <a:srgbClr val="110F38"/>
                </a:solidFill>
                <a:latin typeface="Lato Bold"/>
                <a:ea typeface="Lato Bold"/>
                <a:cs typeface="Lato Bold"/>
                <a:sym typeface="Lato Bold"/>
              </a:rPr>
              <a:t>Specific</a:t>
            </a:r>
            <a:r>
              <a:rPr lang="en-US" sz="3862">
                <a:solidFill>
                  <a:srgbClr val="110F38"/>
                </a:solidFill>
                <a:latin typeface="Lato"/>
                <a:ea typeface="Lato"/>
                <a:cs typeface="Lato"/>
                <a:sym typeface="Lato"/>
              </a:rPr>
              <a:t>-           Who? What? Why? How?</a:t>
            </a:r>
          </a:p>
          <a:p>
            <a:pPr algn="l">
              <a:lnSpc>
                <a:spcPts val="5408"/>
              </a:lnSpc>
            </a:pPr>
            <a:r>
              <a:rPr lang="en-US" sz="3862" b="1">
                <a:solidFill>
                  <a:srgbClr val="110F38"/>
                </a:solidFill>
                <a:latin typeface="Lato Bold"/>
                <a:ea typeface="Lato Bold"/>
                <a:cs typeface="Lato Bold"/>
                <a:sym typeface="Lato Bold"/>
              </a:rPr>
              <a:t>Measurable</a:t>
            </a:r>
            <a:r>
              <a:rPr lang="en-US" sz="3862">
                <a:solidFill>
                  <a:srgbClr val="110F38"/>
                </a:solidFill>
                <a:latin typeface="Lato"/>
                <a:ea typeface="Lato"/>
                <a:cs typeface="Lato"/>
                <a:sym typeface="Lato"/>
              </a:rPr>
              <a:t>-  Give relevant metrics you can compare progress with</a:t>
            </a:r>
          </a:p>
          <a:p>
            <a:pPr algn="l">
              <a:lnSpc>
                <a:spcPts val="5408"/>
              </a:lnSpc>
            </a:pPr>
            <a:r>
              <a:rPr lang="en-US" sz="3862" b="1">
                <a:solidFill>
                  <a:srgbClr val="110F38"/>
                </a:solidFill>
                <a:latin typeface="Lato Bold"/>
                <a:ea typeface="Lato Bold"/>
                <a:cs typeface="Lato Bold"/>
                <a:sym typeface="Lato Bold"/>
              </a:rPr>
              <a:t>Achievable</a:t>
            </a:r>
            <a:r>
              <a:rPr lang="en-US" sz="3862">
                <a:solidFill>
                  <a:srgbClr val="110F38"/>
                </a:solidFill>
                <a:latin typeface="Lato"/>
                <a:ea typeface="Lato"/>
                <a:cs typeface="Lato"/>
                <a:sym typeface="Lato"/>
              </a:rPr>
              <a:t>-    Be realistic about your sphere of influence and resources</a:t>
            </a:r>
          </a:p>
          <a:p>
            <a:pPr algn="l">
              <a:lnSpc>
                <a:spcPts val="5408"/>
              </a:lnSpc>
            </a:pPr>
            <a:r>
              <a:rPr lang="en-US" sz="3862" b="1">
                <a:solidFill>
                  <a:srgbClr val="110F38"/>
                </a:solidFill>
                <a:latin typeface="Lato Bold"/>
                <a:ea typeface="Lato Bold"/>
                <a:cs typeface="Lato Bold"/>
                <a:sym typeface="Lato Bold"/>
              </a:rPr>
              <a:t>Relevant</a:t>
            </a:r>
            <a:r>
              <a:rPr lang="en-US" sz="3862">
                <a:solidFill>
                  <a:srgbClr val="110F38"/>
                </a:solidFill>
                <a:latin typeface="Lato"/>
                <a:ea typeface="Lato"/>
                <a:cs typeface="Lato"/>
                <a:sym typeface="Lato"/>
              </a:rPr>
              <a:t>-         Why this problem? How does this link to other issues?</a:t>
            </a:r>
          </a:p>
          <a:p>
            <a:pPr algn="l">
              <a:lnSpc>
                <a:spcPts val="5408"/>
              </a:lnSpc>
            </a:pPr>
            <a:r>
              <a:rPr lang="en-US" sz="3862" b="1">
                <a:solidFill>
                  <a:srgbClr val="110F38"/>
                </a:solidFill>
                <a:latin typeface="Lato Bold"/>
                <a:ea typeface="Lato Bold"/>
                <a:cs typeface="Lato Bold"/>
                <a:sym typeface="Lato Bold"/>
              </a:rPr>
              <a:t>Time</a:t>
            </a:r>
            <a:r>
              <a:rPr lang="en-US" sz="3862">
                <a:solidFill>
                  <a:srgbClr val="110F38"/>
                </a:solidFill>
                <a:latin typeface="Lato"/>
                <a:ea typeface="Lato"/>
                <a:cs typeface="Lato"/>
                <a:sym typeface="Lato"/>
              </a:rPr>
              <a:t>-                  When do you want to achieve this by? What is the timeline?</a:t>
            </a:r>
          </a:p>
        </p:txBody>
      </p:sp>
      <p:sp>
        <p:nvSpPr>
          <p:cNvPr id="4" name="Freeform 4"/>
          <p:cNvSpPr/>
          <p:nvPr/>
        </p:nvSpPr>
        <p:spPr>
          <a:xfrm>
            <a:off x="15033732" y="1012003"/>
            <a:ext cx="2225568" cy="2225568"/>
          </a:xfrm>
          <a:custGeom>
            <a:avLst/>
            <a:gdLst/>
            <a:ahLst/>
            <a:cxnLst/>
            <a:rect l="l" t="t" r="r" b="b"/>
            <a:pathLst>
              <a:path w="2225568" h="2225568">
                <a:moveTo>
                  <a:pt x="0" y="0"/>
                </a:moveTo>
                <a:lnTo>
                  <a:pt x="2225568" y="0"/>
                </a:lnTo>
                <a:lnTo>
                  <a:pt x="2225568" y="2225569"/>
                </a:lnTo>
                <a:lnTo>
                  <a:pt x="0" y="2225569"/>
                </a:lnTo>
                <a:lnTo>
                  <a:pt x="0" y="0"/>
                </a:lnTo>
                <a:close/>
              </a:path>
            </a:pathLst>
          </a:custGeom>
          <a:blipFill>
            <a:blip r:embed="rId2"/>
            <a:stretch>
              <a:fillRect/>
            </a:stretch>
          </a:blipFill>
        </p:spPr>
      </p:sp>
      <p:sp>
        <p:nvSpPr>
          <p:cNvPr id="5" name="Freeform 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6" name="Freeform 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7" name="Freeform 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8" name="Freeform 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9" name="Freeform 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10" name="Freeform 1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87930"/>
            <a:ext cx="16138475" cy="6504306"/>
          </a:xfrm>
          <a:prstGeom prst="rect">
            <a:avLst/>
          </a:prstGeom>
        </p:spPr>
        <p:txBody>
          <a:bodyPr lIns="0" tIns="0" rIns="0" bIns="0" rtlCol="0" anchor="t">
            <a:spAutoFit/>
          </a:bodyPr>
          <a:lstStyle/>
          <a:p>
            <a:pPr algn="l">
              <a:lnSpc>
                <a:spcPts val="5319"/>
              </a:lnSpc>
            </a:pPr>
            <a:r>
              <a:rPr lang="en-US" sz="3799">
                <a:solidFill>
                  <a:srgbClr val="000000"/>
                </a:solidFill>
                <a:latin typeface="Mont 1"/>
                <a:ea typeface="Mont 1"/>
                <a:cs typeface="Mont 1"/>
                <a:sym typeface="Mont 1"/>
              </a:rPr>
              <a:t>Raising awareness is not enough to achieve social change.</a:t>
            </a:r>
          </a:p>
          <a:p>
            <a:pPr algn="l">
              <a:lnSpc>
                <a:spcPts val="5319"/>
              </a:lnSpc>
            </a:pPr>
            <a:r>
              <a:rPr lang="en-US" sz="3799">
                <a:solidFill>
                  <a:srgbClr val="000000"/>
                </a:solidFill>
                <a:latin typeface="Mont 1"/>
                <a:ea typeface="Mont 1"/>
                <a:cs typeface="Mont 1"/>
                <a:sym typeface="Mont 1"/>
              </a:rPr>
              <a:t>You need a theory of change and call to action:</a:t>
            </a:r>
          </a:p>
          <a:p>
            <a:pPr algn="l">
              <a:lnSpc>
                <a:spcPts val="5319"/>
              </a:lnSpc>
            </a:pPr>
            <a:r>
              <a:rPr lang="en-US" sz="3799">
                <a:solidFill>
                  <a:srgbClr val="000000"/>
                </a:solidFill>
                <a:latin typeface="Mont 1"/>
                <a:ea typeface="Mont 1"/>
                <a:cs typeface="Mont 1"/>
                <a:sym typeface="Mont 1"/>
              </a:rPr>
              <a:t>“Donate to this charity to enable...”      “Get vaccinated to stop...”</a:t>
            </a:r>
          </a:p>
          <a:p>
            <a:pPr algn="l">
              <a:lnSpc>
                <a:spcPts val="4059"/>
              </a:lnSpc>
            </a:pPr>
            <a:endParaRPr lang="en-US" sz="3799">
              <a:solidFill>
                <a:srgbClr val="000000"/>
              </a:solidFill>
              <a:latin typeface="Mont 1"/>
              <a:ea typeface="Mont 1"/>
              <a:cs typeface="Mont 1"/>
              <a:sym typeface="Mont 1"/>
            </a:endParaRPr>
          </a:p>
          <a:p>
            <a:pPr marL="820409" lvl="1" indent="-410205" algn="l">
              <a:lnSpc>
                <a:spcPts val="5319"/>
              </a:lnSpc>
              <a:buFont typeface="Arial"/>
              <a:buChar char="•"/>
            </a:pPr>
            <a:r>
              <a:rPr lang="en-US" sz="3799">
                <a:solidFill>
                  <a:srgbClr val="000000"/>
                </a:solidFill>
                <a:latin typeface="Mont 3"/>
                <a:ea typeface="Mont 3"/>
                <a:cs typeface="Mont 3"/>
                <a:sym typeface="Mont 3"/>
              </a:rPr>
              <a:t>100 signatures on a petition/ passing a policy?</a:t>
            </a:r>
          </a:p>
          <a:p>
            <a:pPr marL="820409" lvl="1" indent="-410205" algn="l">
              <a:lnSpc>
                <a:spcPts val="5319"/>
              </a:lnSpc>
              <a:buFont typeface="Arial"/>
              <a:buChar char="•"/>
            </a:pPr>
            <a:r>
              <a:rPr lang="en-US" sz="3799">
                <a:solidFill>
                  <a:srgbClr val="000000"/>
                </a:solidFill>
                <a:latin typeface="Mont 3"/>
                <a:ea typeface="Mont 3"/>
                <a:cs typeface="Mont 3"/>
                <a:sym typeface="Mont 3"/>
              </a:rPr>
              <a:t>Raising £500?</a:t>
            </a:r>
          </a:p>
          <a:p>
            <a:pPr marL="820409" lvl="1" indent="-410205" algn="l">
              <a:lnSpc>
                <a:spcPts val="5319"/>
              </a:lnSpc>
              <a:buFont typeface="Arial"/>
              <a:buChar char="•"/>
            </a:pPr>
            <a:r>
              <a:rPr lang="en-US" sz="3799">
                <a:solidFill>
                  <a:srgbClr val="000000"/>
                </a:solidFill>
                <a:latin typeface="Mont 3"/>
                <a:ea typeface="Mont 3"/>
                <a:cs typeface="Mont 3"/>
                <a:sym typeface="Mont 3"/>
              </a:rPr>
              <a:t>Engaging 200 students?</a:t>
            </a:r>
          </a:p>
          <a:p>
            <a:pPr marL="820409" lvl="1" indent="-410205" algn="l">
              <a:lnSpc>
                <a:spcPts val="5319"/>
              </a:lnSpc>
              <a:buFont typeface="Arial"/>
              <a:buChar char="•"/>
            </a:pPr>
            <a:r>
              <a:rPr lang="en-US" sz="3799">
                <a:solidFill>
                  <a:srgbClr val="000000"/>
                </a:solidFill>
                <a:latin typeface="Mont 3"/>
                <a:ea typeface="Mont 3"/>
                <a:cs typeface="Mont 3"/>
                <a:sym typeface="Mont 3"/>
              </a:rPr>
              <a:t>Changing student behaviour?</a:t>
            </a:r>
          </a:p>
          <a:p>
            <a:pPr marL="820409" lvl="1" indent="-410205" algn="l">
              <a:lnSpc>
                <a:spcPts val="5319"/>
              </a:lnSpc>
              <a:buFont typeface="Arial"/>
              <a:buChar char="•"/>
            </a:pPr>
            <a:r>
              <a:rPr lang="en-US" sz="3799">
                <a:solidFill>
                  <a:srgbClr val="000000"/>
                </a:solidFill>
                <a:latin typeface="Mont 3"/>
                <a:ea typeface="Mont 3"/>
                <a:cs typeface="Mont 3"/>
                <a:sym typeface="Mont 3"/>
              </a:rPr>
              <a:t>Student satisfaction?</a:t>
            </a:r>
          </a:p>
          <a:p>
            <a:pPr marL="820409" lvl="1" indent="-410205" algn="l">
              <a:lnSpc>
                <a:spcPts val="5319"/>
              </a:lnSpc>
              <a:buFont typeface="Arial"/>
              <a:buChar char="•"/>
            </a:pPr>
            <a:r>
              <a:rPr lang="en-US" sz="3799">
                <a:solidFill>
                  <a:srgbClr val="000000"/>
                </a:solidFill>
                <a:latin typeface="Mont 3"/>
                <a:ea typeface="Mont 3"/>
                <a:cs typeface="Mont 3"/>
                <a:sym typeface="Mont 3"/>
              </a:rPr>
              <a:t>Increasing student utilisation of support services?</a:t>
            </a:r>
          </a:p>
        </p:txBody>
      </p:sp>
      <p:sp>
        <p:nvSpPr>
          <p:cNvPr id="3" name="Freeform 3"/>
          <p:cNvSpPr/>
          <p:nvPr/>
        </p:nvSpPr>
        <p:spPr>
          <a:xfrm>
            <a:off x="14673972" y="5143500"/>
            <a:ext cx="2172277" cy="2172277"/>
          </a:xfrm>
          <a:custGeom>
            <a:avLst/>
            <a:gdLst/>
            <a:ahLst/>
            <a:cxnLst/>
            <a:rect l="l" t="t" r="r" b="b"/>
            <a:pathLst>
              <a:path w="2172277" h="2172277">
                <a:moveTo>
                  <a:pt x="0" y="0"/>
                </a:moveTo>
                <a:lnTo>
                  <a:pt x="2172278" y="0"/>
                </a:lnTo>
                <a:lnTo>
                  <a:pt x="2172278" y="2172277"/>
                </a:lnTo>
                <a:lnTo>
                  <a:pt x="0" y="2172277"/>
                </a:lnTo>
                <a:lnTo>
                  <a:pt x="0" y="0"/>
                </a:lnTo>
                <a:close/>
              </a:path>
            </a:pathLst>
          </a:custGeom>
          <a:blipFill>
            <a:blip r:embed="rId2"/>
            <a:stretch>
              <a:fillRect/>
            </a:stretch>
          </a:blipFill>
        </p:spPr>
      </p:sp>
      <p:sp>
        <p:nvSpPr>
          <p:cNvPr id="4" name="TextBox 4"/>
          <p:cNvSpPr txBox="1"/>
          <p:nvPr/>
        </p:nvSpPr>
        <p:spPr>
          <a:xfrm>
            <a:off x="1028700" y="878653"/>
            <a:ext cx="16230600" cy="1193800"/>
          </a:xfrm>
          <a:prstGeom prst="rect">
            <a:avLst/>
          </a:prstGeom>
        </p:spPr>
        <p:txBody>
          <a:bodyPr lIns="0" tIns="0" rIns="0" bIns="0" rtlCol="0" anchor="t">
            <a:spAutoFit/>
          </a:bodyPr>
          <a:lstStyle/>
          <a:p>
            <a:pPr algn="l">
              <a:lnSpc>
                <a:spcPts val="9799"/>
              </a:lnSpc>
            </a:pPr>
            <a:r>
              <a:rPr lang="en-US" sz="6999">
                <a:solidFill>
                  <a:srgbClr val="110F38"/>
                </a:solidFill>
                <a:latin typeface="Mont 2"/>
                <a:ea typeface="Mont 2"/>
                <a:cs typeface="Mont 2"/>
                <a:sym typeface="Mont 2"/>
              </a:rPr>
              <a:t>What does success look like?</a:t>
            </a:r>
          </a:p>
        </p:txBody>
      </p:sp>
      <p:sp>
        <p:nvSpPr>
          <p:cNvPr id="5" name="Freeform 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6" name="Freeform 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7" name="Freeform 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8" name="Freeform 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9" name="Freeform 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10" name="Freeform 1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74762" y="1946275"/>
            <a:ext cx="16568631" cy="6482313"/>
          </a:xfrm>
          <a:prstGeom prst="rect">
            <a:avLst/>
          </a:prstGeom>
        </p:spPr>
        <p:txBody>
          <a:bodyPr lIns="0" tIns="0" rIns="0" bIns="0" rtlCol="0" anchor="t">
            <a:spAutoFit/>
          </a:bodyPr>
          <a:lstStyle/>
          <a:p>
            <a:pPr marL="755641" lvl="1" indent="-377821" algn="l">
              <a:lnSpc>
                <a:spcPts val="4899"/>
              </a:lnSpc>
              <a:buFont typeface="Arial"/>
              <a:buChar char="•"/>
            </a:pPr>
            <a:r>
              <a:rPr lang="en-US" sz="3499">
                <a:solidFill>
                  <a:srgbClr val="000000"/>
                </a:solidFill>
                <a:latin typeface="Mont 1"/>
                <a:ea typeface="Mont 1"/>
                <a:cs typeface="Mont 1"/>
                <a:sym typeface="Mont 1"/>
              </a:rPr>
              <a:t>Example manifesto aim:</a:t>
            </a:r>
          </a:p>
          <a:p>
            <a:pPr algn="l">
              <a:lnSpc>
                <a:spcPts val="4899"/>
              </a:lnSpc>
            </a:pPr>
            <a:r>
              <a:rPr lang="en-US" sz="3499">
                <a:solidFill>
                  <a:srgbClr val="000000"/>
                </a:solidFill>
                <a:latin typeface="Mont 3"/>
                <a:ea typeface="Mont 3"/>
                <a:cs typeface="Mont 3"/>
                <a:sym typeface="Mont 3"/>
              </a:rPr>
              <a:t>“I want to build a safe, thriving community for LGBTQIA + students”</a:t>
            </a:r>
          </a:p>
          <a:p>
            <a:pPr algn="l">
              <a:lnSpc>
                <a:spcPts val="980"/>
              </a:lnSpc>
            </a:pPr>
            <a:endParaRPr lang="en-US" sz="3499">
              <a:solidFill>
                <a:srgbClr val="000000"/>
              </a:solidFill>
              <a:latin typeface="Mont 3"/>
              <a:ea typeface="Mont 3"/>
              <a:cs typeface="Mont 3"/>
              <a:sym typeface="Mont 3"/>
            </a:endParaRPr>
          </a:p>
          <a:p>
            <a:pPr marL="755641" lvl="1" indent="-377821" algn="l">
              <a:lnSpc>
                <a:spcPts val="4899"/>
              </a:lnSpc>
              <a:buFont typeface="Arial"/>
              <a:buChar char="•"/>
            </a:pPr>
            <a:r>
              <a:rPr lang="en-US" sz="3499">
                <a:solidFill>
                  <a:srgbClr val="000000"/>
                </a:solidFill>
                <a:latin typeface="Mont 1"/>
                <a:ea typeface="Mont 1"/>
                <a:cs typeface="Mont 1"/>
                <a:sym typeface="Mont 1"/>
              </a:rPr>
              <a:t>What does that look like?</a:t>
            </a:r>
          </a:p>
          <a:p>
            <a:pPr algn="l">
              <a:lnSpc>
                <a:spcPts val="4899"/>
              </a:lnSpc>
            </a:pPr>
            <a:r>
              <a:rPr lang="en-US" sz="3499">
                <a:solidFill>
                  <a:srgbClr val="000000"/>
                </a:solidFill>
                <a:latin typeface="Mont 3"/>
                <a:ea typeface="Mont 3"/>
                <a:cs typeface="Mont 3"/>
                <a:sym typeface="Mont 3"/>
              </a:rPr>
              <a:t>Events, open discussions, social media posts, creating a forum</a:t>
            </a:r>
          </a:p>
          <a:p>
            <a:pPr algn="l">
              <a:lnSpc>
                <a:spcPts val="980"/>
              </a:lnSpc>
            </a:pPr>
            <a:endParaRPr lang="en-US" sz="3499">
              <a:solidFill>
                <a:srgbClr val="000000"/>
              </a:solidFill>
              <a:latin typeface="Mont 3"/>
              <a:ea typeface="Mont 3"/>
              <a:cs typeface="Mont 3"/>
              <a:sym typeface="Mont 3"/>
            </a:endParaRPr>
          </a:p>
          <a:p>
            <a:pPr marL="755641" lvl="1" indent="-377821" algn="l">
              <a:lnSpc>
                <a:spcPts val="4899"/>
              </a:lnSpc>
              <a:buFont typeface="Arial"/>
              <a:buChar char="•"/>
            </a:pPr>
            <a:r>
              <a:rPr lang="en-US" sz="3499">
                <a:solidFill>
                  <a:srgbClr val="000000"/>
                </a:solidFill>
                <a:latin typeface="Mont 1"/>
                <a:ea typeface="Mont 1"/>
                <a:cs typeface="Mont 1"/>
                <a:sym typeface="Mont 1"/>
              </a:rPr>
              <a:t>What events and how often?</a:t>
            </a:r>
          </a:p>
          <a:p>
            <a:pPr algn="l">
              <a:lnSpc>
                <a:spcPts val="4899"/>
              </a:lnSpc>
            </a:pPr>
            <a:r>
              <a:rPr lang="en-US" sz="3499">
                <a:solidFill>
                  <a:srgbClr val="000000"/>
                </a:solidFill>
                <a:latin typeface="Mont 3"/>
                <a:ea typeface="Mont 3"/>
                <a:cs typeface="Mont 3"/>
                <a:sym typeface="Mont 3"/>
              </a:rPr>
              <a:t>Run freshers stall, social events, collaborations with other officers, open conversation events. At least one event a month</a:t>
            </a:r>
          </a:p>
          <a:p>
            <a:pPr algn="l">
              <a:lnSpc>
                <a:spcPts val="980"/>
              </a:lnSpc>
            </a:pPr>
            <a:endParaRPr lang="en-US" sz="3499">
              <a:solidFill>
                <a:srgbClr val="000000"/>
              </a:solidFill>
              <a:latin typeface="Mont 3"/>
              <a:ea typeface="Mont 3"/>
              <a:cs typeface="Mont 3"/>
              <a:sym typeface="Mont 3"/>
            </a:endParaRPr>
          </a:p>
          <a:p>
            <a:pPr marL="755641" lvl="1" indent="-377821" algn="l">
              <a:lnSpc>
                <a:spcPts val="4899"/>
              </a:lnSpc>
              <a:buFont typeface="Arial"/>
              <a:buChar char="•"/>
            </a:pPr>
            <a:r>
              <a:rPr lang="en-US" sz="3499">
                <a:solidFill>
                  <a:srgbClr val="000000"/>
                </a:solidFill>
                <a:latin typeface="Mont 1"/>
                <a:ea typeface="Mont 1"/>
                <a:cs typeface="Mont 1"/>
                <a:sym typeface="Mont 1"/>
              </a:rPr>
              <a:t>How will you communicate with students?</a:t>
            </a:r>
          </a:p>
          <a:p>
            <a:pPr algn="l">
              <a:lnSpc>
                <a:spcPts val="4899"/>
              </a:lnSpc>
            </a:pPr>
            <a:r>
              <a:rPr lang="en-US" sz="3499">
                <a:solidFill>
                  <a:srgbClr val="000000"/>
                </a:solidFill>
                <a:latin typeface="Mont 3"/>
                <a:ea typeface="Mont 3"/>
                <a:cs typeface="Mont 3"/>
                <a:sym typeface="Mont 3"/>
              </a:rPr>
              <a:t>Statements on PTO Instagram, promoting events in SU newsletters and on the website, create a mailing list.</a:t>
            </a:r>
          </a:p>
        </p:txBody>
      </p:sp>
      <p:sp>
        <p:nvSpPr>
          <p:cNvPr id="3" name="TextBox 3"/>
          <p:cNvSpPr txBox="1"/>
          <p:nvPr/>
        </p:nvSpPr>
        <p:spPr>
          <a:xfrm>
            <a:off x="1028700" y="895350"/>
            <a:ext cx="16230600" cy="1193800"/>
          </a:xfrm>
          <a:prstGeom prst="rect">
            <a:avLst/>
          </a:prstGeom>
        </p:spPr>
        <p:txBody>
          <a:bodyPr lIns="0" tIns="0" rIns="0" bIns="0" rtlCol="0" anchor="t">
            <a:spAutoFit/>
          </a:bodyPr>
          <a:lstStyle/>
          <a:p>
            <a:pPr algn="l">
              <a:lnSpc>
                <a:spcPts val="9799"/>
              </a:lnSpc>
            </a:pPr>
            <a:r>
              <a:rPr lang="en-US" sz="6999">
                <a:solidFill>
                  <a:srgbClr val="110F38"/>
                </a:solidFill>
                <a:latin typeface="Mont 2"/>
                <a:ea typeface="Mont 2"/>
                <a:cs typeface="Mont 2"/>
                <a:sym typeface="Mont 2"/>
              </a:rPr>
              <a:t>Working backwards example</a:t>
            </a:r>
          </a:p>
        </p:txBody>
      </p:sp>
      <p:sp>
        <p:nvSpPr>
          <p:cNvPr id="4" name="Freeform 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5" name="Freeform 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8" name="Freeform 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9" name="Freeform 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012950"/>
            <a:ext cx="16568631" cy="6605715"/>
          </a:xfrm>
          <a:prstGeom prst="rect">
            <a:avLst/>
          </a:prstGeom>
        </p:spPr>
        <p:txBody>
          <a:bodyPr lIns="0" tIns="0" rIns="0" bIns="0" rtlCol="0" anchor="t">
            <a:spAutoFit/>
          </a:bodyPr>
          <a:lstStyle/>
          <a:p>
            <a:pPr marL="777231" lvl="1" indent="-388615" algn="l">
              <a:lnSpc>
                <a:spcPts val="5039"/>
              </a:lnSpc>
              <a:buFont typeface="Arial"/>
              <a:buChar char="•"/>
            </a:pPr>
            <a:r>
              <a:rPr lang="en-US" sz="3599">
                <a:solidFill>
                  <a:srgbClr val="000000"/>
                </a:solidFill>
                <a:latin typeface="Mont 1"/>
                <a:ea typeface="Mont 1"/>
                <a:cs typeface="Mont 1"/>
                <a:sym typeface="Mont 1"/>
              </a:rPr>
              <a:t>Who will I work with?</a:t>
            </a:r>
          </a:p>
          <a:p>
            <a:pPr algn="l">
              <a:lnSpc>
                <a:spcPts val="5039"/>
              </a:lnSpc>
            </a:pPr>
            <a:r>
              <a:rPr lang="en-US" sz="3599">
                <a:solidFill>
                  <a:srgbClr val="000000"/>
                </a:solidFill>
                <a:latin typeface="Mont 3"/>
                <a:ea typeface="Mont 3"/>
                <a:cs typeface="Mont 3"/>
                <a:sym typeface="Mont 3"/>
              </a:rPr>
              <a:t>Activities Team, Voice Team, Executive and Part-Time officers, Estates, ResLife, EDI team</a:t>
            </a:r>
          </a:p>
          <a:p>
            <a:pPr algn="l">
              <a:lnSpc>
                <a:spcPts val="1120"/>
              </a:lnSpc>
            </a:pPr>
            <a:endParaRPr lang="en-US" sz="3599">
              <a:solidFill>
                <a:srgbClr val="000000"/>
              </a:solidFill>
              <a:latin typeface="Mont 3"/>
              <a:ea typeface="Mont 3"/>
              <a:cs typeface="Mont 3"/>
              <a:sym typeface="Mont 3"/>
            </a:endParaRPr>
          </a:p>
          <a:p>
            <a:pPr marL="777231" lvl="1" indent="-388615" algn="l">
              <a:lnSpc>
                <a:spcPts val="5039"/>
              </a:lnSpc>
              <a:buFont typeface="Arial"/>
              <a:buChar char="•"/>
            </a:pPr>
            <a:r>
              <a:rPr lang="en-US" sz="3599">
                <a:solidFill>
                  <a:srgbClr val="000000"/>
                </a:solidFill>
                <a:latin typeface="Mont 1"/>
                <a:ea typeface="Mont 1"/>
                <a:cs typeface="Mont 1"/>
                <a:sym typeface="Mont 1"/>
              </a:rPr>
              <a:t>What will I need?</a:t>
            </a:r>
          </a:p>
          <a:p>
            <a:pPr algn="l">
              <a:lnSpc>
                <a:spcPts val="5039"/>
              </a:lnSpc>
            </a:pPr>
            <a:r>
              <a:rPr lang="en-US" sz="3599">
                <a:solidFill>
                  <a:srgbClr val="000000"/>
                </a:solidFill>
                <a:latin typeface="Mont 3"/>
                <a:ea typeface="Mont 3"/>
                <a:cs typeface="Mont 3"/>
                <a:sym typeface="Mont 3"/>
              </a:rPr>
              <a:t>Room bookings, marketing assets, copy for newsletters, items for events, risk assessments, other equipment</a:t>
            </a:r>
          </a:p>
          <a:p>
            <a:pPr algn="l">
              <a:lnSpc>
                <a:spcPts val="1120"/>
              </a:lnSpc>
            </a:pPr>
            <a:endParaRPr lang="en-US" sz="3599">
              <a:solidFill>
                <a:srgbClr val="000000"/>
              </a:solidFill>
              <a:latin typeface="Mont 3"/>
              <a:ea typeface="Mont 3"/>
              <a:cs typeface="Mont 3"/>
              <a:sym typeface="Mont 3"/>
            </a:endParaRPr>
          </a:p>
          <a:p>
            <a:pPr marL="777231" lvl="1" indent="-388615" algn="l">
              <a:lnSpc>
                <a:spcPts val="5039"/>
              </a:lnSpc>
              <a:buFont typeface="Arial"/>
              <a:buChar char="•"/>
            </a:pPr>
            <a:r>
              <a:rPr lang="en-US" sz="3599">
                <a:solidFill>
                  <a:srgbClr val="000000"/>
                </a:solidFill>
                <a:latin typeface="Mont 1"/>
                <a:ea typeface="Mont 1"/>
                <a:cs typeface="Mont 1"/>
                <a:sym typeface="Mont 1"/>
              </a:rPr>
              <a:t>When should I start planning?</a:t>
            </a:r>
          </a:p>
          <a:p>
            <a:pPr algn="l">
              <a:lnSpc>
                <a:spcPts val="5039"/>
              </a:lnSpc>
            </a:pPr>
            <a:r>
              <a:rPr lang="en-US" sz="3599">
                <a:solidFill>
                  <a:srgbClr val="000000"/>
                </a:solidFill>
                <a:latin typeface="Mont 3"/>
                <a:ea typeface="Mont 3"/>
                <a:cs typeface="Mont 3"/>
                <a:sym typeface="Mont 3"/>
              </a:rPr>
              <a:t>At least one month before smaller events and campaigns</a:t>
            </a:r>
          </a:p>
          <a:p>
            <a:pPr algn="l">
              <a:lnSpc>
                <a:spcPts val="5039"/>
              </a:lnSpc>
            </a:pPr>
            <a:r>
              <a:rPr lang="en-US" sz="3599">
                <a:solidFill>
                  <a:srgbClr val="000000"/>
                </a:solidFill>
                <a:latin typeface="Mont 3"/>
                <a:ea typeface="Mont 3"/>
                <a:cs typeface="Mont 3"/>
                <a:sym typeface="Mont 3"/>
              </a:rPr>
              <a:t>At least two months before larger events and campaigns so there is time for everything to be booked, bought and reserved.</a:t>
            </a:r>
          </a:p>
        </p:txBody>
      </p:sp>
      <p:sp>
        <p:nvSpPr>
          <p:cNvPr id="3" name="TextBox 3"/>
          <p:cNvSpPr txBox="1"/>
          <p:nvPr/>
        </p:nvSpPr>
        <p:spPr>
          <a:xfrm>
            <a:off x="1028700" y="895350"/>
            <a:ext cx="16230600" cy="1193800"/>
          </a:xfrm>
          <a:prstGeom prst="rect">
            <a:avLst/>
          </a:prstGeom>
        </p:spPr>
        <p:txBody>
          <a:bodyPr lIns="0" tIns="0" rIns="0" bIns="0" rtlCol="0" anchor="t">
            <a:spAutoFit/>
          </a:bodyPr>
          <a:lstStyle/>
          <a:p>
            <a:pPr algn="l">
              <a:lnSpc>
                <a:spcPts val="9799"/>
              </a:lnSpc>
            </a:pPr>
            <a:r>
              <a:rPr lang="en-US" sz="6999">
                <a:solidFill>
                  <a:srgbClr val="110F38"/>
                </a:solidFill>
                <a:latin typeface="Mont 2"/>
                <a:ea typeface="Mont 2"/>
                <a:cs typeface="Mont 2"/>
                <a:sym typeface="Mont 2"/>
              </a:rPr>
              <a:t>Working backwards continued</a:t>
            </a:r>
          </a:p>
        </p:txBody>
      </p:sp>
      <p:sp>
        <p:nvSpPr>
          <p:cNvPr id="4" name="Freeform 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5" name="Freeform 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8" name="Freeform 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9" name="Freeform 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35356" y="1028700"/>
            <a:ext cx="6750695" cy="6923473"/>
          </a:xfrm>
          <a:custGeom>
            <a:avLst/>
            <a:gdLst/>
            <a:ahLst/>
            <a:cxnLst/>
            <a:rect l="l" t="t" r="r" b="b"/>
            <a:pathLst>
              <a:path w="6750695" h="6923473">
                <a:moveTo>
                  <a:pt x="0" y="0"/>
                </a:moveTo>
                <a:lnTo>
                  <a:pt x="6750695" y="0"/>
                </a:lnTo>
                <a:lnTo>
                  <a:pt x="6750695" y="6923473"/>
                </a:lnTo>
                <a:lnTo>
                  <a:pt x="0" y="6923473"/>
                </a:lnTo>
                <a:lnTo>
                  <a:pt x="0" y="0"/>
                </a:lnTo>
                <a:close/>
              </a:path>
            </a:pathLst>
          </a:custGeom>
          <a:blipFill>
            <a:blip r:embed="rId2"/>
            <a:stretch>
              <a:fillRect/>
            </a:stretch>
          </a:blipFill>
        </p:spPr>
      </p:sp>
      <p:sp>
        <p:nvSpPr>
          <p:cNvPr id="3" name="Freeform 3"/>
          <p:cNvSpPr/>
          <p:nvPr/>
        </p:nvSpPr>
        <p:spPr>
          <a:xfrm>
            <a:off x="10165655" y="1028700"/>
            <a:ext cx="6786989" cy="6923473"/>
          </a:xfrm>
          <a:custGeom>
            <a:avLst/>
            <a:gdLst/>
            <a:ahLst/>
            <a:cxnLst/>
            <a:rect l="l" t="t" r="r" b="b"/>
            <a:pathLst>
              <a:path w="6786989" h="6923473">
                <a:moveTo>
                  <a:pt x="0" y="0"/>
                </a:moveTo>
                <a:lnTo>
                  <a:pt x="6786989" y="0"/>
                </a:lnTo>
                <a:lnTo>
                  <a:pt x="6786989" y="6923473"/>
                </a:lnTo>
                <a:lnTo>
                  <a:pt x="0" y="6923473"/>
                </a:lnTo>
                <a:lnTo>
                  <a:pt x="0" y="0"/>
                </a:lnTo>
                <a:close/>
              </a:path>
            </a:pathLst>
          </a:custGeom>
          <a:blipFill>
            <a:blip r:embed="rId3"/>
            <a:stretch>
              <a:fillRect/>
            </a:stretch>
          </a:blipFill>
        </p:spPr>
      </p:sp>
      <p:grpSp>
        <p:nvGrpSpPr>
          <p:cNvPr id="4" name="Group 4"/>
          <p:cNvGrpSpPr/>
          <p:nvPr/>
        </p:nvGrpSpPr>
        <p:grpSpPr>
          <a:xfrm>
            <a:off x="7747246" y="5098704"/>
            <a:ext cx="2744998" cy="1354369"/>
            <a:chOff x="0" y="0"/>
            <a:chExt cx="1294749" cy="638823"/>
          </a:xfrm>
        </p:grpSpPr>
        <p:sp>
          <p:nvSpPr>
            <p:cNvPr id="5" name="Freeform 5"/>
            <p:cNvSpPr/>
            <p:nvPr/>
          </p:nvSpPr>
          <p:spPr>
            <a:xfrm>
              <a:off x="0" y="0"/>
              <a:ext cx="1294749" cy="638823"/>
            </a:xfrm>
            <a:custGeom>
              <a:avLst/>
              <a:gdLst/>
              <a:ahLst/>
              <a:cxnLst/>
              <a:rect l="l" t="t" r="r" b="b"/>
              <a:pathLst>
                <a:path w="1294749" h="638823">
                  <a:moveTo>
                    <a:pt x="1294749" y="319411"/>
                  </a:moveTo>
                  <a:lnTo>
                    <a:pt x="888349" y="0"/>
                  </a:lnTo>
                  <a:lnTo>
                    <a:pt x="888349" y="203200"/>
                  </a:lnTo>
                  <a:lnTo>
                    <a:pt x="0" y="203200"/>
                  </a:lnTo>
                  <a:lnTo>
                    <a:pt x="0" y="435623"/>
                  </a:lnTo>
                  <a:lnTo>
                    <a:pt x="888349" y="435623"/>
                  </a:lnTo>
                  <a:lnTo>
                    <a:pt x="888349" y="638823"/>
                  </a:lnTo>
                  <a:lnTo>
                    <a:pt x="1294749" y="319411"/>
                  </a:lnTo>
                  <a:close/>
                </a:path>
              </a:pathLst>
            </a:custGeom>
            <a:solidFill>
              <a:srgbClr val="F386AE"/>
            </a:solidFill>
          </p:spPr>
        </p:sp>
        <p:sp>
          <p:nvSpPr>
            <p:cNvPr id="6" name="TextBox 6"/>
            <p:cNvSpPr txBox="1"/>
            <p:nvPr/>
          </p:nvSpPr>
          <p:spPr>
            <a:xfrm>
              <a:off x="0" y="155575"/>
              <a:ext cx="1193149" cy="280048"/>
            </a:xfrm>
            <a:prstGeom prst="rect">
              <a:avLst/>
            </a:prstGeom>
          </p:spPr>
          <p:txBody>
            <a:bodyPr lIns="50800" tIns="50800" rIns="50800" bIns="50800" rtlCol="0" anchor="ctr"/>
            <a:lstStyle/>
            <a:p>
              <a:pPr algn="ctr">
                <a:lnSpc>
                  <a:spcPts val="2450"/>
                </a:lnSpc>
              </a:pPr>
              <a:endParaRPr/>
            </a:p>
          </p:txBody>
        </p:sp>
      </p:grpSp>
      <p:sp>
        <p:nvSpPr>
          <p:cNvPr id="7" name="TextBox 7"/>
          <p:cNvSpPr txBox="1"/>
          <p:nvPr/>
        </p:nvSpPr>
        <p:spPr>
          <a:xfrm>
            <a:off x="1661814" y="7763106"/>
            <a:ext cx="14964372" cy="682933"/>
          </a:xfrm>
          <a:prstGeom prst="rect">
            <a:avLst/>
          </a:prstGeom>
        </p:spPr>
        <p:txBody>
          <a:bodyPr lIns="0" tIns="0" rIns="0" bIns="0" rtlCol="0" anchor="t">
            <a:spAutoFit/>
          </a:bodyPr>
          <a:lstStyle/>
          <a:p>
            <a:pPr algn="l">
              <a:lnSpc>
                <a:spcPts val="5408"/>
              </a:lnSpc>
            </a:pPr>
            <a:r>
              <a:rPr lang="en-US" sz="3862">
                <a:solidFill>
                  <a:srgbClr val="110F38"/>
                </a:solidFill>
                <a:latin typeface="Mont 1"/>
                <a:ea typeface="Mont 1"/>
                <a:cs typeface="Mont 1"/>
                <a:sym typeface="Mont 1"/>
              </a:rPr>
              <a:t>Become solutions-orientated by focusing on your vision</a:t>
            </a:r>
          </a:p>
        </p:txBody>
      </p:sp>
      <p:sp>
        <p:nvSpPr>
          <p:cNvPr id="8" name="Freeform 8"/>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9" name="Freeform 9"/>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10" name="Freeform 10"/>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11" name="Freeform 11"/>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12" name="Freeform 12"/>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6"/>
            <a:stretch>
              <a:fillRect/>
            </a:stretch>
          </a:blipFill>
        </p:spPr>
      </p:sp>
      <p:sp>
        <p:nvSpPr>
          <p:cNvPr id="13" name="Freeform 13"/>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7"/>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38574" y="1970328"/>
            <a:ext cx="11210851" cy="6346343"/>
          </a:xfrm>
          <a:custGeom>
            <a:avLst/>
            <a:gdLst/>
            <a:ahLst/>
            <a:cxnLst/>
            <a:rect l="l" t="t" r="r" b="b"/>
            <a:pathLst>
              <a:path w="11210851" h="6346343">
                <a:moveTo>
                  <a:pt x="0" y="0"/>
                </a:moveTo>
                <a:lnTo>
                  <a:pt x="11210852" y="0"/>
                </a:lnTo>
                <a:lnTo>
                  <a:pt x="11210852" y="6346344"/>
                </a:lnTo>
                <a:lnTo>
                  <a:pt x="0" y="6346344"/>
                </a:lnTo>
                <a:lnTo>
                  <a:pt x="0" y="0"/>
                </a:lnTo>
                <a:close/>
              </a:path>
            </a:pathLst>
          </a:custGeom>
          <a:blipFill>
            <a:blip r:embed="rId2"/>
            <a:stretch>
              <a:fillRect/>
            </a:stretch>
          </a:blipFill>
        </p:spPr>
      </p:sp>
      <p:sp>
        <p:nvSpPr>
          <p:cNvPr id="3" name="TextBox 3"/>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Addressing the root issues</a:t>
            </a:r>
          </a:p>
        </p:txBody>
      </p:sp>
      <p:sp>
        <p:nvSpPr>
          <p:cNvPr id="4" name="Freeform 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5" name="Freeform 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8" name="Freeform 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9" name="Freeform 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38574" y="1970328"/>
            <a:ext cx="11210851" cy="6346343"/>
          </a:xfrm>
          <a:custGeom>
            <a:avLst/>
            <a:gdLst/>
            <a:ahLst/>
            <a:cxnLst/>
            <a:rect l="l" t="t" r="r" b="b"/>
            <a:pathLst>
              <a:path w="11210851" h="6346343">
                <a:moveTo>
                  <a:pt x="0" y="0"/>
                </a:moveTo>
                <a:lnTo>
                  <a:pt x="11210852" y="0"/>
                </a:lnTo>
                <a:lnTo>
                  <a:pt x="11210852" y="6346344"/>
                </a:lnTo>
                <a:lnTo>
                  <a:pt x="0" y="6346344"/>
                </a:lnTo>
                <a:lnTo>
                  <a:pt x="0" y="0"/>
                </a:lnTo>
                <a:close/>
              </a:path>
            </a:pathLst>
          </a:custGeom>
          <a:blipFill>
            <a:blip r:embed="rId2"/>
            <a:stretch>
              <a:fillRect/>
            </a:stretch>
          </a:blipFill>
        </p:spPr>
      </p:sp>
      <p:sp>
        <p:nvSpPr>
          <p:cNvPr id="3" name="Freeform 3"/>
          <p:cNvSpPr/>
          <p:nvPr/>
        </p:nvSpPr>
        <p:spPr>
          <a:xfrm>
            <a:off x="4361002" y="5521202"/>
            <a:ext cx="1792092" cy="1167100"/>
          </a:xfrm>
          <a:custGeom>
            <a:avLst/>
            <a:gdLst/>
            <a:ahLst/>
            <a:cxnLst/>
            <a:rect l="l" t="t" r="r" b="b"/>
            <a:pathLst>
              <a:path w="1792092" h="1167100">
                <a:moveTo>
                  <a:pt x="0" y="0"/>
                </a:moveTo>
                <a:lnTo>
                  <a:pt x="1792092" y="0"/>
                </a:lnTo>
                <a:lnTo>
                  <a:pt x="1792092" y="1167100"/>
                </a:lnTo>
                <a:lnTo>
                  <a:pt x="0" y="1167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153094" y="5521202"/>
            <a:ext cx="1792092" cy="1167100"/>
          </a:xfrm>
          <a:custGeom>
            <a:avLst/>
            <a:gdLst/>
            <a:ahLst/>
            <a:cxnLst/>
            <a:rect l="l" t="t" r="r" b="b"/>
            <a:pathLst>
              <a:path w="1792092" h="1167100">
                <a:moveTo>
                  <a:pt x="0" y="0"/>
                </a:moveTo>
                <a:lnTo>
                  <a:pt x="1792093" y="0"/>
                </a:lnTo>
                <a:lnTo>
                  <a:pt x="1792093" y="1167100"/>
                </a:lnTo>
                <a:lnTo>
                  <a:pt x="0" y="1167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7049141" y="6821652"/>
            <a:ext cx="1792092" cy="1167100"/>
          </a:xfrm>
          <a:custGeom>
            <a:avLst/>
            <a:gdLst/>
            <a:ahLst/>
            <a:cxnLst/>
            <a:rect l="l" t="t" r="r" b="b"/>
            <a:pathLst>
              <a:path w="1792092" h="1167100">
                <a:moveTo>
                  <a:pt x="0" y="0"/>
                </a:moveTo>
                <a:lnTo>
                  <a:pt x="1792092" y="0"/>
                </a:lnTo>
                <a:lnTo>
                  <a:pt x="1792092" y="1167100"/>
                </a:lnTo>
                <a:lnTo>
                  <a:pt x="0" y="1167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8841233" y="6821652"/>
            <a:ext cx="1792092" cy="1167100"/>
          </a:xfrm>
          <a:custGeom>
            <a:avLst/>
            <a:gdLst/>
            <a:ahLst/>
            <a:cxnLst/>
            <a:rect l="l" t="t" r="r" b="b"/>
            <a:pathLst>
              <a:path w="1792092" h="1167100">
                <a:moveTo>
                  <a:pt x="0" y="0"/>
                </a:moveTo>
                <a:lnTo>
                  <a:pt x="1792092" y="0"/>
                </a:lnTo>
                <a:lnTo>
                  <a:pt x="1792092" y="1167100"/>
                </a:lnTo>
                <a:lnTo>
                  <a:pt x="0" y="1167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10633325" y="6821652"/>
            <a:ext cx="1792092" cy="1167100"/>
          </a:xfrm>
          <a:custGeom>
            <a:avLst/>
            <a:gdLst/>
            <a:ahLst/>
            <a:cxnLst/>
            <a:rect l="l" t="t" r="r" b="b"/>
            <a:pathLst>
              <a:path w="1792092" h="1167100">
                <a:moveTo>
                  <a:pt x="0" y="0"/>
                </a:moveTo>
                <a:lnTo>
                  <a:pt x="1792093" y="0"/>
                </a:lnTo>
                <a:lnTo>
                  <a:pt x="1792093" y="1167100"/>
                </a:lnTo>
                <a:lnTo>
                  <a:pt x="0" y="1167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2425418" y="5521202"/>
            <a:ext cx="1792092" cy="1167100"/>
          </a:xfrm>
          <a:custGeom>
            <a:avLst/>
            <a:gdLst/>
            <a:ahLst/>
            <a:cxnLst/>
            <a:rect l="l" t="t" r="r" b="b"/>
            <a:pathLst>
              <a:path w="1792092" h="1167100">
                <a:moveTo>
                  <a:pt x="0" y="0"/>
                </a:moveTo>
                <a:lnTo>
                  <a:pt x="1792092" y="0"/>
                </a:lnTo>
                <a:lnTo>
                  <a:pt x="1792092" y="1167100"/>
                </a:lnTo>
                <a:lnTo>
                  <a:pt x="0" y="11671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Addressing the root issues</a:t>
            </a:r>
          </a:p>
        </p:txBody>
      </p:sp>
      <p:sp>
        <p:nvSpPr>
          <p:cNvPr id="10" name="Freeform 10"/>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5"/>
            <a:stretch>
              <a:fillRect/>
            </a:stretch>
          </a:blipFill>
        </p:spPr>
      </p:sp>
      <p:sp>
        <p:nvSpPr>
          <p:cNvPr id="11" name="Freeform 11"/>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6"/>
            <a:stretch>
              <a:fillRect/>
            </a:stretch>
          </a:blipFill>
        </p:spPr>
      </p:sp>
      <p:sp>
        <p:nvSpPr>
          <p:cNvPr id="12" name="Freeform 12"/>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5"/>
            <a:stretch>
              <a:fillRect/>
            </a:stretch>
          </a:blipFill>
        </p:spPr>
      </p:sp>
      <p:sp>
        <p:nvSpPr>
          <p:cNvPr id="13" name="Freeform 13"/>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6"/>
            <a:stretch>
              <a:fillRect/>
            </a:stretch>
          </a:blipFill>
        </p:spPr>
      </p:sp>
      <p:sp>
        <p:nvSpPr>
          <p:cNvPr id="14" name="Freeform 14"/>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7"/>
            <a:stretch>
              <a:fillRect/>
            </a:stretch>
          </a:blipFill>
        </p:spPr>
      </p:sp>
      <p:sp>
        <p:nvSpPr>
          <p:cNvPr id="15" name="Freeform 15"/>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8"/>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919746" y="4424238"/>
            <a:ext cx="944317" cy="876114"/>
          </a:xfrm>
          <a:custGeom>
            <a:avLst/>
            <a:gdLst/>
            <a:ahLst/>
            <a:cxnLst/>
            <a:rect l="l" t="t" r="r" b="b"/>
            <a:pathLst>
              <a:path w="944317" h="876114">
                <a:moveTo>
                  <a:pt x="0" y="0"/>
                </a:moveTo>
                <a:lnTo>
                  <a:pt x="944317" y="0"/>
                </a:lnTo>
                <a:lnTo>
                  <a:pt x="944317" y="876114"/>
                </a:lnTo>
                <a:lnTo>
                  <a:pt x="0" y="876114"/>
                </a:lnTo>
                <a:lnTo>
                  <a:pt x="0" y="0"/>
                </a:lnTo>
                <a:close/>
              </a:path>
            </a:pathLst>
          </a:custGeom>
          <a:blipFill>
            <a:blip r:embed="rId2"/>
            <a:stretch>
              <a:fillRect/>
            </a:stretch>
          </a:blipFill>
        </p:spPr>
      </p:sp>
      <p:sp>
        <p:nvSpPr>
          <p:cNvPr id="3" name="TextBox 3"/>
          <p:cNvSpPr txBox="1"/>
          <p:nvPr/>
        </p:nvSpPr>
        <p:spPr>
          <a:xfrm>
            <a:off x="1028700" y="2434853"/>
            <a:ext cx="13672379" cy="5464483"/>
          </a:xfrm>
          <a:prstGeom prst="rect">
            <a:avLst/>
          </a:prstGeom>
        </p:spPr>
        <p:txBody>
          <a:bodyPr lIns="0" tIns="0" rIns="0" bIns="0" rtlCol="0" anchor="t">
            <a:spAutoFit/>
          </a:bodyPr>
          <a:lstStyle/>
          <a:p>
            <a:pPr marL="833993" lvl="1" indent="-416997" algn="l">
              <a:lnSpc>
                <a:spcPts val="5408"/>
              </a:lnSpc>
              <a:buFont typeface="Arial"/>
              <a:buChar char="•"/>
            </a:pPr>
            <a:r>
              <a:rPr lang="en-US" sz="3862">
                <a:solidFill>
                  <a:srgbClr val="110F38"/>
                </a:solidFill>
                <a:latin typeface="Lato"/>
                <a:ea typeface="Lato"/>
                <a:cs typeface="Lato"/>
                <a:sym typeface="Lato"/>
              </a:rPr>
              <a:t>What is campaigning?</a:t>
            </a:r>
          </a:p>
          <a:p>
            <a:pPr marL="833993" lvl="1" indent="-416997" algn="l">
              <a:lnSpc>
                <a:spcPts val="5408"/>
              </a:lnSpc>
              <a:buFont typeface="Arial"/>
              <a:buChar char="•"/>
            </a:pPr>
            <a:r>
              <a:rPr lang="en-US" sz="3862">
                <a:solidFill>
                  <a:srgbClr val="110F38"/>
                </a:solidFill>
                <a:latin typeface="Lato"/>
                <a:ea typeface="Lato"/>
                <a:cs typeface="Lato"/>
                <a:sym typeface="Lato"/>
              </a:rPr>
              <a:t>Types of campaigns</a:t>
            </a:r>
          </a:p>
          <a:p>
            <a:pPr marL="833993" lvl="1" indent="-416997" algn="l">
              <a:lnSpc>
                <a:spcPts val="5408"/>
              </a:lnSpc>
              <a:buFont typeface="Arial"/>
              <a:buChar char="•"/>
            </a:pPr>
            <a:r>
              <a:rPr lang="en-US" sz="3862">
                <a:solidFill>
                  <a:srgbClr val="110F38"/>
                </a:solidFill>
                <a:latin typeface="Lato"/>
                <a:ea typeface="Lato"/>
                <a:cs typeface="Lato"/>
                <a:sym typeface="Lato"/>
              </a:rPr>
              <a:t>What is your campaign?</a:t>
            </a:r>
          </a:p>
          <a:p>
            <a:pPr marL="833993" lvl="1" indent="-416997" algn="l">
              <a:lnSpc>
                <a:spcPts val="5408"/>
              </a:lnSpc>
              <a:buFont typeface="Arial"/>
              <a:buChar char="•"/>
            </a:pPr>
            <a:r>
              <a:rPr lang="en-US" sz="3862">
                <a:solidFill>
                  <a:srgbClr val="110F38"/>
                </a:solidFill>
                <a:latin typeface="Lato"/>
                <a:ea typeface="Lato"/>
                <a:cs typeface="Lato"/>
                <a:sym typeface="Lato"/>
              </a:rPr>
              <a:t>Different types of campaigning</a:t>
            </a:r>
          </a:p>
          <a:p>
            <a:pPr marL="833993" lvl="1" indent="-416997" algn="l">
              <a:lnSpc>
                <a:spcPts val="5408"/>
              </a:lnSpc>
              <a:buFont typeface="Arial"/>
              <a:buChar char="•"/>
            </a:pPr>
            <a:r>
              <a:rPr lang="en-US" sz="3862">
                <a:solidFill>
                  <a:srgbClr val="110F38"/>
                </a:solidFill>
                <a:latin typeface="Lato"/>
                <a:ea typeface="Lato"/>
                <a:cs typeface="Lato"/>
                <a:sym typeface="Lato"/>
              </a:rPr>
              <a:t>Building your campaign team</a:t>
            </a:r>
          </a:p>
          <a:p>
            <a:pPr marL="833993" lvl="1" indent="-416997" algn="l">
              <a:lnSpc>
                <a:spcPts val="5408"/>
              </a:lnSpc>
              <a:buFont typeface="Arial"/>
              <a:buChar char="•"/>
            </a:pPr>
            <a:r>
              <a:rPr lang="en-US" sz="3862">
                <a:solidFill>
                  <a:srgbClr val="110F38"/>
                </a:solidFill>
                <a:latin typeface="Lato"/>
                <a:ea typeface="Lato"/>
                <a:cs typeface="Lato"/>
                <a:sym typeface="Lato"/>
              </a:rPr>
              <a:t>How to use social media effectively</a:t>
            </a:r>
          </a:p>
          <a:p>
            <a:pPr marL="833993" lvl="1" indent="-416997" algn="l">
              <a:lnSpc>
                <a:spcPts val="5408"/>
              </a:lnSpc>
              <a:buFont typeface="Arial"/>
              <a:buChar char="•"/>
            </a:pPr>
            <a:r>
              <a:rPr lang="en-US" sz="3862">
                <a:solidFill>
                  <a:srgbClr val="110F38"/>
                </a:solidFill>
                <a:latin typeface="Lato"/>
                <a:ea typeface="Lato"/>
                <a:cs typeface="Lato"/>
                <a:sym typeface="Lato"/>
              </a:rPr>
              <a:t>Tips and tricks</a:t>
            </a:r>
          </a:p>
          <a:p>
            <a:pPr marL="833993" lvl="1" indent="-416997" algn="l">
              <a:lnSpc>
                <a:spcPts val="5408"/>
              </a:lnSpc>
              <a:buFont typeface="Arial"/>
              <a:buChar char="•"/>
            </a:pPr>
            <a:r>
              <a:rPr lang="en-US" sz="3862">
                <a:solidFill>
                  <a:srgbClr val="110F38"/>
                </a:solidFill>
                <a:latin typeface="Lato"/>
                <a:ea typeface="Lato"/>
                <a:cs typeface="Lato"/>
                <a:sym typeface="Lato"/>
              </a:rPr>
              <a:t>Questions</a:t>
            </a:r>
          </a:p>
        </p:txBody>
      </p:sp>
      <p:sp>
        <p:nvSpPr>
          <p:cNvPr id="4" name="Freeform 4"/>
          <p:cNvSpPr/>
          <p:nvPr/>
        </p:nvSpPr>
        <p:spPr>
          <a:xfrm rot="-813041">
            <a:off x="16028411" y="6043396"/>
            <a:ext cx="1917351" cy="1917351"/>
          </a:xfrm>
          <a:custGeom>
            <a:avLst/>
            <a:gdLst/>
            <a:ahLst/>
            <a:cxnLst/>
            <a:rect l="l" t="t" r="r" b="b"/>
            <a:pathLst>
              <a:path w="1917351" h="1917351">
                <a:moveTo>
                  <a:pt x="0" y="0"/>
                </a:moveTo>
                <a:lnTo>
                  <a:pt x="1917351" y="0"/>
                </a:lnTo>
                <a:lnTo>
                  <a:pt x="1917351" y="1917351"/>
                </a:lnTo>
                <a:lnTo>
                  <a:pt x="0" y="1917351"/>
                </a:lnTo>
                <a:lnTo>
                  <a:pt x="0" y="0"/>
                </a:lnTo>
                <a:close/>
              </a:path>
            </a:pathLst>
          </a:custGeom>
          <a:blipFill>
            <a:blip r:embed="rId3"/>
            <a:stretch>
              <a:fillRect/>
            </a:stretch>
          </a:blipFill>
        </p:spPr>
      </p:sp>
      <p:sp>
        <p:nvSpPr>
          <p:cNvPr id="5" name="Freeform 5"/>
          <p:cNvSpPr/>
          <p:nvPr/>
        </p:nvSpPr>
        <p:spPr>
          <a:xfrm rot="427109">
            <a:off x="15707022" y="516428"/>
            <a:ext cx="2560129" cy="2560129"/>
          </a:xfrm>
          <a:custGeom>
            <a:avLst/>
            <a:gdLst/>
            <a:ahLst/>
            <a:cxnLst/>
            <a:rect l="l" t="t" r="r" b="b"/>
            <a:pathLst>
              <a:path w="2560129" h="2560129">
                <a:moveTo>
                  <a:pt x="0" y="0"/>
                </a:moveTo>
                <a:lnTo>
                  <a:pt x="2560129" y="0"/>
                </a:lnTo>
                <a:lnTo>
                  <a:pt x="2560129" y="2560129"/>
                </a:lnTo>
                <a:lnTo>
                  <a:pt x="0" y="2560129"/>
                </a:lnTo>
                <a:lnTo>
                  <a:pt x="0" y="0"/>
                </a:lnTo>
                <a:close/>
              </a:path>
            </a:pathLst>
          </a:custGeom>
          <a:blipFill>
            <a:blip r:embed="rId4"/>
            <a:stretch>
              <a:fillRect/>
            </a:stretch>
          </a:blipFill>
        </p:spPr>
      </p:sp>
      <p:sp>
        <p:nvSpPr>
          <p:cNvPr id="6" name="Freeform 6"/>
          <p:cNvSpPr/>
          <p:nvPr/>
        </p:nvSpPr>
        <p:spPr>
          <a:xfrm>
            <a:off x="14055100" y="3379779"/>
            <a:ext cx="2313281" cy="2313281"/>
          </a:xfrm>
          <a:custGeom>
            <a:avLst/>
            <a:gdLst/>
            <a:ahLst/>
            <a:cxnLst/>
            <a:rect l="l" t="t" r="r" b="b"/>
            <a:pathLst>
              <a:path w="2313281" h="2313281">
                <a:moveTo>
                  <a:pt x="0" y="0"/>
                </a:moveTo>
                <a:lnTo>
                  <a:pt x="2313281" y="0"/>
                </a:lnTo>
                <a:lnTo>
                  <a:pt x="2313281" y="2313281"/>
                </a:lnTo>
                <a:lnTo>
                  <a:pt x="0" y="2313281"/>
                </a:lnTo>
                <a:lnTo>
                  <a:pt x="0" y="0"/>
                </a:lnTo>
                <a:close/>
              </a:path>
            </a:pathLst>
          </a:custGeom>
          <a:blipFill>
            <a:blip r:embed="rId5"/>
            <a:stretch>
              <a:fillRect/>
            </a:stretch>
          </a:blipFill>
        </p:spPr>
      </p:sp>
      <p:sp>
        <p:nvSpPr>
          <p:cNvPr id="7" name="TextBox 7"/>
          <p:cNvSpPr txBox="1"/>
          <p:nvPr/>
        </p:nvSpPr>
        <p:spPr>
          <a:xfrm>
            <a:off x="1028700" y="904875"/>
            <a:ext cx="130264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Today's session includes:</a:t>
            </a:r>
          </a:p>
        </p:txBody>
      </p:sp>
      <p:sp>
        <p:nvSpPr>
          <p:cNvPr id="8" name="Freeform 8"/>
          <p:cNvSpPr/>
          <p:nvPr/>
        </p:nvSpPr>
        <p:spPr>
          <a:xfrm>
            <a:off x="14228921" y="6615313"/>
            <a:ext cx="944317" cy="876114"/>
          </a:xfrm>
          <a:custGeom>
            <a:avLst/>
            <a:gdLst/>
            <a:ahLst/>
            <a:cxnLst/>
            <a:rect l="l" t="t" r="r" b="b"/>
            <a:pathLst>
              <a:path w="944317" h="876114">
                <a:moveTo>
                  <a:pt x="0" y="0"/>
                </a:moveTo>
                <a:lnTo>
                  <a:pt x="944317" y="0"/>
                </a:lnTo>
                <a:lnTo>
                  <a:pt x="944317" y="876114"/>
                </a:lnTo>
                <a:lnTo>
                  <a:pt x="0" y="876114"/>
                </a:lnTo>
                <a:lnTo>
                  <a:pt x="0" y="0"/>
                </a:lnTo>
                <a:close/>
              </a:path>
            </a:pathLst>
          </a:custGeom>
          <a:blipFill>
            <a:blip r:embed="rId2"/>
            <a:stretch>
              <a:fillRect/>
            </a:stretch>
          </a:blipFill>
        </p:spPr>
      </p:sp>
      <p:sp>
        <p:nvSpPr>
          <p:cNvPr id="9" name="Freeform 9"/>
          <p:cNvSpPr/>
          <p:nvPr/>
        </p:nvSpPr>
        <p:spPr>
          <a:xfrm>
            <a:off x="14701079" y="1358436"/>
            <a:ext cx="944317" cy="876114"/>
          </a:xfrm>
          <a:custGeom>
            <a:avLst/>
            <a:gdLst/>
            <a:ahLst/>
            <a:cxnLst/>
            <a:rect l="l" t="t" r="r" b="b"/>
            <a:pathLst>
              <a:path w="944317" h="876114">
                <a:moveTo>
                  <a:pt x="0" y="0"/>
                </a:moveTo>
                <a:lnTo>
                  <a:pt x="944317" y="0"/>
                </a:lnTo>
                <a:lnTo>
                  <a:pt x="944317" y="876114"/>
                </a:lnTo>
                <a:lnTo>
                  <a:pt x="0" y="876114"/>
                </a:lnTo>
                <a:lnTo>
                  <a:pt x="0" y="0"/>
                </a:lnTo>
                <a:close/>
              </a:path>
            </a:pathLst>
          </a:custGeom>
          <a:blipFill>
            <a:blip r:embed="rId2"/>
            <a:stretch>
              <a:fillRect/>
            </a:stretch>
          </a:blipFill>
        </p:spPr>
      </p:sp>
      <p:sp>
        <p:nvSpPr>
          <p:cNvPr id="10" name="Freeform 10"/>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6"/>
            <a:stretch>
              <a:fillRect/>
            </a:stretch>
          </a:blipFill>
        </p:spPr>
      </p:sp>
      <p:sp>
        <p:nvSpPr>
          <p:cNvPr id="11" name="Freeform 11"/>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7"/>
            <a:stretch>
              <a:fillRect/>
            </a:stretch>
          </a:blipFill>
        </p:spPr>
      </p:sp>
      <p:sp>
        <p:nvSpPr>
          <p:cNvPr id="12" name="Freeform 12"/>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6"/>
            <a:stretch>
              <a:fillRect/>
            </a:stretch>
          </a:blipFill>
        </p:spPr>
      </p:sp>
      <p:sp>
        <p:nvSpPr>
          <p:cNvPr id="13" name="Freeform 13"/>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7"/>
            <a:stretch>
              <a:fillRect/>
            </a:stretch>
          </a:blipFill>
        </p:spPr>
      </p:sp>
      <p:sp>
        <p:nvSpPr>
          <p:cNvPr id="14" name="Freeform 14"/>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8"/>
            <a:stretch>
              <a:fillRect/>
            </a:stretch>
          </a:blipFill>
        </p:spPr>
      </p:sp>
      <p:sp>
        <p:nvSpPr>
          <p:cNvPr id="15" name="Freeform 15"/>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9"/>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An example</a:t>
            </a:r>
          </a:p>
        </p:txBody>
      </p:sp>
      <p:sp>
        <p:nvSpPr>
          <p:cNvPr id="3" name="TextBox 3"/>
          <p:cNvSpPr txBox="1"/>
          <p:nvPr/>
        </p:nvSpPr>
        <p:spPr>
          <a:xfrm>
            <a:off x="1028700" y="1863092"/>
            <a:ext cx="16454862" cy="6169333"/>
          </a:xfrm>
          <a:prstGeom prst="rect">
            <a:avLst/>
          </a:prstGeom>
        </p:spPr>
        <p:txBody>
          <a:bodyPr lIns="0" tIns="0" rIns="0" bIns="0" rtlCol="0" anchor="t">
            <a:spAutoFit/>
          </a:bodyPr>
          <a:lstStyle/>
          <a:p>
            <a:pPr algn="l">
              <a:lnSpc>
                <a:spcPts val="5408"/>
              </a:lnSpc>
            </a:pPr>
            <a:r>
              <a:rPr lang="en-US" sz="3862">
                <a:solidFill>
                  <a:srgbClr val="110F38"/>
                </a:solidFill>
                <a:latin typeface="Mont 1"/>
                <a:ea typeface="Mont 1"/>
                <a:cs typeface="Mont 1"/>
                <a:sym typeface="Mont 1"/>
              </a:rPr>
              <a:t>Stage 1</a:t>
            </a:r>
          </a:p>
          <a:p>
            <a:pPr marL="833993" lvl="1" indent="-416997" algn="l">
              <a:lnSpc>
                <a:spcPts val="5408"/>
              </a:lnSpc>
              <a:buFont typeface="Arial"/>
              <a:buChar char="•"/>
            </a:pPr>
            <a:r>
              <a:rPr lang="en-US" sz="3862">
                <a:solidFill>
                  <a:srgbClr val="110F38"/>
                </a:solidFill>
                <a:latin typeface="Mont 3"/>
                <a:ea typeface="Mont 3"/>
                <a:cs typeface="Mont 3"/>
                <a:sym typeface="Mont 3"/>
              </a:rPr>
              <a:t>Destigmatising diagnosis campaign</a:t>
            </a:r>
          </a:p>
          <a:p>
            <a:pPr marL="833993" lvl="1" indent="-416997" algn="l">
              <a:lnSpc>
                <a:spcPts val="5408"/>
              </a:lnSpc>
              <a:buFont typeface="Arial"/>
              <a:buChar char="•"/>
            </a:pPr>
            <a:r>
              <a:rPr lang="en-US" sz="3862">
                <a:solidFill>
                  <a:srgbClr val="110F38"/>
                </a:solidFill>
                <a:latin typeface="Mont 3"/>
                <a:ea typeface="Mont 3"/>
                <a:cs typeface="Mont 3"/>
                <a:sym typeface="Mont 3"/>
              </a:rPr>
              <a:t>Promote support services and student rights</a:t>
            </a:r>
          </a:p>
          <a:p>
            <a:pPr algn="l">
              <a:lnSpc>
                <a:spcPts val="5408"/>
              </a:lnSpc>
            </a:pPr>
            <a:r>
              <a:rPr lang="en-US" sz="3862">
                <a:solidFill>
                  <a:srgbClr val="110F38"/>
                </a:solidFill>
                <a:latin typeface="Mont 1"/>
                <a:ea typeface="Mont 1"/>
                <a:cs typeface="Mont 1"/>
                <a:sym typeface="Mont 1"/>
              </a:rPr>
              <a:t>Stage 2</a:t>
            </a:r>
          </a:p>
          <a:p>
            <a:pPr marL="833993" lvl="1" indent="-416997" algn="l">
              <a:lnSpc>
                <a:spcPts val="5408"/>
              </a:lnSpc>
              <a:buFont typeface="Arial"/>
              <a:buChar char="•"/>
            </a:pPr>
            <a:r>
              <a:rPr lang="en-US" sz="3862">
                <a:solidFill>
                  <a:srgbClr val="110F38"/>
                </a:solidFill>
                <a:latin typeface="Mont 3"/>
                <a:ea typeface="Mont 3"/>
                <a:cs typeface="Mont 3"/>
                <a:sym typeface="Mont 3"/>
              </a:rPr>
              <a:t>Improve reporting systems for bullying/ harassment</a:t>
            </a:r>
          </a:p>
          <a:p>
            <a:pPr marL="833993" lvl="1" indent="-416997" algn="l">
              <a:lnSpc>
                <a:spcPts val="5408"/>
              </a:lnSpc>
              <a:buFont typeface="Arial"/>
              <a:buChar char="•"/>
            </a:pPr>
            <a:r>
              <a:rPr lang="en-US" sz="3862">
                <a:solidFill>
                  <a:srgbClr val="110F38"/>
                </a:solidFill>
                <a:latin typeface="Mont 3"/>
                <a:ea typeface="Mont 3"/>
                <a:cs typeface="Mont 3"/>
                <a:sym typeface="Mont 3"/>
              </a:rPr>
              <a:t>Education on wellbeing/ disability services for Personal Tutors</a:t>
            </a:r>
          </a:p>
          <a:p>
            <a:pPr algn="l">
              <a:lnSpc>
                <a:spcPts val="5408"/>
              </a:lnSpc>
            </a:pPr>
            <a:r>
              <a:rPr lang="en-US" sz="3862">
                <a:solidFill>
                  <a:srgbClr val="110F38"/>
                </a:solidFill>
                <a:latin typeface="Mont 1"/>
                <a:ea typeface="Mont 1"/>
                <a:cs typeface="Mont 1"/>
                <a:sym typeface="Mont 1"/>
              </a:rPr>
              <a:t>Stage 3</a:t>
            </a:r>
          </a:p>
          <a:p>
            <a:pPr marL="833993" lvl="1" indent="-416997" algn="l">
              <a:lnSpc>
                <a:spcPts val="5408"/>
              </a:lnSpc>
              <a:buFont typeface="Arial"/>
              <a:buChar char="•"/>
            </a:pPr>
            <a:r>
              <a:rPr lang="en-US" sz="3862">
                <a:solidFill>
                  <a:srgbClr val="110F38"/>
                </a:solidFill>
                <a:latin typeface="Mont 3"/>
                <a:ea typeface="Mont 3"/>
                <a:cs typeface="Mont 3"/>
                <a:sym typeface="Mont 3"/>
              </a:rPr>
              <a:t>Increase number of counsellors on campus (£££)</a:t>
            </a:r>
          </a:p>
          <a:p>
            <a:pPr marL="833993" lvl="1" indent="-416997" algn="l">
              <a:lnSpc>
                <a:spcPts val="5408"/>
              </a:lnSpc>
              <a:buFont typeface="Arial"/>
              <a:buChar char="•"/>
            </a:pPr>
            <a:r>
              <a:rPr lang="en-US" sz="3862">
                <a:solidFill>
                  <a:srgbClr val="110F38"/>
                </a:solidFill>
                <a:latin typeface="Mont 3"/>
                <a:ea typeface="Mont 3"/>
                <a:cs typeface="Mont 3"/>
                <a:sym typeface="Mont 3"/>
              </a:rPr>
              <a:t>Improve quality of counselling services.</a:t>
            </a:r>
          </a:p>
        </p:txBody>
      </p:sp>
      <p:sp>
        <p:nvSpPr>
          <p:cNvPr id="4" name="Freeform 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5" name="Freeform 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8" name="Freeform 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9" name="Freeform 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367122" y="3911490"/>
            <a:ext cx="2464021" cy="246402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6AE"/>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grpSp>
        <p:nvGrpSpPr>
          <p:cNvPr id="5" name="Group 5"/>
          <p:cNvGrpSpPr/>
          <p:nvPr/>
        </p:nvGrpSpPr>
        <p:grpSpPr>
          <a:xfrm>
            <a:off x="11445718" y="3947986"/>
            <a:ext cx="2391028" cy="239102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E3E"/>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grpSp>
        <p:nvGrpSpPr>
          <p:cNvPr id="8" name="Group 8"/>
          <p:cNvGrpSpPr/>
          <p:nvPr/>
        </p:nvGrpSpPr>
        <p:grpSpPr>
          <a:xfrm>
            <a:off x="7600950" y="4121754"/>
            <a:ext cx="3086100" cy="2043492"/>
            <a:chOff x="0" y="0"/>
            <a:chExt cx="812800" cy="538204"/>
          </a:xfrm>
        </p:grpSpPr>
        <p:sp>
          <p:nvSpPr>
            <p:cNvPr id="9" name="Freeform 9"/>
            <p:cNvSpPr/>
            <p:nvPr/>
          </p:nvSpPr>
          <p:spPr>
            <a:xfrm>
              <a:off x="0" y="0"/>
              <a:ext cx="812800" cy="538204"/>
            </a:xfrm>
            <a:custGeom>
              <a:avLst/>
              <a:gdLst/>
              <a:ahLst/>
              <a:cxnLst/>
              <a:rect l="l" t="t" r="r" b="b"/>
              <a:pathLst>
                <a:path w="812800" h="538204">
                  <a:moveTo>
                    <a:pt x="812800" y="269102"/>
                  </a:moveTo>
                  <a:lnTo>
                    <a:pt x="406400" y="0"/>
                  </a:lnTo>
                  <a:lnTo>
                    <a:pt x="406400" y="203200"/>
                  </a:lnTo>
                  <a:lnTo>
                    <a:pt x="0" y="203200"/>
                  </a:lnTo>
                  <a:lnTo>
                    <a:pt x="0" y="335004"/>
                  </a:lnTo>
                  <a:lnTo>
                    <a:pt x="406400" y="335004"/>
                  </a:lnTo>
                  <a:lnTo>
                    <a:pt x="406400" y="538204"/>
                  </a:lnTo>
                  <a:lnTo>
                    <a:pt x="812800" y="269102"/>
                  </a:lnTo>
                  <a:close/>
                </a:path>
              </a:pathLst>
            </a:custGeom>
            <a:solidFill>
              <a:srgbClr val="110F38"/>
            </a:solidFill>
          </p:spPr>
        </p:sp>
        <p:sp>
          <p:nvSpPr>
            <p:cNvPr id="10" name="TextBox 10"/>
            <p:cNvSpPr txBox="1"/>
            <p:nvPr/>
          </p:nvSpPr>
          <p:spPr>
            <a:xfrm>
              <a:off x="0" y="155575"/>
              <a:ext cx="711200" cy="179429"/>
            </a:xfrm>
            <a:prstGeom prst="rect">
              <a:avLst/>
            </a:prstGeom>
          </p:spPr>
          <p:txBody>
            <a:bodyPr lIns="50800" tIns="50800" rIns="50800" bIns="50800" rtlCol="0" anchor="ctr"/>
            <a:lstStyle/>
            <a:p>
              <a:pPr algn="ctr">
                <a:lnSpc>
                  <a:spcPts val="2450"/>
                </a:lnSpc>
              </a:pPr>
              <a:endParaRPr/>
            </a:p>
          </p:txBody>
        </p:sp>
      </p:grpSp>
      <p:sp>
        <p:nvSpPr>
          <p:cNvPr id="11" name="TextBox 11"/>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Power mapping</a:t>
            </a:r>
          </a:p>
        </p:txBody>
      </p:sp>
      <p:sp>
        <p:nvSpPr>
          <p:cNvPr id="12" name="TextBox 12"/>
          <p:cNvSpPr txBox="1"/>
          <p:nvPr/>
        </p:nvSpPr>
        <p:spPr>
          <a:xfrm>
            <a:off x="5200421" y="4840605"/>
            <a:ext cx="797421"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You</a:t>
            </a:r>
          </a:p>
        </p:txBody>
      </p:sp>
      <p:sp>
        <p:nvSpPr>
          <p:cNvPr id="13" name="TextBox 13"/>
          <p:cNvSpPr txBox="1"/>
          <p:nvPr/>
        </p:nvSpPr>
        <p:spPr>
          <a:xfrm>
            <a:off x="11917083" y="4840605"/>
            <a:ext cx="1448296"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The VC</a:t>
            </a:r>
          </a:p>
        </p:txBody>
      </p:sp>
      <p:sp>
        <p:nvSpPr>
          <p:cNvPr id="14" name="TextBox 14"/>
          <p:cNvSpPr txBox="1"/>
          <p:nvPr/>
        </p:nvSpPr>
        <p:spPr>
          <a:xfrm>
            <a:off x="1028700" y="2355796"/>
            <a:ext cx="8565850" cy="1091565"/>
          </a:xfrm>
          <a:prstGeom prst="rect">
            <a:avLst/>
          </a:prstGeom>
        </p:spPr>
        <p:txBody>
          <a:bodyPr lIns="0" tIns="0" rIns="0" bIns="0" rtlCol="0" anchor="t">
            <a:spAutoFit/>
          </a:bodyPr>
          <a:lstStyle/>
          <a:p>
            <a:pPr marL="680085" lvl="1" indent="-340042" algn="l">
              <a:lnSpc>
                <a:spcPts val="4409"/>
              </a:lnSpc>
              <a:buFont typeface="Arial"/>
              <a:buChar char="•"/>
            </a:pPr>
            <a:r>
              <a:rPr lang="en-US" sz="3150">
                <a:solidFill>
                  <a:srgbClr val="110F38"/>
                </a:solidFill>
                <a:latin typeface="Lato"/>
                <a:ea typeface="Lato"/>
                <a:cs typeface="Lato"/>
                <a:sym typeface="Lato"/>
              </a:rPr>
              <a:t>One directional</a:t>
            </a:r>
          </a:p>
          <a:p>
            <a:pPr marL="680085" lvl="1" indent="-340042" algn="l">
              <a:lnSpc>
                <a:spcPts val="4409"/>
              </a:lnSpc>
              <a:buFont typeface="Arial"/>
              <a:buChar char="•"/>
            </a:pPr>
            <a:r>
              <a:rPr lang="en-US" sz="3150">
                <a:solidFill>
                  <a:srgbClr val="110F38"/>
                </a:solidFill>
                <a:latin typeface="Lato"/>
                <a:ea typeface="Lato"/>
                <a:cs typeface="Lato"/>
                <a:sym typeface="Lato"/>
              </a:rPr>
              <a:t>Limited impact and action to be made</a:t>
            </a:r>
          </a:p>
        </p:txBody>
      </p:sp>
      <p:sp>
        <p:nvSpPr>
          <p:cNvPr id="15" name="Freeform 1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16" name="Freeform 1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17" name="Freeform 1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18" name="Freeform 1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19" name="Freeform 1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20" name="Freeform 2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25494" y="5821195"/>
            <a:ext cx="2464021" cy="246402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6AE"/>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grpSp>
        <p:nvGrpSpPr>
          <p:cNvPr id="5" name="Group 5"/>
          <p:cNvGrpSpPr/>
          <p:nvPr/>
        </p:nvGrpSpPr>
        <p:grpSpPr>
          <a:xfrm>
            <a:off x="12071282" y="5894188"/>
            <a:ext cx="2391028" cy="239102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6AE"/>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sp>
        <p:nvSpPr>
          <p:cNvPr id="8" name="TextBox 8"/>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Relational power mapping</a:t>
            </a:r>
          </a:p>
        </p:txBody>
      </p:sp>
      <p:grpSp>
        <p:nvGrpSpPr>
          <p:cNvPr id="9" name="Group 9"/>
          <p:cNvGrpSpPr/>
          <p:nvPr/>
        </p:nvGrpSpPr>
        <p:grpSpPr>
          <a:xfrm>
            <a:off x="12869460" y="1283033"/>
            <a:ext cx="2464021" cy="246402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6AE"/>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grpSp>
        <p:nvGrpSpPr>
          <p:cNvPr id="12" name="Group 12"/>
          <p:cNvGrpSpPr/>
          <p:nvPr/>
        </p:nvGrpSpPr>
        <p:grpSpPr>
          <a:xfrm>
            <a:off x="7948486" y="3947986"/>
            <a:ext cx="2391028" cy="239102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9DE3E"/>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grpSp>
        <p:nvGrpSpPr>
          <p:cNvPr id="15" name="Group 15"/>
          <p:cNvGrpSpPr/>
          <p:nvPr/>
        </p:nvGrpSpPr>
        <p:grpSpPr>
          <a:xfrm>
            <a:off x="2108137" y="2167034"/>
            <a:ext cx="2464021" cy="246402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6AE"/>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sp>
        <p:nvSpPr>
          <p:cNvPr id="18" name="TextBox 18"/>
          <p:cNvSpPr txBox="1"/>
          <p:nvPr/>
        </p:nvSpPr>
        <p:spPr>
          <a:xfrm>
            <a:off x="12573341" y="6786807"/>
            <a:ext cx="1389658"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The SU</a:t>
            </a:r>
          </a:p>
        </p:txBody>
      </p:sp>
      <p:sp>
        <p:nvSpPr>
          <p:cNvPr id="19" name="TextBox 19"/>
          <p:cNvSpPr txBox="1"/>
          <p:nvPr/>
        </p:nvSpPr>
        <p:spPr>
          <a:xfrm>
            <a:off x="2230020" y="2720547"/>
            <a:ext cx="2245665" cy="1290320"/>
          </a:xfrm>
          <a:prstGeom prst="rect">
            <a:avLst/>
          </a:prstGeom>
        </p:spPr>
        <p:txBody>
          <a:bodyPr lIns="0" tIns="0" rIns="0" bIns="0" rtlCol="0" anchor="t">
            <a:spAutoFit/>
          </a:bodyPr>
          <a:lstStyle/>
          <a:p>
            <a:pPr algn="ctr">
              <a:lnSpc>
                <a:spcPts val="3430"/>
              </a:lnSpc>
            </a:pPr>
            <a:r>
              <a:rPr lang="en-US" sz="2450">
                <a:solidFill>
                  <a:srgbClr val="110F38"/>
                </a:solidFill>
                <a:latin typeface="Mont 2"/>
                <a:ea typeface="Mont 2"/>
                <a:cs typeface="Mont 2"/>
                <a:sym typeface="Mont 2"/>
              </a:rPr>
              <a:t>Media</a:t>
            </a:r>
          </a:p>
          <a:p>
            <a:pPr algn="ctr">
              <a:lnSpc>
                <a:spcPts val="3430"/>
              </a:lnSpc>
            </a:pPr>
            <a:r>
              <a:rPr lang="en-US" sz="2450">
                <a:solidFill>
                  <a:srgbClr val="110F38"/>
                </a:solidFill>
                <a:latin typeface="Mont 2"/>
                <a:ea typeface="Mont 2"/>
                <a:cs typeface="Mont 2"/>
                <a:sym typeface="Mont 2"/>
              </a:rPr>
              <a:t>groups/</a:t>
            </a:r>
          </a:p>
          <a:p>
            <a:pPr algn="ctr">
              <a:lnSpc>
                <a:spcPts val="3430"/>
              </a:lnSpc>
            </a:pPr>
            <a:r>
              <a:rPr lang="en-US" sz="2450">
                <a:solidFill>
                  <a:srgbClr val="110F38"/>
                </a:solidFill>
                <a:latin typeface="Mont 2"/>
                <a:ea typeface="Mont 2"/>
                <a:cs typeface="Mont 2"/>
                <a:sym typeface="Mont 2"/>
              </a:rPr>
              <a:t>The press</a:t>
            </a:r>
          </a:p>
        </p:txBody>
      </p:sp>
      <p:sp>
        <p:nvSpPr>
          <p:cNvPr id="20" name="TextBox 20"/>
          <p:cNvSpPr txBox="1"/>
          <p:nvPr/>
        </p:nvSpPr>
        <p:spPr>
          <a:xfrm>
            <a:off x="13273986" y="1935923"/>
            <a:ext cx="1654969" cy="109156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Student</a:t>
            </a:r>
          </a:p>
          <a:p>
            <a:pPr algn="ctr">
              <a:lnSpc>
                <a:spcPts val="4409"/>
              </a:lnSpc>
            </a:pPr>
            <a:r>
              <a:rPr lang="en-US" sz="3150">
                <a:solidFill>
                  <a:srgbClr val="110F38"/>
                </a:solidFill>
                <a:latin typeface="Mont 2"/>
                <a:ea typeface="Mont 2"/>
                <a:cs typeface="Mont 2"/>
                <a:sym typeface="Mont 2"/>
              </a:rPr>
              <a:t>Council</a:t>
            </a:r>
          </a:p>
        </p:txBody>
      </p:sp>
      <p:sp>
        <p:nvSpPr>
          <p:cNvPr id="21" name="TextBox 21"/>
          <p:cNvSpPr txBox="1"/>
          <p:nvPr/>
        </p:nvSpPr>
        <p:spPr>
          <a:xfrm>
            <a:off x="8387804" y="4564380"/>
            <a:ext cx="1512391" cy="109156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Target:</a:t>
            </a:r>
          </a:p>
          <a:p>
            <a:pPr algn="ctr">
              <a:lnSpc>
                <a:spcPts val="4409"/>
              </a:lnSpc>
            </a:pPr>
            <a:r>
              <a:rPr lang="en-US" sz="3150">
                <a:solidFill>
                  <a:srgbClr val="110F38"/>
                </a:solidFill>
                <a:latin typeface="Mont 2"/>
                <a:ea typeface="Mont 2"/>
                <a:cs typeface="Mont 2"/>
                <a:sym typeface="Mont 2"/>
              </a:rPr>
              <a:t>The VC</a:t>
            </a:r>
          </a:p>
        </p:txBody>
      </p:sp>
      <p:sp>
        <p:nvSpPr>
          <p:cNvPr id="22" name="TextBox 22"/>
          <p:cNvSpPr txBox="1"/>
          <p:nvPr/>
        </p:nvSpPr>
        <p:spPr>
          <a:xfrm>
            <a:off x="2230020" y="6474086"/>
            <a:ext cx="1654969" cy="109156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Student</a:t>
            </a:r>
          </a:p>
          <a:p>
            <a:pPr algn="ctr">
              <a:lnSpc>
                <a:spcPts val="4409"/>
              </a:lnSpc>
            </a:pPr>
            <a:r>
              <a:rPr lang="en-US" sz="3150">
                <a:solidFill>
                  <a:srgbClr val="110F38"/>
                </a:solidFill>
                <a:latin typeface="Mont 2"/>
                <a:ea typeface="Mont 2"/>
                <a:cs typeface="Mont 2"/>
                <a:sym typeface="Mont 2"/>
              </a:rPr>
              <a:t>groups</a:t>
            </a:r>
          </a:p>
        </p:txBody>
      </p:sp>
      <p:grpSp>
        <p:nvGrpSpPr>
          <p:cNvPr id="23" name="Group 23"/>
          <p:cNvGrpSpPr/>
          <p:nvPr/>
        </p:nvGrpSpPr>
        <p:grpSpPr>
          <a:xfrm rot="-8793146">
            <a:off x="10003953" y="5580455"/>
            <a:ext cx="2465630" cy="1117337"/>
            <a:chOff x="0" y="0"/>
            <a:chExt cx="1187655" cy="538204"/>
          </a:xfrm>
        </p:grpSpPr>
        <p:sp>
          <p:nvSpPr>
            <p:cNvPr id="24" name="Freeform 24"/>
            <p:cNvSpPr/>
            <p:nvPr/>
          </p:nvSpPr>
          <p:spPr>
            <a:xfrm>
              <a:off x="0" y="0"/>
              <a:ext cx="1187655" cy="538204"/>
            </a:xfrm>
            <a:custGeom>
              <a:avLst/>
              <a:gdLst/>
              <a:ahLst/>
              <a:cxnLst/>
              <a:rect l="l" t="t" r="r" b="b"/>
              <a:pathLst>
                <a:path w="1187655" h="538204">
                  <a:moveTo>
                    <a:pt x="1187655" y="269102"/>
                  </a:moveTo>
                  <a:lnTo>
                    <a:pt x="781255" y="0"/>
                  </a:lnTo>
                  <a:lnTo>
                    <a:pt x="781255" y="203200"/>
                  </a:lnTo>
                  <a:lnTo>
                    <a:pt x="0" y="203200"/>
                  </a:lnTo>
                  <a:lnTo>
                    <a:pt x="0" y="335004"/>
                  </a:lnTo>
                  <a:lnTo>
                    <a:pt x="781255" y="335004"/>
                  </a:lnTo>
                  <a:lnTo>
                    <a:pt x="781255" y="538204"/>
                  </a:lnTo>
                  <a:lnTo>
                    <a:pt x="1187655" y="269102"/>
                  </a:lnTo>
                  <a:close/>
                </a:path>
              </a:pathLst>
            </a:custGeom>
            <a:solidFill>
              <a:srgbClr val="110F38"/>
            </a:solidFill>
          </p:spPr>
        </p:sp>
        <p:sp>
          <p:nvSpPr>
            <p:cNvPr id="25" name="TextBox 25"/>
            <p:cNvSpPr txBox="1"/>
            <p:nvPr/>
          </p:nvSpPr>
          <p:spPr>
            <a:xfrm>
              <a:off x="0" y="155575"/>
              <a:ext cx="1086055" cy="179429"/>
            </a:xfrm>
            <a:prstGeom prst="rect">
              <a:avLst/>
            </a:prstGeom>
          </p:spPr>
          <p:txBody>
            <a:bodyPr lIns="50800" tIns="50800" rIns="50800" bIns="50800" rtlCol="0" anchor="ctr"/>
            <a:lstStyle/>
            <a:p>
              <a:pPr algn="ctr">
                <a:lnSpc>
                  <a:spcPts val="2450"/>
                </a:lnSpc>
              </a:pPr>
              <a:endParaRPr/>
            </a:p>
          </p:txBody>
        </p:sp>
      </p:grpSp>
      <p:grpSp>
        <p:nvGrpSpPr>
          <p:cNvPr id="26" name="Group 26"/>
          <p:cNvGrpSpPr/>
          <p:nvPr/>
        </p:nvGrpSpPr>
        <p:grpSpPr>
          <a:xfrm rot="-4885504">
            <a:off x="12580052" y="4306787"/>
            <a:ext cx="2291765" cy="1347613"/>
            <a:chOff x="0" y="0"/>
            <a:chExt cx="915275" cy="538204"/>
          </a:xfrm>
        </p:grpSpPr>
        <p:sp>
          <p:nvSpPr>
            <p:cNvPr id="27" name="Freeform 27"/>
            <p:cNvSpPr/>
            <p:nvPr/>
          </p:nvSpPr>
          <p:spPr>
            <a:xfrm>
              <a:off x="0" y="0"/>
              <a:ext cx="915275" cy="538204"/>
            </a:xfrm>
            <a:custGeom>
              <a:avLst/>
              <a:gdLst/>
              <a:ahLst/>
              <a:cxnLst/>
              <a:rect l="l" t="t" r="r" b="b"/>
              <a:pathLst>
                <a:path w="915275" h="538204">
                  <a:moveTo>
                    <a:pt x="915275" y="269102"/>
                  </a:moveTo>
                  <a:lnTo>
                    <a:pt x="508875" y="0"/>
                  </a:lnTo>
                  <a:lnTo>
                    <a:pt x="508875" y="203200"/>
                  </a:lnTo>
                  <a:lnTo>
                    <a:pt x="0" y="203200"/>
                  </a:lnTo>
                  <a:lnTo>
                    <a:pt x="0" y="335004"/>
                  </a:lnTo>
                  <a:lnTo>
                    <a:pt x="508875" y="335004"/>
                  </a:lnTo>
                  <a:lnTo>
                    <a:pt x="508875" y="538204"/>
                  </a:lnTo>
                  <a:lnTo>
                    <a:pt x="915275" y="269102"/>
                  </a:lnTo>
                  <a:close/>
                </a:path>
              </a:pathLst>
            </a:custGeom>
            <a:solidFill>
              <a:srgbClr val="110F38"/>
            </a:solidFill>
          </p:spPr>
        </p:sp>
        <p:sp>
          <p:nvSpPr>
            <p:cNvPr id="28" name="TextBox 28"/>
            <p:cNvSpPr txBox="1"/>
            <p:nvPr/>
          </p:nvSpPr>
          <p:spPr>
            <a:xfrm>
              <a:off x="0" y="155575"/>
              <a:ext cx="813675" cy="179429"/>
            </a:xfrm>
            <a:prstGeom prst="rect">
              <a:avLst/>
            </a:prstGeom>
          </p:spPr>
          <p:txBody>
            <a:bodyPr lIns="50800" tIns="50800" rIns="50800" bIns="50800" rtlCol="0" anchor="ctr"/>
            <a:lstStyle/>
            <a:p>
              <a:pPr algn="ctr">
                <a:lnSpc>
                  <a:spcPts val="2450"/>
                </a:lnSpc>
              </a:pPr>
              <a:endParaRPr/>
            </a:p>
          </p:txBody>
        </p:sp>
      </p:grpSp>
      <p:grpSp>
        <p:nvGrpSpPr>
          <p:cNvPr id="29" name="Group 29"/>
          <p:cNvGrpSpPr/>
          <p:nvPr/>
        </p:nvGrpSpPr>
        <p:grpSpPr>
          <a:xfrm rot="8771360">
            <a:off x="9999672" y="2568620"/>
            <a:ext cx="3209833" cy="1965999"/>
            <a:chOff x="0" y="0"/>
            <a:chExt cx="1007415" cy="617034"/>
          </a:xfrm>
        </p:grpSpPr>
        <p:sp>
          <p:nvSpPr>
            <p:cNvPr id="30" name="Freeform 30"/>
            <p:cNvSpPr/>
            <p:nvPr/>
          </p:nvSpPr>
          <p:spPr>
            <a:xfrm>
              <a:off x="0" y="0"/>
              <a:ext cx="1007415" cy="617034"/>
            </a:xfrm>
            <a:custGeom>
              <a:avLst/>
              <a:gdLst/>
              <a:ahLst/>
              <a:cxnLst/>
              <a:rect l="l" t="t" r="r" b="b"/>
              <a:pathLst>
                <a:path w="1007415" h="617034">
                  <a:moveTo>
                    <a:pt x="1007415" y="308517"/>
                  </a:moveTo>
                  <a:lnTo>
                    <a:pt x="601015" y="0"/>
                  </a:lnTo>
                  <a:lnTo>
                    <a:pt x="601015" y="203200"/>
                  </a:lnTo>
                  <a:lnTo>
                    <a:pt x="0" y="203200"/>
                  </a:lnTo>
                  <a:lnTo>
                    <a:pt x="0" y="413834"/>
                  </a:lnTo>
                  <a:lnTo>
                    <a:pt x="601015" y="413834"/>
                  </a:lnTo>
                  <a:lnTo>
                    <a:pt x="601015" y="617034"/>
                  </a:lnTo>
                  <a:lnTo>
                    <a:pt x="1007415" y="308517"/>
                  </a:lnTo>
                  <a:close/>
                </a:path>
              </a:pathLst>
            </a:custGeom>
            <a:solidFill>
              <a:srgbClr val="110F38"/>
            </a:solidFill>
          </p:spPr>
        </p:sp>
        <p:sp>
          <p:nvSpPr>
            <p:cNvPr id="31" name="TextBox 31"/>
            <p:cNvSpPr txBox="1"/>
            <p:nvPr/>
          </p:nvSpPr>
          <p:spPr>
            <a:xfrm>
              <a:off x="0" y="155575"/>
              <a:ext cx="905815" cy="258259"/>
            </a:xfrm>
            <a:prstGeom prst="rect">
              <a:avLst/>
            </a:prstGeom>
          </p:spPr>
          <p:txBody>
            <a:bodyPr lIns="50800" tIns="50800" rIns="50800" bIns="50800" rtlCol="0" anchor="ctr"/>
            <a:lstStyle/>
            <a:p>
              <a:pPr algn="ctr">
                <a:lnSpc>
                  <a:spcPts val="2450"/>
                </a:lnSpc>
              </a:pPr>
              <a:endParaRPr/>
            </a:p>
          </p:txBody>
        </p:sp>
      </p:grpSp>
      <p:grpSp>
        <p:nvGrpSpPr>
          <p:cNvPr id="32" name="Group 32"/>
          <p:cNvGrpSpPr/>
          <p:nvPr/>
        </p:nvGrpSpPr>
        <p:grpSpPr>
          <a:xfrm>
            <a:off x="5557458" y="6130408"/>
            <a:ext cx="2391028" cy="2391028"/>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6AE"/>
            </a:solidFill>
          </p:spPr>
        </p:sp>
        <p:sp>
          <p:nvSpPr>
            <p:cNvPr id="34" name="TextBox 34"/>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sp>
        <p:nvSpPr>
          <p:cNvPr id="35" name="TextBox 35"/>
          <p:cNvSpPr txBox="1"/>
          <p:nvPr/>
        </p:nvSpPr>
        <p:spPr>
          <a:xfrm>
            <a:off x="6355636" y="7023027"/>
            <a:ext cx="797421"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You</a:t>
            </a:r>
          </a:p>
        </p:txBody>
      </p:sp>
      <p:grpSp>
        <p:nvGrpSpPr>
          <p:cNvPr id="36" name="Group 36"/>
          <p:cNvGrpSpPr/>
          <p:nvPr/>
        </p:nvGrpSpPr>
        <p:grpSpPr>
          <a:xfrm rot="-2173434">
            <a:off x="7417723" y="5987564"/>
            <a:ext cx="1061525" cy="702900"/>
            <a:chOff x="0" y="0"/>
            <a:chExt cx="812800" cy="538204"/>
          </a:xfrm>
        </p:grpSpPr>
        <p:sp>
          <p:nvSpPr>
            <p:cNvPr id="37" name="Freeform 37"/>
            <p:cNvSpPr/>
            <p:nvPr/>
          </p:nvSpPr>
          <p:spPr>
            <a:xfrm>
              <a:off x="0" y="0"/>
              <a:ext cx="812800" cy="538204"/>
            </a:xfrm>
            <a:custGeom>
              <a:avLst/>
              <a:gdLst/>
              <a:ahLst/>
              <a:cxnLst/>
              <a:rect l="l" t="t" r="r" b="b"/>
              <a:pathLst>
                <a:path w="812800" h="538204">
                  <a:moveTo>
                    <a:pt x="812800" y="269102"/>
                  </a:moveTo>
                  <a:lnTo>
                    <a:pt x="406400" y="0"/>
                  </a:lnTo>
                  <a:lnTo>
                    <a:pt x="406400" y="203200"/>
                  </a:lnTo>
                  <a:lnTo>
                    <a:pt x="0" y="203200"/>
                  </a:lnTo>
                  <a:lnTo>
                    <a:pt x="0" y="335004"/>
                  </a:lnTo>
                  <a:lnTo>
                    <a:pt x="406400" y="335004"/>
                  </a:lnTo>
                  <a:lnTo>
                    <a:pt x="406400" y="538204"/>
                  </a:lnTo>
                  <a:lnTo>
                    <a:pt x="812800" y="269102"/>
                  </a:lnTo>
                  <a:close/>
                </a:path>
              </a:pathLst>
            </a:custGeom>
            <a:solidFill>
              <a:srgbClr val="110F38"/>
            </a:solidFill>
          </p:spPr>
        </p:sp>
        <p:sp>
          <p:nvSpPr>
            <p:cNvPr id="38" name="TextBox 38"/>
            <p:cNvSpPr txBox="1"/>
            <p:nvPr/>
          </p:nvSpPr>
          <p:spPr>
            <a:xfrm>
              <a:off x="0" y="155575"/>
              <a:ext cx="711200" cy="179429"/>
            </a:xfrm>
            <a:prstGeom prst="rect">
              <a:avLst/>
            </a:prstGeom>
          </p:spPr>
          <p:txBody>
            <a:bodyPr lIns="50800" tIns="50800" rIns="50800" bIns="50800" rtlCol="0" anchor="ctr"/>
            <a:lstStyle/>
            <a:p>
              <a:pPr algn="ctr">
                <a:lnSpc>
                  <a:spcPts val="2450"/>
                </a:lnSpc>
              </a:pPr>
              <a:endParaRPr/>
            </a:p>
          </p:txBody>
        </p:sp>
      </p:grpSp>
      <p:grpSp>
        <p:nvGrpSpPr>
          <p:cNvPr id="39" name="Group 39"/>
          <p:cNvGrpSpPr/>
          <p:nvPr/>
        </p:nvGrpSpPr>
        <p:grpSpPr>
          <a:xfrm rot="1357270">
            <a:off x="4356403" y="3084822"/>
            <a:ext cx="3971577" cy="2127392"/>
            <a:chOff x="0" y="0"/>
            <a:chExt cx="1004759" cy="538204"/>
          </a:xfrm>
        </p:grpSpPr>
        <p:sp>
          <p:nvSpPr>
            <p:cNvPr id="40" name="Freeform 40"/>
            <p:cNvSpPr/>
            <p:nvPr/>
          </p:nvSpPr>
          <p:spPr>
            <a:xfrm>
              <a:off x="0" y="0"/>
              <a:ext cx="1004760" cy="538204"/>
            </a:xfrm>
            <a:custGeom>
              <a:avLst/>
              <a:gdLst/>
              <a:ahLst/>
              <a:cxnLst/>
              <a:rect l="l" t="t" r="r" b="b"/>
              <a:pathLst>
                <a:path w="1004760" h="538204">
                  <a:moveTo>
                    <a:pt x="1004760" y="269102"/>
                  </a:moveTo>
                  <a:lnTo>
                    <a:pt x="598360" y="0"/>
                  </a:lnTo>
                  <a:lnTo>
                    <a:pt x="598360" y="203200"/>
                  </a:lnTo>
                  <a:lnTo>
                    <a:pt x="0" y="203200"/>
                  </a:lnTo>
                  <a:lnTo>
                    <a:pt x="0" y="335004"/>
                  </a:lnTo>
                  <a:lnTo>
                    <a:pt x="598360" y="335004"/>
                  </a:lnTo>
                  <a:lnTo>
                    <a:pt x="598360" y="538204"/>
                  </a:lnTo>
                  <a:lnTo>
                    <a:pt x="1004760" y="269102"/>
                  </a:lnTo>
                  <a:close/>
                </a:path>
              </a:pathLst>
            </a:custGeom>
            <a:solidFill>
              <a:srgbClr val="110F38"/>
            </a:solidFill>
          </p:spPr>
        </p:sp>
        <p:sp>
          <p:nvSpPr>
            <p:cNvPr id="41" name="TextBox 41"/>
            <p:cNvSpPr txBox="1"/>
            <p:nvPr/>
          </p:nvSpPr>
          <p:spPr>
            <a:xfrm>
              <a:off x="0" y="155575"/>
              <a:ext cx="903159" cy="179429"/>
            </a:xfrm>
            <a:prstGeom prst="rect">
              <a:avLst/>
            </a:prstGeom>
          </p:spPr>
          <p:txBody>
            <a:bodyPr lIns="50800" tIns="50800" rIns="50800" bIns="50800" rtlCol="0" anchor="ctr"/>
            <a:lstStyle/>
            <a:p>
              <a:pPr algn="ctr">
                <a:lnSpc>
                  <a:spcPts val="2450"/>
                </a:lnSpc>
              </a:pPr>
              <a:endParaRPr/>
            </a:p>
          </p:txBody>
        </p:sp>
      </p:grpSp>
      <p:grpSp>
        <p:nvGrpSpPr>
          <p:cNvPr id="42" name="Group 42"/>
          <p:cNvGrpSpPr/>
          <p:nvPr/>
        </p:nvGrpSpPr>
        <p:grpSpPr>
          <a:xfrm rot="-10800000">
            <a:off x="4204873" y="6850994"/>
            <a:ext cx="1398527" cy="949856"/>
            <a:chOff x="0" y="0"/>
            <a:chExt cx="792428" cy="538204"/>
          </a:xfrm>
        </p:grpSpPr>
        <p:sp>
          <p:nvSpPr>
            <p:cNvPr id="43" name="Freeform 43"/>
            <p:cNvSpPr/>
            <p:nvPr/>
          </p:nvSpPr>
          <p:spPr>
            <a:xfrm>
              <a:off x="0" y="0"/>
              <a:ext cx="792428" cy="538204"/>
            </a:xfrm>
            <a:custGeom>
              <a:avLst/>
              <a:gdLst/>
              <a:ahLst/>
              <a:cxnLst/>
              <a:rect l="l" t="t" r="r" b="b"/>
              <a:pathLst>
                <a:path w="792428" h="538204">
                  <a:moveTo>
                    <a:pt x="792428" y="269102"/>
                  </a:moveTo>
                  <a:lnTo>
                    <a:pt x="386028" y="0"/>
                  </a:lnTo>
                  <a:lnTo>
                    <a:pt x="386028" y="203200"/>
                  </a:lnTo>
                  <a:lnTo>
                    <a:pt x="0" y="203200"/>
                  </a:lnTo>
                  <a:lnTo>
                    <a:pt x="0" y="335004"/>
                  </a:lnTo>
                  <a:lnTo>
                    <a:pt x="386028" y="335004"/>
                  </a:lnTo>
                  <a:lnTo>
                    <a:pt x="386028" y="538204"/>
                  </a:lnTo>
                  <a:lnTo>
                    <a:pt x="792428" y="269102"/>
                  </a:lnTo>
                  <a:close/>
                </a:path>
              </a:pathLst>
            </a:custGeom>
            <a:solidFill>
              <a:srgbClr val="110F38"/>
            </a:solidFill>
          </p:spPr>
        </p:sp>
        <p:sp>
          <p:nvSpPr>
            <p:cNvPr id="44" name="TextBox 44"/>
            <p:cNvSpPr txBox="1"/>
            <p:nvPr/>
          </p:nvSpPr>
          <p:spPr>
            <a:xfrm>
              <a:off x="0" y="155575"/>
              <a:ext cx="690828" cy="179429"/>
            </a:xfrm>
            <a:prstGeom prst="rect">
              <a:avLst/>
            </a:prstGeom>
          </p:spPr>
          <p:txBody>
            <a:bodyPr lIns="50800" tIns="50800" rIns="50800" bIns="50800" rtlCol="0" anchor="ctr"/>
            <a:lstStyle/>
            <a:p>
              <a:pPr algn="ctr">
                <a:lnSpc>
                  <a:spcPts val="2450"/>
                </a:lnSpc>
              </a:pPr>
              <a:endParaRPr/>
            </a:p>
          </p:txBody>
        </p:sp>
      </p:grpSp>
      <p:grpSp>
        <p:nvGrpSpPr>
          <p:cNvPr id="45" name="Group 45"/>
          <p:cNvGrpSpPr/>
          <p:nvPr/>
        </p:nvGrpSpPr>
        <p:grpSpPr>
          <a:xfrm rot="-7740445">
            <a:off x="3392488" y="4679092"/>
            <a:ext cx="3023298" cy="1576512"/>
            <a:chOff x="0" y="0"/>
            <a:chExt cx="1026863" cy="535462"/>
          </a:xfrm>
        </p:grpSpPr>
        <p:sp>
          <p:nvSpPr>
            <p:cNvPr id="46" name="Freeform 46"/>
            <p:cNvSpPr/>
            <p:nvPr/>
          </p:nvSpPr>
          <p:spPr>
            <a:xfrm>
              <a:off x="0" y="0"/>
              <a:ext cx="1026863" cy="535462"/>
            </a:xfrm>
            <a:custGeom>
              <a:avLst/>
              <a:gdLst/>
              <a:ahLst/>
              <a:cxnLst/>
              <a:rect l="l" t="t" r="r" b="b"/>
              <a:pathLst>
                <a:path w="1026863" h="535462">
                  <a:moveTo>
                    <a:pt x="1026863" y="267731"/>
                  </a:moveTo>
                  <a:lnTo>
                    <a:pt x="620463" y="0"/>
                  </a:lnTo>
                  <a:lnTo>
                    <a:pt x="620463" y="203200"/>
                  </a:lnTo>
                  <a:lnTo>
                    <a:pt x="0" y="203200"/>
                  </a:lnTo>
                  <a:lnTo>
                    <a:pt x="0" y="332262"/>
                  </a:lnTo>
                  <a:lnTo>
                    <a:pt x="620463" y="332262"/>
                  </a:lnTo>
                  <a:lnTo>
                    <a:pt x="620463" y="535462"/>
                  </a:lnTo>
                  <a:lnTo>
                    <a:pt x="1026863" y="267731"/>
                  </a:lnTo>
                  <a:close/>
                </a:path>
              </a:pathLst>
            </a:custGeom>
            <a:solidFill>
              <a:srgbClr val="110F38"/>
            </a:solidFill>
          </p:spPr>
        </p:sp>
        <p:sp>
          <p:nvSpPr>
            <p:cNvPr id="47" name="TextBox 47"/>
            <p:cNvSpPr txBox="1"/>
            <p:nvPr/>
          </p:nvSpPr>
          <p:spPr>
            <a:xfrm>
              <a:off x="0" y="155575"/>
              <a:ext cx="925263" cy="176687"/>
            </a:xfrm>
            <a:prstGeom prst="rect">
              <a:avLst/>
            </a:prstGeom>
          </p:spPr>
          <p:txBody>
            <a:bodyPr lIns="50800" tIns="50800" rIns="50800" bIns="50800" rtlCol="0" anchor="ctr"/>
            <a:lstStyle/>
            <a:p>
              <a:pPr algn="ctr">
                <a:lnSpc>
                  <a:spcPts val="2450"/>
                </a:lnSpc>
              </a:pPr>
              <a:endParaRPr/>
            </a:p>
          </p:txBody>
        </p:sp>
      </p:grpSp>
      <p:grpSp>
        <p:nvGrpSpPr>
          <p:cNvPr id="48" name="Group 48"/>
          <p:cNvGrpSpPr/>
          <p:nvPr/>
        </p:nvGrpSpPr>
        <p:grpSpPr>
          <a:xfrm>
            <a:off x="8704682" y="6214133"/>
            <a:ext cx="2391028" cy="2391028"/>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86AE"/>
            </a:solidFill>
          </p:spPr>
        </p:sp>
        <p:sp>
          <p:nvSpPr>
            <p:cNvPr id="50" name="TextBox 50"/>
            <p:cNvSpPr txBox="1"/>
            <p:nvPr/>
          </p:nvSpPr>
          <p:spPr>
            <a:xfrm>
              <a:off x="76200" y="28575"/>
              <a:ext cx="660400" cy="708025"/>
            </a:xfrm>
            <a:prstGeom prst="rect">
              <a:avLst/>
            </a:prstGeom>
          </p:spPr>
          <p:txBody>
            <a:bodyPr lIns="50800" tIns="50800" rIns="50800" bIns="50800" rtlCol="0" anchor="ctr"/>
            <a:lstStyle/>
            <a:p>
              <a:pPr algn="ctr">
                <a:lnSpc>
                  <a:spcPts val="2450"/>
                </a:lnSpc>
              </a:pPr>
              <a:endParaRPr/>
            </a:p>
          </p:txBody>
        </p:sp>
      </p:grpSp>
      <p:sp>
        <p:nvSpPr>
          <p:cNvPr id="51" name="TextBox 51"/>
          <p:cNvSpPr txBox="1"/>
          <p:nvPr/>
        </p:nvSpPr>
        <p:spPr>
          <a:xfrm>
            <a:off x="9141668" y="7342972"/>
            <a:ext cx="1517055"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The Uni</a:t>
            </a:r>
          </a:p>
        </p:txBody>
      </p:sp>
      <p:grpSp>
        <p:nvGrpSpPr>
          <p:cNvPr id="52" name="Group 52"/>
          <p:cNvGrpSpPr/>
          <p:nvPr/>
        </p:nvGrpSpPr>
        <p:grpSpPr>
          <a:xfrm rot="-5719450">
            <a:off x="8931972" y="5847259"/>
            <a:ext cx="1568863" cy="1300104"/>
            <a:chOff x="0" y="0"/>
            <a:chExt cx="649462" cy="538204"/>
          </a:xfrm>
        </p:grpSpPr>
        <p:sp>
          <p:nvSpPr>
            <p:cNvPr id="53" name="Freeform 53"/>
            <p:cNvSpPr/>
            <p:nvPr/>
          </p:nvSpPr>
          <p:spPr>
            <a:xfrm>
              <a:off x="0" y="0"/>
              <a:ext cx="649462" cy="538204"/>
            </a:xfrm>
            <a:custGeom>
              <a:avLst/>
              <a:gdLst/>
              <a:ahLst/>
              <a:cxnLst/>
              <a:rect l="l" t="t" r="r" b="b"/>
              <a:pathLst>
                <a:path w="649462" h="538204">
                  <a:moveTo>
                    <a:pt x="649462" y="269102"/>
                  </a:moveTo>
                  <a:lnTo>
                    <a:pt x="243062" y="0"/>
                  </a:lnTo>
                  <a:lnTo>
                    <a:pt x="243062" y="203200"/>
                  </a:lnTo>
                  <a:lnTo>
                    <a:pt x="0" y="203200"/>
                  </a:lnTo>
                  <a:lnTo>
                    <a:pt x="0" y="335004"/>
                  </a:lnTo>
                  <a:lnTo>
                    <a:pt x="243062" y="335004"/>
                  </a:lnTo>
                  <a:lnTo>
                    <a:pt x="243062" y="538204"/>
                  </a:lnTo>
                  <a:lnTo>
                    <a:pt x="649462" y="269102"/>
                  </a:lnTo>
                  <a:close/>
                </a:path>
              </a:pathLst>
            </a:custGeom>
            <a:solidFill>
              <a:srgbClr val="110F38"/>
            </a:solidFill>
          </p:spPr>
        </p:sp>
        <p:sp>
          <p:nvSpPr>
            <p:cNvPr id="54" name="TextBox 54"/>
            <p:cNvSpPr txBox="1"/>
            <p:nvPr/>
          </p:nvSpPr>
          <p:spPr>
            <a:xfrm>
              <a:off x="0" y="155575"/>
              <a:ext cx="547862" cy="179429"/>
            </a:xfrm>
            <a:prstGeom prst="rect">
              <a:avLst/>
            </a:prstGeom>
          </p:spPr>
          <p:txBody>
            <a:bodyPr lIns="50800" tIns="50800" rIns="50800" bIns="50800" rtlCol="0" anchor="ctr"/>
            <a:lstStyle/>
            <a:p>
              <a:pPr algn="ctr">
                <a:lnSpc>
                  <a:spcPts val="2450"/>
                </a:lnSpc>
              </a:pPr>
              <a:endParaRPr/>
            </a:p>
          </p:txBody>
        </p:sp>
      </p:grpSp>
      <p:grpSp>
        <p:nvGrpSpPr>
          <p:cNvPr id="55" name="Group 55"/>
          <p:cNvGrpSpPr/>
          <p:nvPr/>
        </p:nvGrpSpPr>
        <p:grpSpPr>
          <a:xfrm rot="276258">
            <a:off x="7857042" y="7142077"/>
            <a:ext cx="1061525" cy="702900"/>
            <a:chOff x="0" y="0"/>
            <a:chExt cx="812800" cy="538204"/>
          </a:xfrm>
        </p:grpSpPr>
        <p:sp>
          <p:nvSpPr>
            <p:cNvPr id="56" name="Freeform 56"/>
            <p:cNvSpPr/>
            <p:nvPr/>
          </p:nvSpPr>
          <p:spPr>
            <a:xfrm>
              <a:off x="0" y="0"/>
              <a:ext cx="812800" cy="538204"/>
            </a:xfrm>
            <a:custGeom>
              <a:avLst/>
              <a:gdLst/>
              <a:ahLst/>
              <a:cxnLst/>
              <a:rect l="l" t="t" r="r" b="b"/>
              <a:pathLst>
                <a:path w="812800" h="538204">
                  <a:moveTo>
                    <a:pt x="812800" y="269102"/>
                  </a:moveTo>
                  <a:lnTo>
                    <a:pt x="406400" y="0"/>
                  </a:lnTo>
                  <a:lnTo>
                    <a:pt x="406400" y="203200"/>
                  </a:lnTo>
                  <a:lnTo>
                    <a:pt x="0" y="203200"/>
                  </a:lnTo>
                  <a:lnTo>
                    <a:pt x="0" y="335004"/>
                  </a:lnTo>
                  <a:lnTo>
                    <a:pt x="406400" y="335004"/>
                  </a:lnTo>
                  <a:lnTo>
                    <a:pt x="406400" y="538204"/>
                  </a:lnTo>
                  <a:lnTo>
                    <a:pt x="812800" y="269102"/>
                  </a:lnTo>
                  <a:close/>
                </a:path>
              </a:pathLst>
            </a:custGeom>
            <a:solidFill>
              <a:srgbClr val="110F38"/>
            </a:solidFill>
          </p:spPr>
        </p:sp>
        <p:sp>
          <p:nvSpPr>
            <p:cNvPr id="57" name="TextBox 57"/>
            <p:cNvSpPr txBox="1"/>
            <p:nvPr/>
          </p:nvSpPr>
          <p:spPr>
            <a:xfrm>
              <a:off x="0" y="155575"/>
              <a:ext cx="711200" cy="179429"/>
            </a:xfrm>
            <a:prstGeom prst="rect">
              <a:avLst/>
            </a:prstGeom>
          </p:spPr>
          <p:txBody>
            <a:bodyPr lIns="50800" tIns="50800" rIns="50800" bIns="50800" rtlCol="0" anchor="ctr"/>
            <a:lstStyle/>
            <a:p>
              <a:pPr algn="ctr">
                <a:lnSpc>
                  <a:spcPts val="2450"/>
                </a:lnSpc>
              </a:pPr>
              <a:endParaRPr/>
            </a:p>
          </p:txBody>
        </p:sp>
      </p:grpSp>
      <p:sp>
        <p:nvSpPr>
          <p:cNvPr id="58" name="TextBox 58"/>
          <p:cNvSpPr txBox="1"/>
          <p:nvPr/>
        </p:nvSpPr>
        <p:spPr>
          <a:xfrm>
            <a:off x="7153057" y="1883582"/>
            <a:ext cx="2257223" cy="519265"/>
          </a:xfrm>
          <a:prstGeom prst="rect">
            <a:avLst/>
          </a:prstGeom>
        </p:spPr>
        <p:txBody>
          <a:bodyPr lIns="0" tIns="0" rIns="0" bIns="0" rtlCol="0" anchor="t">
            <a:spAutoFit/>
          </a:bodyPr>
          <a:lstStyle/>
          <a:p>
            <a:pPr algn="ctr">
              <a:lnSpc>
                <a:spcPts val="4156"/>
              </a:lnSpc>
            </a:pPr>
            <a:r>
              <a:rPr lang="en-US" sz="2969">
                <a:solidFill>
                  <a:srgbClr val="110F38"/>
                </a:solidFill>
                <a:latin typeface="Mont 1"/>
                <a:ea typeface="Mont 1"/>
                <a:cs typeface="Mont 1"/>
                <a:sym typeface="Mont 1"/>
              </a:rPr>
              <a:t>An example</a:t>
            </a:r>
          </a:p>
        </p:txBody>
      </p:sp>
      <p:sp>
        <p:nvSpPr>
          <p:cNvPr id="59" name="Freeform 59"/>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60" name="Freeform 60"/>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61" name="Freeform 61"/>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62" name="Freeform 62"/>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63" name="Freeform 63"/>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64" name="Freeform 64"/>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958840" y="3753991"/>
            <a:ext cx="901096" cy="875159"/>
            <a:chOff x="0" y="0"/>
            <a:chExt cx="237326" cy="230495"/>
          </a:xfrm>
        </p:grpSpPr>
        <p:sp>
          <p:nvSpPr>
            <p:cNvPr id="3" name="Freeform 3"/>
            <p:cNvSpPr/>
            <p:nvPr/>
          </p:nvSpPr>
          <p:spPr>
            <a:xfrm>
              <a:off x="0" y="0"/>
              <a:ext cx="237326" cy="230495"/>
            </a:xfrm>
            <a:custGeom>
              <a:avLst/>
              <a:gdLst/>
              <a:ahLst/>
              <a:cxnLst/>
              <a:rect l="l" t="t" r="r" b="b"/>
              <a:pathLst>
                <a:path w="237326" h="230495">
                  <a:moveTo>
                    <a:pt x="0" y="0"/>
                  </a:moveTo>
                  <a:lnTo>
                    <a:pt x="237326" y="0"/>
                  </a:lnTo>
                  <a:lnTo>
                    <a:pt x="237326" y="230495"/>
                  </a:lnTo>
                  <a:lnTo>
                    <a:pt x="0" y="230495"/>
                  </a:lnTo>
                  <a:close/>
                </a:path>
              </a:pathLst>
            </a:custGeom>
            <a:solidFill>
              <a:srgbClr val="FFFFFF"/>
            </a:solidFill>
          </p:spPr>
        </p:sp>
        <p:sp>
          <p:nvSpPr>
            <p:cNvPr id="4" name="TextBox 4"/>
            <p:cNvSpPr txBox="1"/>
            <p:nvPr/>
          </p:nvSpPr>
          <p:spPr>
            <a:xfrm>
              <a:off x="0" y="-47625"/>
              <a:ext cx="237326" cy="278120"/>
            </a:xfrm>
            <a:prstGeom prst="rect">
              <a:avLst/>
            </a:prstGeom>
          </p:spPr>
          <p:txBody>
            <a:bodyPr lIns="50800" tIns="50800" rIns="50800" bIns="50800" rtlCol="0" anchor="ctr"/>
            <a:lstStyle/>
            <a:p>
              <a:pPr algn="ctr">
                <a:lnSpc>
                  <a:spcPts val="2450"/>
                </a:lnSpc>
              </a:pPr>
              <a:endParaRPr/>
            </a:p>
          </p:txBody>
        </p:sp>
      </p:grpSp>
      <p:sp>
        <p:nvSpPr>
          <p:cNvPr id="5" name="Freeform 5"/>
          <p:cNvSpPr/>
          <p:nvPr/>
        </p:nvSpPr>
        <p:spPr>
          <a:xfrm>
            <a:off x="9787549" y="1028700"/>
            <a:ext cx="7471751" cy="7200900"/>
          </a:xfrm>
          <a:custGeom>
            <a:avLst/>
            <a:gdLst/>
            <a:ahLst/>
            <a:cxnLst/>
            <a:rect l="l" t="t" r="r" b="b"/>
            <a:pathLst>
              <a:path w="7471751" h="7200900">
                <a:moveTo>
                  <a:pt x="0" y="0"/>
                </a:moveTo>
                <a:lnTo>
                  <a:pt x="7471751" y="0"/>
                </a:lnTo>
                <a:lnTo>
                  <a:pt x="7471751"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13523425" y="666566"/>
            <a:ext cx="933328" cy="1311703"/>
            <a:chOff x="0" y="0"/>
            <a:chExt cx="245815" cy="345469"/>
          </a:xfrm>
        </p:grpSpPr>
        <p:sp>
          <p:nvSpPr>
            <p:cNvPr id="7" name="Freeform 7"/>
            <p:cNvSpPr/>
            <p:nvPr/>
          </p:nvSpPr>
          <p:spPr>
            <a:xfrm>
              <a:off x="0" y="0"/>
              <a:ext cx="245815" cy="345469"/>
            </a:xfrm>
            <a:custGeom>
              <a:avLst/>
              <a:gdLst/>
              <a:ahLst/>
              <a:cxnLst/>
              <a:rect l="l" t="t" r="r" b="b"/>
              <a:pathLst>
                <a:path w="245815" h="345469">
                  <a:moveTo>
                    <a:pt x="0" y="0"/>
                  </a:moveTo>
                  <a:lnTo>
                    <a:pt x="245815" y="0"/>
                  </a:lnTo>
                  <a:lnTo>
                    <a:pt x="245815" y="345469"/>
                  </a:lnTo>
                  <a:lnTo>
                    <a:pt x="0" y="345469"/>
                  </a:lnTo>
                  <a:close/>
                </a:path>
              </a:pathLst>
            </a:custGeom>
            <a:solidFill>
              <a:srgbClr val="FFFFFF"/>
            </a:solidFill>
          </p:spPr>
        </p:sp>
        <p:sp>
          <p:nvSpPr>
            <p:cNvPr id="8" name="TextBox 8"/>
            <p:cNvSpPr txBox="1"/>
            <p:nvPr/>
          </p:nvSpPr>
          <p:spPr>
            <a:xfrm>
              <a:off x="0" y="-47625"/>
              <a:ext cx="245815" cy="393094"/>
            </a:xfrm>
            <a:prstGeom prst="rect">
              <a:avLst/>
            </a:prstGeom>
          </p:spPr>
          <p:txBody>
            <a:bodyPr lIns="50800" tIns="50800" rIns="50800" bIns="50800" rtlCol="0" anchor="ctr"/>
            <a:lstStyle/>
            <a:p>
              <a:pPr algn="ctr">
                <a:lnSpc>
                  <a:spcPts val="2450"/>
                </a:lnSpc>
              </a:pPr>
              <a:endParaRPr/>
            </a:p>
          </p:txBody>
        </p:sp>
      </p:grpSp>
      <p:grpSp>
        <p:nvGrpSpPr>
          <p:cNvPr id="9" name="Group 9"/>
          <p:cNvGrpSpPr/>
          <p:nvPr/>
        </p:nvGrpSpPr>
        <p:grpSpPr>
          <a:xfrm>
            <a:off x="16958840" y="3753991"/>
            <a:ext cx="901096" cy="875159"/>
            <a:chOff x="0" y="0"/>
            <a:chExt cx="237326" cy="230495"/>
          </a:xfrm>
        </p:grpSpPr>
        <p:sp>
          <p:nvSpPr>
            <p:cNvPr id="10" name="Freeform 10"/>
            <p:cNvSpPr/>
            <p:nvPr/>
          </p:nvSpPr>
          <p:spPr>
            <a:xfrm>
              <a:off x="0" y="0"/>
              <a:ext cx="237326" cy="230495"/>
            </a:xfrm>
            <a:custGeom>
              <a:avLst/>
              <a:gdLst/>
              <a:ahLst/>
              <a:cxnLst/>
              <a:rect l="l" t="t" r="r" b="b"/>
              <a:pathLst>
                <a:path w="237326" h="230495">
                  <a:moveTo>
                    <a:pt x="0" y="0"/>
                  </a:moveTo>
                  <a:lnTo>
                    <a:pt x="237326" y="0"/>
                  </a:lnTo>
                  <a:lnTo>
                    <a:pt x="237326" y="230495"/>
                  </a:lnTo>
                  <a:lnTo>
                    <a:pt x="0" y="230495"/>
                  </a:lnTo>
                  <a:close/>
                </a:path>
              </a:pathLst>
            </a:custGeom>
            <a:solidFill>
              <a:srgbClr val="FFFFFF"/>
            </a:solidFill>
          </p:spPr>
        </p:sp>
        <p:sp>
          <p:nvSpPr>
            <p:cNvPr id="11" name="TextBox 11"/>
            <p:cNvSpPr txBox="1"/>
            <p:nvPr/>
          </p:nvSpPr>
          <p:spPr>
            <a:xfrm>
              <a:off x="0" y="-47625"/>
              <a:ext cx="237326" cy="278120"/>
            </a:xfrm>
            <a:prstGeom prst="rect">
              <a:avLst/>
            </a:prstGeom>
          </p:spPr>
          <p:txBody>
            <a:bodyPr lIns="50800" tIns="50800" rIns="50800" bIns="50800" rtlCol="0" anchor="ctr"/>
            <a:lstStyle/>
            <a:p>
              <a:pPr algn="ctr">
                <a:lnSpc>
                  <a:spcPts val="2450"/>
                </a:lnSpc>
              </a:pPr>
              <a:endParaRPr/>
            </a:p>
          </p:txBody>
        </p:sp>
      </p:grpSp>
      <p:sp>
        <p:nvSpPr>
          <p:cNvPr id="12" name="TextBox 12"/>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The GIDA matrix</a:t>
            </a:r>
          </a:p>
        </p:txBody>
      </p:sp>
      <p:sp>
        <p:nvSpPr>
          <p:cNvPr id="13" name="TextBox 13"/>
          <p:cNvSpPr txBox="1"/>
          <p:nvPr/>
        </p:nvSpPr>
        <p:spPr>
          <a:xfrm>
            <a:off x="10112208" y="5975654"/>
            <a:ext cx="3012560" cy="589915"/>
          </a:xfrm>
          <a:prstGeom prst="rect">
            <a:avLst/>
          </a:prstGeom>
        </p:spPr>
        <p:txBody>
          <a:bodyPr lIns="0" tIns="0" rIns="0" bIns="0" rtlCol="0" anchor="t">
            <a:spAutoFit/>
          </a:bodyPr>
          <a:lstStyle/>
          <a:p>
            <a:pPr algn="l">
              <a:lnSpc>
                <a:spcPts val="4759"/>
              </a:lnSpc>
            </a:pPr>
            <a:r>
              <a:rPr lang="en-US" sz="3399">
                <a:solidFill>
                  <a:srgbClr val="110F38"/>
                </a:solidFill>
                <a:latin typeface="Mont 2"/>
                <a:ea typeface="Mont 2"/>
                <a:cs typeface="Mont 2"/>
                <a:sym typeface="Mont 2"/>
              </a:rPr>
              <a:t>Gatekeeper</a:t>
            </a:r>
          </a:p>
        </p:txBody>
      </p:sp>
      <p:sp>
        <p:nvSpPr>
          <p:cNvPr id="14" name="TextBox 14"/>
          <p:cNvSpPr txBox="1"/>
          <p:nvPr/>
        </p:nvSpPr>
        <p:spPr>
          <a:xfrm>
            <a:off x="10173019" y="1902069"/>
            <a:ext cx="2769316" cy="589915"/>
          </a:xfrm>
          <a:prstGeom prst="rect">
            <a:avLst/>
          </a:prstGeom>
        </p:spPr>
        <p:txBody>
          <a:bodyPr lIns="0" tIns="0" rIns="0" bIns="0" rtlCol="0" anchor="t">
            <a:spAutoFit/>
          </a:bodyPr>
          <a:lstStyle/>
          <a:p>
            <a:pPr algn="l">
              <a:lnSpc>
                <a:spcPts val="4759"/>
              </a:lnSpc>
            </a:pPr>
            <a:r>
              <a:rPr lang="en-US" sz="3399">
                <a:solidFill>
                  <a:srgbClr val="110F38"/>
                </a:solidFill>
                <a:latin typeface="Mont 2"/>
                <a:ea typeface="Mont 2"/>
                <a:cs typeface="Mont 2"/>
                <a:sym typeface="Mont 2"/>
              </a:rPr>
              <a:t>Influencer</a:t>
            </a:r>
          </a:p>
        </p:txBody>
      </p:sp>
      <p:sp>
        <p:nvSpPr>
          <p:cNvPr id="15" name="TextBox 15"/>
          <p:cNvSpPr txBox="1"/>
          <p:nvPr/>
        </p:nvSpPr>
        <p:spPr>
          <a:xfrm>
            <a:off x="13673512" y="1902069"/>
            <a:ext cx="3735875" cy="589915"/>
          </a:xfrm>
          <a:prstGeom prst="rect">
            <a:avLst/>
          </a:prstGeom>
        </p:spPr>
        <p:txBody>
          <a:bodyPr lIns="0" tIns="0" rIns="0" bIns="0" rtlCol="0" anchor="t">
            <a:spAutoFit/>
          </a:bodyPr>
          <a:lstStyle/>
          <a:p>
            <a:pPr algn="l">
              <a:lnSpc>
                <a:spcPts val="4759"/>
              </a:lnSpc>
            </a:pPr>
            <a:r>
              <a:rPr lang="en-US" sz="3399">
                <a:solidFill>
                  <a:srgbClr val="110F38"/>
                </a:solidFill>
                <a:latin typeface="Mont 2"/>
                <a:ea typeface="Mont 2"/>
                <a:cs typeface="Mont 2"/>
                <a:sym typeface="Mont 2"/>
              </a:rPr>
              <a:t>Decision-maker</a:t>
            </a:r>
          </a:p>
        </p:txBody>
      </p:sp>
      <p:sp>
        <p:nvSpPr>
          <p:cNvPr id="16" name="TextBox 16"/>
          <p:cNvSpPr txBox="1"/>
          <p:nvPr/>
        </p:nvSpPr>
        <p:spPr>
          <a:xfrm>
            <a:off x="13673512" y="5975654"/>
            <a:ext cx="3561304" cy="589915"/>
          </a:xfrm>
          <a:prstGeom prst="rect">
            <a:avLst/>
          </a:prstGeom>
        </p:spPr>
        <p:txBody>
          <a:bodyPr lIns="0" tIns="0" rIns="0" bIns="0" rtlCol="0" anchor="t">
            <a:spAutoFit/>
          </a:bodyPr>
          <a:lstStyle/>
          <a:p>
            <a:pPr algn="l">
              <a:lnSpc>
                <a:spcPts val="4759"/>
              </a:lnSpc>
            </a:pPr>
            <a:r>
              <a:rPr lang="en-US" sz="3399">
                <a:solidFill>
                  <a:srgbClr val="110F38"/>
                </a:solidFill>
                <a:latin typeface="Mont 2"/>
                <a:ea typeface="Mont 2"/>
                <a:cs typeface="Mont 2"/>
                <a:sym typeface="Mont 2"/>
              </a:rPr>
              <a:t>Authoriser</a:t>
            </a:r>
          </a:p>
        </p:txBody>
      </p:sp>
      <p:sp>
        <p:nvSpPr>
          <p:cNvPr id="17" name="TextBox 17"/>
          <p:cNvSpPr txBox="1"/>
          <p:nvPr/>
        </p:nvSpPr>
        <p:spPr>
          <a:xfrm>
            <a:off x="10112208" y="4180840"/>
            <a:ext cx="2769316" cy="448310"/>
          </a:xfrm>
          <a:prstGeom prst="rect">
            <a:avLst/>
          </a:prstGeom>
        </p:spPr>
        <p:txBody>
          <a:bodyPr lIns="0" tIns="0" rIns="0" bIns="0" rtlCol="0" anchor="t">
            <a:spAutoFit/>
          </a:bodyPr>
          <a:lstStyle/>
          <a:p>
            <a:pPr algn="l">
              <a:lnSpc>
                <a:spcPts val="3640"/>
              </a:lnSpc>
            </a:pPr>
            <a:r>
              <a:rPr lang="en-US" sz="2600">
                <a:solidFill>
                  <a:srgbClr val="110F38"/>
                </a:solidFill>
                <a:latin typeface="Mont 1"/>
                <a:ea typeface="Mont 1"/>
                <a:cs typeface="Mont 1"/>
                <a:sym typeface="Mont 1"/>
              </a:rPr>
              <a:t>Level of power</a:t>
            </a:r>
          </a:p>
        </p:txBody>
      </p:sp>
      <p:sp>
        <p:nvSpPr>
          <p:cNvPr id="18" name="TextBox 18"/>
          <p:cNvSpPr txBox="1"/>
          <p:nvPr/>
        </p:nvSpPr>
        <p:spPr>
          <a:xfrm>
            <a:off x="11618488" y="580390"/>
            <a:ext cx="3922962" cy="448310"/>
          </a:xfrm>
          <a:prstGeom prst="rect">
            <a:avLst/>
          </a:prstGeom>
        </p:spPr>
        <p:txBody>
          <a:bodyPr lIns="0" tIns="0" rIns="0" bIns="0" rtlCol="0" anchor="t">
            <a:spAutoFit/>
          </a:bodyPr>
          <a:lstStyle/>
          <a:p>
            <a:pPr algn="l">
              <a:lnSpc>
                <a:spcPts val="3640"/>
              </a:lnSpc>
            </a:pPr>
            <a:r>
              <a:rPr lang="en-US" sz="2600">
                <a:solidFill>
                  <a:srgbClr val="110F38"/>
                </a:solidFill>
                <a:latin typeface="Mont 1"/>
                <a:ea typeface="Mont 1"/>
                <a:cs typeface="Mont 1"/>
                <a:sym typeface="Mont 1"/>
              </a:rPr>
              <a:t>How involved they are</a:t>
            </a:r>
          </a:p>
        </p:txBody>
      </p:sp>
      <p:sp>
        <p:nvSpPr>
          <p:cNvPr id="19" name="TextBox 19"/>
          <p:cNvSpPr txBox="1"/>
          <p:nvPr/>
        </p:nvSpPr>
        <p:spPr>
          <a:xfrm>
            <a:off x="1028700" y="3039908"/>
            <a:ext cx="8234974" cy="4111933"/>
          </a:xfrm>
          <a:prstGeom prst="rect">
            <a:avLst/>
          </a:prstGeom>
        </p:spPr>
        <p:txBody>
          <a:bodyPr lIns="0" tIns="0" rIns="0" bIns="0" rtlCol="0" anchor="t">
            <a:spAutoFit/>
          </a:bodyPr>
          <a:lstStyle/>
          <a:p>
            <a:pPr algn="l">
              <a:lnSpc>
                <a:spcPts val="5408"/>
              </a:lnSpc>
            </a:pPr>
            <a:endParaRPr/>
          </a:p>
          <a:p>
            <a:pPr marL="833993" lvl="1" indent="-416997" algn="l">
              <a:lnSpc>
                <a:spcPts val="5408"/>
              </a:lnSpc>
              <a:buFont typeface="Arial"/>
              <a:buChar char="•"/>
            </a:pPr>
            <a:r>
              <a:rPr lang="en-US" sz="3862">
                <a:solidFill>
                  <a:srgbClr val="110F38"/>
                </a:solidFill>
                <a:latin typeface="Mont 1"/>
                <a:ea typeface="Mont 1"/>
                <a:cs typeface="Mont 1"/>
                <a:sym typeface="Mont 1"/>
              </a:rPr>
              <a:t>Who can work with you on your campaign?</a:t>
            </a:r>
          </a:p>
          <a:p>
            <a:pPr algn="l">
              <a:lnSpc>
                <a:spcPts val="5408"/>
              </a:lnSpc>
            </a:pPr>
            <a:endParaRPr lang="en-US" sz="3862">
              <a:solidFill>
                <a:srgbClr val="110F38"/>
              </a:solidFill>
              <a:latin typeface="Mont 1"/>
              <a:ea typeface="Mont 1"/>
              <a:cs typeface="Mont 1"/>
              <a:sym typeface="Mont 1"/>
            </a:endParaRPr>
          </a:p>
          <a:p>
            <a:pPr marL="833993" lvl="1" indent="-416997" algn="l">
              <a:lnSpc>
                <a:spcPts val="5408"/>
              </a:lnSpc>
              <a:buFont typeface="Arial"/>
              <a:buChar char="•"/>
            </a:pPr>
            <a:r>
              <a:rPr lang="en-US" sz="3862">
                <a:solidFill>
                  <a:srgbClr val="110F38"/>
                </a:solidFill>
                <a:latin typeface="Mont 1"/>
                <a:ea typeface="Mont 1"/>
                <a:cs typeface="Mont 1"/>
                <a:sym typeface="Mont 1"/>
              </a:rPr>
              <a:t>Who is preventing you from achieving your goals?</a:t>
            </a:r>
          </a:p>
        </p:txBody>
      </p:sp>
      <p:sp>
        <p:nvSpPr>
          <p:cNvPr id="20" name="TextBox 20"/>
          <p:cNvSpPr txBox="1"/>
          <p:nvPr/>
        </p:nvSpPr>
        <p:spPr>
          <a:xfrm>
            <a:off x="13673512" y="6508419"/>
            <a:ext cx="3922962" cy="905510"/>
          </a:xfrm>
          <a:prstGeom prst="rect">
            <a:avLst/>
          </a:prstGeom>
        </p:spPr>
        <p:txBody>
          <a:bodyPr lIns="0" tIns="0" rIns="0" bIns="0" rtlCol="0" anchor="t">
            <a:spAutoFit/>
          </a:bodyPr>
          <a:lstStyle/>
          <a:p>
            <a:pPr algn="l">
              <a:lnSpc>
                <a:spcPts val="3640"/>
              </a:lnSpc>
            </a:pPr>
            <a:r>
              <a:rPr lang="en-US" sz="2600">
                <a:solidFill>
                  <a:srgbClr val="110F38"/>
                </a:solidFill>
                <a:latin typeface="Mont 1"/>
                <a:ea typeface="Mont 1"/>
                <a:cs typeface="Mont 1"/>
                <a:sym typeface="Mont 1"/>
              </a:rPr>
              <a:t>Councils</a:t>
            </a:r>
          </a:p>
          <a:p>
            <a:pPr algn="l">
              <a:lnSpc>
                <a:spcPts val="3640"/>
              </a:lnSpc>
            </a:pPr>
            <a:r>
              <a:rPr lang="en-US" sz="2600">
                <a:solidFill>
                  <a:srgbClr val="110F38"/>
                </a:solidFill>
                <a:latin typeface="Mont 1"/>
                <a:ea typeface="Mont 1"/>
                <a:cs typeface="Mont 1"/>
                <a:sym typeface="Mont 1"/>
              </a:rPr>
              <a:t>Leicester 100</a:t>
            </a:r>
          </a:p>
        </p:txBody>
      </p:sp>
      <p:sp>
        <p:nvSpPr>
          <p:cNvPr id="21" name="TextBox 21"/>
          <p:cNvSpPr txBox="1"/>
          <p:nvPr/>
        </p:nvSpPr>
        <p:spPr>
          <a:xfrm>
            <a:off x="13673512" y="2453884"/>
            <a:ext cx="3922962" cy="905510"/>
          </a:xfrm>
          <a:prstGeom prst="rect">
            <a:avLst/>
          </a:prstGeom>
        </p:spPr>
        <p:txBody>
          <a:bodyPr lIns="0" tIns="0" rIns="0" bIns="0" rtlCol="0" anchor="t">
            <a:spAutoFit/>
          </a:bodyPr>
          <a:lstStyle/>
          <a:p>
            <a:pPr algn="l">
              <a:lnSpc>
                <a:spcPts val="3640"/>
              </a:lnSpc>
            </a:pPr>
            <a:r>
              <a:rPr lang="en-US" sz="2600">
                <a:solidFill>
                  <a:srgbClr val="110F38"/>
                </a:solidFill>
                <a:latin typeface="Mont 1"/>
                <a:ea typeface="Mont 1"/>
                <a:cs typeface="Mont 1"/>
                <a:sym typeface="Mont 1"/>
              </a:rPr>
              <a:t>University Council</a:t>
            </a:r>
          </a:p>
          <a:p>
            <a:pPr algn="l">
              <a:lnSpc>
                <a:spcPts val="3640"/>
              </a:lnSpc>
            </a:pPr>
            <a:r>
              <a:rPr lang="en-US" sz="2600">
                <a:solidFill>
                  <a:srgbClr val="110F38"/>
                </a:solidFill>
                <a:latin typeface="Mont 1"/>
                <a:ea typeface="Mont 1"/>
                <a:cs typeface="Mont 1"/>
                <a:sym typeface="Mont 1"/>
              </a:rPr>
              <a:t>Trustee Board</a:t>
            </a:r>
          </a:p>
        </p:txBody>
      </p:sp>
      <p:sp>
        <p:nvSpPr>
          <p:cNvPr id="22" name="TextBox 22"/>
          <p:cNvSpPr txBox="1"/>
          <p:nvPr/>
        </p:nvSpPr>
        <p:spPr>
          <a:xfrm>
            <a:off x="10173019" y="2446059"/>
            <a:ext cx="2890938" cy="1362710"/>
          </a:xfrm>
          <a:prstGeom prst="rect">
            <a:avLst/>
          </a:prstGeom>
        </p:spPr>
        <p:txBody>
          <a:bodyPr lIns="0" tIns="0" rIns="0" bIns="0" rtlCol="0" anchor="t">
            <a:spAutoFit/>
          </a:bodyPr>
          <a:lstStyle/>
          <a:p>
            <a:pPr algn="l">
              <a:lnSpc>
                <a:spcPts val="3640"/>
              </a:lnSpc>
            </a:pPr>
            <a:r>
              <a:rPr lang="en-US" sz="2600">
                <a:solidFill>
                  <a:srgbClr val="110F38"/>
                </a:solidFill>
                <a:latin typeface="Mont 1"/>
                <a:ea typeface="Mont 1"/>
                <a:cs typeface="Mont 1"/>
                <a:sym typeface="Mont 1"/>
              </a:rPr>
              <a:t>Exec Officers</a:t>
            </a:r>
          </a:p>
          <a:p>
            <a:pPr algn="l">
              <a:lnSpc>
                <a:spcPts val="3640"/>
              </a:lnSpc>
            </a:pPr>
            <a:r>
              <a:rPr lang="en-US" sz="2600">
                <a:solidFill>
                  <a:srgbClr val="110F38"/>
                </a:solidFill>
                <a:latin typeface="Mont 1"/>
                <a:ea typeface="Mont 1"/>
                <a:cs typeface="Mont 1"/>
                <a:sym typeface="Mont 1"/>
              </a:rPr>
              <a:t>Academic Reps</a:t>
            </a:r>
          </a:p>
          <a:p>
            <a:pPr algn="l">
              <a:lnSpc>
                <a:spcPts val="3640"/>
              </a:lnSpc>
            </a:pPr>
            <a:r>
              <a:rPr lang="en-US" sz="2600">
                <a:solidFill>
                  <a:srgbClr val="110F38"/>
                </a:solidFill>
                <a:latin typeface="Mont 1"/>
                <a:ea typeface="Mont 1"/>
                <a:cs typeface="Mont 1"/>
                <a:sym typeface="Mont 1"/>
              </a:rPr>
              <a:t>MPs/Councillors</a:t>
            </a:r>
          </a:p>
        </p:txBody>
      </p:sp>
      <p:sp>
        <p:nvSpPr>
          <p:cNvPr id="23" name="TextBox 23"/>
          <p:cNvSpPr txBox="1"/>
          <p:nvPr/>
        </p:nvSpPr>
        <p:spPr>
          <a:xfrm>
            <a:off x="10173019" y="6475399"/>
            <a:ext cx="2890938" cy="905510"/>
          </a:xfrm>
          <a:prstGeom prst="rect">
            <a:avLst/>
          </a:prstGeom>
        </p:spPr>
        <p:txBody>
          <a:bodyPr lIns="0" tIns="0" rIns="0" bIns="0" rtlCol="0" anchor="t">
            <a:spAutoFit/>
          </a:bodyPr>
          <a:lstStyle/>
          <a:p>
            <a:pPr algn="l">
              <a:lnSpc>
                <a:spcPts val="3640"/>
              </a:lnSpc>
            </a:pPr>
            <a:r>
              <a:rPr lang="en-US" sz="2600">
                <a:solidFill>
                  <a:srgbClr val="110F38"/>
                </a:solidFill>
                <a:latin typeface="Mont 1"/>
                <a:ea typeface="Mont 1"/>
                <a:cs typeface="Mont 1"/>
                <a:sym typeface="Mont 1"/>
              </a:rPr>
              <a:t>Secretaries</a:t>
            </a:r>
          </a:p>
          <a:p>
            <a:pPr algn="l">
              <a:lnSpc>
                <a:spcPts val="3640"/>
              </a:lnSpc>
            </a:pPr>
            <a:r>
              <a:rPr lang="en-US" sz="2600">
                <a:solidFill>
                  <a:srgbClr val="110F38"/>
                </a:solidFill>
                <a:latin typeface="Mont 1"/>
                <a:ea typeface="Mont 1"/>
                <a:cs typeface="Mont 1"/>
                <a:sym typeface="Mont 1"/>
              </a:rPr>
              <a:t>Security</a:t>
            </a:r>
          </a:p>
        </p:txBody>
      </p:sp>
      <p:sp>
        <p:nvSpPr>
          <p:cNvPr id="24" name="Freeform 2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25" name="Freeform 2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26" name="Freeform 2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27" name="Freeform 2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28" name="Freeform 2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6"/>
            <a:stretch>
              <a:fillRect/>
            </a:stretch>
          </a:blipFill>
        </p:spPr>
      </p:sp>
      <p:sp>
        <p:nvSpPr>
          <p:cNvPr id="29" name="Freeform 2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7"/>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7647" y="2119315"/>
            <a:ext cx="7156920" cy="6128113"/>
          </a:xfrm>
          <a:custGeom>
            <a:avLst/>
            <a:gdLst/>
            <a:ahLst/>
            <a:cxnLst/>
            <a:rect l="l" t="t" r="r" b="b"/>
            <a:pathLst>
              <a:path w="7156920" h="6128113">
                <a:moveTo>
                  <a:pt x="0" y="0"/>
                </a:moveTo>
                <a:lnTo>
                  <a:pt x="7156921" y="0"/>
                </a:lnTo>
                <a:lnTo>
                  <a:pt x="7156921" y="6128113"/>
                </a:lnTo>
                <a:lnTo>
                  <a:pt x="0" y="6128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6233761" y="2877069"/>
            <a:ext cx="3656609" cy="762000"/>
            <a:chOff x="0" y="0"/>
            <a:chExt cx="2758221" cy="574785"/>
          </a:xfrm>
        </p:grpSpPr>
        <p:sp>
          <p:nvSpPr>
            <p:cNvPr id="4" name="Freeform 4"/>
            <p:cNvSpPr/>
            <p:nvPr/>
          </p:nvSpPr>
          <p:spPr>
            <a:xfrm>
              <a:off x="0" y="0"/>
              <a:ext cx="2758221" cy="574785"/>
            </a:xfrm>
            <a:custGeom>
              <a:avLst/>
              <a:gdLst/>
              <a:ahLst/>
              <a:cxnLst/>
              <a:rect l="l" t="t" r="r" b="b"/>
              <a:pathLst>
                <a:path w="2758221" h="574785">
                  <a:moveTo>
                    <a:pt x="2758221" y="287393"/>
                  </a:moveTo>
                  <a:lnTo>
                    <a:pt x="2351821" y="0"/>
                  </a:lnTo>
                  <a:lnTo>
                    <a:pt x="2351821" y="203200"/>
                  </a:lnTo>
                  <a:lnTo>
                    <a:pt x="0" y="203200"/>
                  </a:lnTo>
                  <a:lnTo>
                    <a:pt x="0" y="371585"/>
                  </a:lnTo>
                  <a:lnTo>
                    <a:pt x="2351821" y="371585"/>
                  </a:lnTo>
                  <a:lnTo>
                    <a:pt x="2351821" y="574785"/>
                  </a:lnTo>
                  <a:lnTo>
                    <a:pt x="2758221" y="287393"/>
                  </a:lnTo>
                  <a:close/>
                </a:path>
              </a:pathLst>
            </a:custGeom>
            <a:solidFill>
              <a:srgbClr val="110F38"/>
            </a:solidFill>
          </p:spPr>
        </p:sp>
        <p:sp>
          <p:nvSpPr>
            <p:cNvPr id="5" name="TextBox 5"/>
            <p:cNvSpPr txBox="1"/>
            <p:nvPr/>
          </p:nvSpPr>
          <p:spPr>
            <a:xfrm>
              <a:off x="0" y="155575"/>
              <a:ext cx="2656621" cy="216010"/>
            </a:xfrm>
            <a:prstGeom prst="rect">
              <a:avLst/>
            </a:prstGeom>
          </p:spPr>
          <p:txBody>
            <a:bodyPr lIns="50800" tIns="50800" rIns="50800" bIns="50800" rtlCol="0" anchor="ctr"/>
            <a:lstStyle/>
            <a:p>
              <a:pPr algn="ctr">
                <a:lnSpc>
                  <a:spcPts val="2450"/>
                </a:lnSpc>
              </a:pPr>
              <a:endParaRPr/>
            </a:p>
          </p:txBody>
        </p:sp>
      </p:grpSp>
      <p:grpSp>
        <p:nvGrpSpPr>
          <p:cNvPr id="6" name="Group 6"/>
          <p:cNvGrpSpPr/>
          <p:nvPr/>
        </p:nvGrpSpPr>
        <p:grpSpPr>
          <a:xfrm>
            <a:off x="6922480" y="4192681"/>
            <a:ext cx="2967891" cy="762000"/>
            <a:chOff x="0" y="0"/>
            <a:chExt cx="2238713" cy="574785"/>
          </a:xfrm>
        </p:grpSpPr>
        <p:sp>
          <p:nvSpPr>
            <p:cNvPr id="7" name="Freeform 7"/>
            <p:cNvSpPr/>
            <p:nvPr/>
          </p:nvSpPr>
          <p:spPr>
            <a:xfrm>
              <a:off x="0" y="0"/>
              <a:ext cx="2238713" cy="574785"/>
            </a:xfrm>
            <a:custGeom>
              <a:avLst/>
              <a:gdLst/>
              <a:ahLst/>
              <a:cxnLst/>
              <a:rect l="l" t="t" r="r" b="b"/>
              <a:pathLst>
                <a:path w="2238713" h="574785">
                  <a:moveTo>
                    <a:pt x="2238713" y="287393"/>
                  </a:moveTo>
                  <a:lnTo>
                    <a:pt x="1832313" y="0"/>
                  </a:lnTo>
                  <a:lnTo>
                    <a:pt x="1832313" y="203200"/>
                  </a:lnTo>
                  <a:lnTo>
                    <a:pt x="0" y="203200"/>
                  </a:lnTo>
                  <a:lnTo>
                    <a:pt x="0" y="371585"/>
                  </a:lnTo>
                  <a:lnTo>
                    <a:pt x="1832313" y="371585"/>
                  </a:lnTo>
                  <a:lnTo>
                    <a:pt x="1832313" y="574785"/>
                  </a:lnTo>
                  <a:lnTo>
                    <a:pt x="2238713" y="287393"/>
                  </a:lnTo>
                  <a:close/>
                </a:path>
              </a:pathLst>
            </a:custGeom>
            <a:solidFill>
              <a:srgbClr val="110F38"/>
            </a:solidFill>
          </p:spPr>
        </p:sp>
        <p:sp>
          <p:nvSpPr>
            <p:cNvPr id="8" name="TextBox 8"/>
            <p:cNvSpPr txBox="1"/>
            <p:nvPr/>
          </p:nvSpPr>
          <p:spPr>
            <a:xfrm>
              <a:off x="0" y="155575"/>
              <a:ext cx="2137113" cy="216010"/>
            </a:xfrm>
            <a:prstGeom prst="rect">
              <a:avLst/>
            </a:prstGeom>
          </p:spPr>
          <p:txBody>
            <a:bodyPr lIns="50800" tIns="50800" rIns="50800" bIns="50800" rtlCol="0" anchor="ctr"/>
            <a:lstStyle/>
            <a:p>
              <a:pPr algn="ctr">
                <a:lnSpc>
                  <a:spcPts val="2450"/>
                </a:lnSpc>
              </a:pPr>
              <a:endParaRPr/>
            </a:p>
          </p:txBody>
        </p:sp>
      </p:grpSp>
      <p:grpSp>
        <p:nvGrpSpPr>
          <p:cNvPr id="9" name="Group 9"/>
          <p:cNvGrpSpPr/>
          <p:nvPr/>
        </p:nvGrpSpPr>
        <p:grpSpPr>
          <a:xfrm>
            <a:off x="7667055" y="5605868"/>
            <a:ext cx="2223316" cy="762000"/>
            <a:chOff x="0" y="0"/>
            <a:chExt cx="1677072" cy="574785"/>
          </a:xfrm>
        </p:grpSpPr>
        <p:sp>
          <p:nvSpPr>
            <p:cNvPr id="10" name="Freeform 10"/>
            <p:cNvSpPr/>
            <p:nvPr/>
          </p:nvSpPr>
          <p:spPr>
            <a:xfrm>
              <a:off x="0" y="0"/>
              <a:ext cx="1677072" cy="574785"/>
            </a:xfrm>
            <a:custGeom>
              <a:avLst/>
              <a:gdLst/>
              <a:ahLst/>
              <a:cxnLst/>
              <a:rect l="l" t="t" r="r" b="b"/>
              <a:pathLst>
                <a:path w="1677072" h="574785">
                  <a:moveTo>
                    <a:pt x="1677072" y="287393"/>
                  </a:moveTo>
                  <a:lnTo>
                    <a:pt x="1270672" y="0"/>
                  </a:lnTo>
                  <a:lnTo>
                    <a:pt x="1270672" y="203200"/>
                  </a:lnTo>
                  <a:lnTo>
                    <a:pt x="0" y="203200"/>
                  </a:lnTo>
                  <a:lnTo>
                    <a:pt x="0" y="371585"/>
                  </a:lnTo>
                  <a:lnTo>
                    <a:pt x="1270672" y="371585"/>
                  </a:lnTo>
                  <a:lnTo>
                    <a:pt x="1270672" y="574785"/>
                  </a:lnTo>
                  <a:lnTo>
                    <a:pt x="1677072" y="287393"/>
                  </a:lnTo>
                  <a:close/>
                </a:path>
              </a:pathLst>
            </a:custGeom>
            <a:solidFill>
              <a:srgbClr val="110F38"/>
            </a:solidFill>
          </p:spPr>
        </p:sp>
        <p:sp>
          <p:nvSpPr>
            <p:cNvPr id="11" name="TextBox 11"/>
            <p:cNvSpPr txBox="1"/>
            <p:nvPr/>
          </p:nvSpPr>
          <p:spPr>
            <a:xfrm>
              <a:off x="0" y="155575"/>
              <a:ext cx="1575472" cy="216010"/>
            </a:xfrm>
            <a:prstGeom prst="rect">
              <a:avLst/>
            </a:prstGeom>
          </p:spPr>
          <p:txBody>
            <a:bodyPr lIns="50800" tIns="50800" rIns="50800" bIns="50800" rtlCol="0" anchor="ctr"/>
            <a:lstStyle/>
            <a:p>
              <a:pPr algn="ctr">
                <a:lnSpc>
                  <a:spcPts val="2450"/>
                </a:lnSpc>
              </a:pPr>
              <a:endParaRPr/>
            </a:p>
          </p:txBody>
        </p:sp>
      </p:grpSp>
      <p:grpSp>
        <p:nvGrpSpPr>
          <p:cNvPr id="12" name="Group 12"/>
          <p:cNvGrpSpPr/>
          <p:nvPr/>
        </p:nvGrpSpPr>
        <p:grpSpPr>
          <a:xfrm>
            <a:off x="8453559" y="7208392"/>
            <a:ext cx="1436812" cy="762000"/>
            <a:chOff x="0" y="0"/>
            <a:chExt cx="1083803" cy="574785"/>
          </a:xfrm>
        </p:grpSpPr>
        <p:sp>
          <p:nvSpPr>
            <p:cNvPr id="13" name="Freeform 13"/>
            <p:cNvSpPr/>
            <p:nvPr/>
          </p:nvSpPr>
          <p:spPr>
            <a:xfrm>
              <a:off x="0" y="0"/>
              <a:ext cx="1083803" cy="574785"/>
            </a:xfrm>
            <a:custGeom>
              <a:avLst/>
              <a:gdLst/>
              <a:ahLst/>
              <a:cxnLst/>
              <a:rect l="l" t="t" r="r" b="b"/>
              <a:pathLst>
                <a:path w="1083803" h="574785">
                  <a:moveTo>
                    <a:pt x="1083803" y="287393"/>
                  </a:moveTo>
                  <a:lnTo>
                    <a:pt x="677403" y="0"/>
                  </a:lnTo>
                  <a:lnTo>
                    <a:pt x="677403" y="203200"/>
                  </a:lnTo>
                  <a:lnTo>
                    <a:pt x="0" y="203200"/>
                  </a:lnTo>
                  <a:lnTo>
                    <a:pt x="0" y="371585"/>
                  </a:lnTo>
                  <a:lnTo>
                    <a:pt x="677403" y="371585"/>
                  </a:lnTo>
                  <a:lnTo>
                    <a:pt x="677403" y="574785"/>
                  </a:lnTo>
                  <a:lnTo>
                    <a:pt x="1083803" y="287393"/>
                  </a:lnTo>
                  <a:close/>
                </a:path>
              </a:pathLst>
            </a:custGeom>
            <a:solidFill>
              <a:srgbClr val="110F38"/>
            </a:solidFill>
          </p:spPr>
        </p:sp>
        <p:sp>
          <p:nvSpPr>
            <p:cNvPr id="14" name="TextBox 14"/>
            <p:cNvSpPr txBox="1"/>
            <p:nvPr/>
          </p:nvSpPr>
          <p:spPr>
            <a:xfrm>
              <a:off x="0" y="155575"/>
              <a:ext cx="982203" cy="216010"/>
            </a:xfrm>
            <a:prstGeom prst="rect">
              <a:avLst/>
            </a:prstGeom>
          </p:spPr>
          <p:txBody>
            <a:bodyPr lIns="50800" tIns="50800" rIns="50800" bIns="50800" rtlCol="0" anchor="ctr"/>
            <a:lstStyle/>
            <a:p>
              <a:pPr algn="ctr">
                <a:lnSpc>
                  <a:spcPts val="2450"/>
                </a:lnSpc>
              </a:pPr>
              <a:endParaRPr/>
            </a:p>
          </p:txBody>
        </p:sp>
      </p:grpSp>
      <p:sp>
        <p:nvSpPr>
          <p:cNvPr id="15" name="TextBox 15"/>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Structure of the Students’ Union</a:t>
            </a:r>
          </a:p>
        </p:txBody>
      </p:sp>
      <p:sp>
        <p:nvSpPr>
          <p:cNvPr id="16" name="TextBox 16"/>
          <p:cNvSpPr txBox="1"/>
          <p:nvPr/>
        </p:nvSpPr>
        <p:spPr>
          <a:xfrm>
            <a:off x="10055878" y="2914007"/>
            <a:ext cx="7231386" cy="878624"/>
          </a:xfrm>
          <a:prstGeom prst="rect">
            <a:avLst/>
          </a:prstGeom>
        </p:spPr>
        <p:txBody>
          <a:bodyPr lIns="0" tIns="0" rIns="0" bIns="0" rtlCol="0" anchor="t">
            <a:spAutoFit/>
          </a:bodyPr>
          <a:lstStyle/>
          <a:p>
            <a:pPr algn="l">
              <a:lnSpc>
                <a:spcPts val="3546"/>
              </a:lnSpc>
            </a:pPr>
            <a:r>
              <a:rPr lang="en-US" sz="2533">
                <a:solidFill>
                  <a:srgbClr val="110F38"/>
                </a:solidFill>
                <a:latin typeface="Mont 1"/>
                <a:ea typeface="Mont 1"/>
                <a:cs typeface="Mont 1"/>
                <a:sym typeface="Mont 1"/>
              </a:rPr>
              <a:t>Can overrule decisions made at Leicester 100</a:t>
            </a:r>
          </a:p>
        </p:txBody>
      </p:sp>
      <p:sp>
        <p:nvSpPr>
          <p:cNvPr id="17" name="TextBox 17"/>
          <p:cNvSpPr txBox="1"/>
          <p:nvPr/>
        </p:nvSpPr>
        <p:spPr>
          <a:xfrm>
            <a:off x="10055878" y="7160767"/>
            <a:ext cx="7736507" cy="1326299"/>
          </a:xfrm>
          <a:prstGeom prst="rect">
            <a:avLst/>
          </a:prstGeom>
        </p:spPr>
        <p:txBody>
          <a:bodyPr lIns="0" tIns="0" rIns="0" bIns="0" rtlCol="0" anchor="t">
            <a:spAutoFit/>
          </a:bodyPr>
          <a:lstStyle/>
          <a:p>
            <a:pPr algn="l">
              <a:lnSpc>
                <a:spcPts val="3546"/>
              </a:lnSpc>
            </a:pPr>
            <a:r>
              <a:rPr lang="en-US" sz="2533">
                <a:solidFill>
                  <a:srgbClr val="110F38"/>
                </a:solidFill>
                <a:latin typeface="Mont 1"/>
                <a:ea typeface="Mont 1"/>
                <a:cs typeface="Mont 1"/>
                <a:sym typeface="Mont 1"/>
              </a:rPr>
              <a:t>Bring forward ideas for the SU to consider within the relevant councils/ take to Leicester 100. Need 100 likes to bring idea yourself to L100</a:t>
            </a:r>
          </a:p>
        </p:txBody>
      </p:sp>
      <p:sp>
        <p:nvSpPr>
          <p:cNvPr id="18" name="TextBox 18"/>
          <p:cNvSpPr txBox="1"/>
          <p:nvPr/>
        </p:nvSpPr>
        <p:spPr>
          <a:xfrm>
            <a:off x="10055878" y="5628099"/>
            <a:ext cx="7963059" cy="878624"/>
          </a:xfrm>
          <a:prstGeom prst="rect">
            <a:avLst/>
          </a:prstGeom>
        </p:spPr>
        <p:txBody>
          <a:bodyPr lIns="0" tIns="0" rIns="0" bIns="0" rtlCol="0" anchor="t">
            <a:spAutoFit/>
          </a:bodyPr>
          <a:lstStyle/>
          <a:p>
            <a:pPr algn="l">
              <a:lnSpc>
                <a:spcPts val="3546"/>
              </a:lnSpc>
            </a:pPr>
            <a:r>
              <a:rPr lang="en-US" sz="2533">
                <a:solidFill>
                  <a:srgbClr val="110F38"/>
                </a:solidFill>
                <a:latin typeface="Mont 1"/>
                <a:ea typeface="Mont 1"/>
                <a:cs typeface="Mont 1"/>
                <a:sym typeface="Mont 1"/>
              </a:rPr>
              <a:t>Formulate policy and decision-making within their area to guide the work of the SU</a:t>
            </a:r>
          </a:p>
        </p:txBody>
      </p:sp>
      <p:sp>
        <p:nvSpPr>
          <p:cNvPr id="19" name="TextBox 19"/>
          <p:cNvSpPr txBox="1"/>
          <p:nvPr/>
        </p:nvSpPr>
        <p:spPr>
          <a:xfrm>
            <a:off x="10055878" y="4362969"/>
            <a:ext cx="6590517" cy="430949"/>
          </a:xfrm>
          <a:prstGeom prst="rect">
            <a:avLst/>
          </a:prstGeom>
        </p:spPr>
        <p:txBody>
          <a:bodyPr lIns="0" tIns="0" rIns="0" bIns="0" rtlCol="0" anchor="t">
            <a:spAutoFit/>
          </a:bodyPr>
          <a:lstStyle/>
          <a:p>
            <a:pPr algn="l">
              <a:lnSpc>
                <a:spcPts val="3546"/>
              </a:lnSpc>
            </a:pPr>
            <a:r>
              <a:rPr lang="en-US" sz="2533">
                <a:solidFill>
                  <a:srgbClr val="110F38"/>
                </a:solidFill>
                <a:latin typeface="Mont 1"/>
                <a:ea typeface="Mont 1"/>
                <a:cs typeface="Mont 1"/>
                <a:sym typeface="Mont 1"/>
              </a:rPr>
              <a:t>Vote on policy and can call a referenda</a:t>
            </a:r>
          </a:p>
        </p:txBody>
      </p:sp>
      <p:sp>
        <p:nvSpPr>
          <p:cNvPr id="20" name="TextBox 20"/>
          <p:cNvSpPr txBox="1"/>
          <p:nvPr/>
        </p:nvSpPr>
        <p:spPr>
          <a:xfrm>
            <a:off x="4481308" y="2838969"/>
            <a:ext cx="1249599" cy="691299"/>
          </a:xfrm>
          <a:prstGeom prst="rect">
            <a:avLst/>
          </a:prstGeom>
        </p:spPr>
        <p:txBody>
          <a:bodyPr lIns="0" tIns="0" rIns="0" bIns="0" rtlCol="0" anchor="t">
            <a:spAutoFit/>
          </a:bodyPr>
          <a:lstStyle/>
          <a:p>
            <a:pPr algn="ctr">
              <a:lnSpc>
                <a:spcPts val="2846"/>
              </a:lnSpc>
            </a:pPr>
            <a:r>
              <a:rPr lang="en-US" sz="2033">
                <a:solidFill>
                  <a:srgbClr val="110F38"/>
                </a:solidFill>
                <a:latin typeface="Mont 1"/>
                <a:ea typeface="Mont 1"/>
                <a:cs typeface="Mont 1"/>
                <a:sym typeface="Mont 1"/>
              </a:rPr>
              <a:t>Trustee board</a:t>
            </a:r>
          </a:p>
        </p:txBody>
      </p:sp>
      <p:sp>
        <p:nvSpPr>
          <p:cNvPr id="21" name="TextBox 21"/>
          <p:cNvSpPr txBox="1"/>
          <p:nvPr/>
        </p:nvSpPr>
        <p:spPr>
          <a:xfrm>
            <a:off x="3978454" y="4334394"/>
            <a:ext cx="2255307" cy="430949"/>
          </a:xfrm>
          <a:prstGeom prst="rect">
            <a:avLst/>
          </a:prstGeom>
        </p:spPr>
        <p:txBody>
          <a:bodyPr lIns="0" tIns="0" rIns="0" bIns="0" rtlCol="0" anchor="t">
            <a:spAutoFit/>
          </a:bodyPr>
          <a:lstStyle/>
          <a:p>
            <a:pPr algn="l">
              <a:lnSpc>
                <a:spcPts val="3546"/>
              </a:lnSpc>
            </a:pPr>
            <a:r>
              <a:rPr lang="en-US" sz="2533">
                <a:solidFill>
                  <a:srgbClr val="110F38"/>
                </a:solidFill>
                <a:latin typeface="Mont 1"/>
                <a:ea typeface="Mont 1"/>
                <a:cs typeface="Mont 1"/>
                <a:sym typeface="Mont 1"/>
              </a:rPr>
              <a:t>Leicester 100</a:t>
            </a:r>
          </a:p>
        </p:txBody>
      </p:sp>
      <p:sp>
        <p:nvSpPr>
          <p:cNvPr id="22" name="TextBox 22"/>
          <p:cNvSpPr txBox="1"/>
          <p:nvPr/>
        </p:nvSpPr>
        <p:spPr>
          <a:xfrm>
            <a:off x="2328523" y="5478556"/>
            <a:ext cx="5555169" cy="1215809"/>
          </a:xfrm>
          <a:prstGeom prst="rect">
            <a:avLst/>
          </a:prstGeom>
        </p:spPr>
        <p:txBody>
          <a:bodyPr lIns="0" tIns="0" rIns="0" bIns="0" rtlCol="0" anchor="t">
            <a:spAutoFit/>
          </a:bodyPr>
          <a:lstStyle/>
          <a:p>
            <a:pPr algn="ctr">
              <a:lnSpc>
                <a:spcPts val="3546"/>
              </a:lnSpc>
            </a:pPr>
            <a:r>
              <a:rPr lang="en-US" sz="2533">
                <a:solidFill>
                  <a:srgbClr val="110F38"/>
                </a:solidFill>
                <a:latin typeface="Mont 1"/>
                <a:ea typeface="Mont 1"/>
                <a:cs typeface="Mont 1"/>
                <a:sym typeface="Mont 1"/>
              </a:rPr>
              <a:t>Councils:</a:t>
            </a:r>
          </a:p>
          <a:p>
            <a:pPr algn="ctr">
              <a:lnSpc>
                <a:spcPts val="3126"/>
              </a:lnSpc>
            </a:pPr>
            <a:r>
              <a:rPr lang="en-US" sz="2233">
                <a:solidFill>
                  <a:srgbClr val="110F38"/>
                </a:solidFill>
                <a:latin typeface="Mont 1"/>
                <a:ea typeface="Mont 1"/>
                <a:cs typeface="Mont 1"/>
                <a:sym typeface="Mont 1"/>
              </a:rPr>
              <a:t>Academic, Liberation, Sports, Societies</a:t>
            </a:r>
          </a:p>
        </p:txBody>
      </p:sp>
      <p:sp>
        <p:nvSpPr>
          <p:cNvPr id="23" name="TextBox 23"/>
          <p:cNvSpPr txBox="1"/>
          <p:nvPr/>
        </p:nvSpPr>
        <p:spPr>
          <a:xfrm>
            <a:off x="3978454" y="7408741"/>
            <a:ext cx="2201138" cy="430949"/>
          </a:xfrm>
          <a:prstGeom prst="rect">
            <a:avLst/>
          </a:prstGeom>
        </p:spPr>
        <p:txBody>
          <a:bodyPr lIns="0" tIns="0" rIns="0" bIns="0" rtlCol="0" anchor="t">
            <a:spAutoFit/>
          </a:bodyPr>
          <a:lstStyle/>
          <a:p>
            <a:pPr algn="l">
              <a:lnSpc>
                <a:spcPts val="3546"/>
              </a:lnSpc>
            </a:pPr>
            <a:r>
              <a:rPr lang="en-US" sz="2533">
                <a:solidFill>
                  <a:srgbClr val="110F38"/>
                </a:solidFill>
                <a:latin typeface="Mont 1"/>
                <a:ea typeface="Mont 1"/>
                <a:cs typeface="Mont 1"/>
                <a:sym typeface="Mont 1"/>
              </a:rPr>
              <a:t>Ideas System</a:t>
            </a:r>
          </a:p>
        </p:txBody>
      </p:sp>
      <p:sp>
        <p:nvSpPr>
          <p:cNvPr id="24" name="Freeform 2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25" name="Freeform 2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26" name="Freeform 2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27" name="Freeform 2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28" name="Freeform 2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6"/>
            <a:stretch>
              <a:fillRect/>
            </a:stretch>
          </a:blipFill>
        </p:spPr>
      </p:sp>
      <p:sp>
        <p:nvSpPr>
          <p:cNvPr id="29" name="Freeform 2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7"/>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Leicester 100</a:t>
            </a:r>
          </a:p>
        </p:txBody>
      </p:sp>
      <p:sp>
        <p:nvSpPr>
          <p:cNvPr id="3" name="TextBox 3"/>
          <p:cNvSpPr txBox="1"/>
          <p:nvPr/>
        </p:nvSpPr>
        <p:spPr>
          <a:xfrm>
            <a:off x="1028700" y="2184973"/>
            <a:ext cx="16230600" cy="5606088"/>
          </a:xfrm>
          <a:prstGeom prst="rect">
            <a:avLst/>
          </a:prstGeom>
        </p:spPr>
        <p:txBody>
          <a:bodyPr lIns="0" tIns="0" rIns="0" bIns="0" rtlCol="0" anchor="t">
            <a:spAutoFit/>
          </a:bodyPr>
          <a:lstStyle/>
          <a:p>
            <a:pPr marL="682867" lvl="1" indent="-341433" algn="l">
              <a:lnSpc>
                <a:spcPts val="4428"/>
              </a:lnSpc>
              <a:buFont typeface="Arial"/>
              <a:buChar char="•"/>
            </a:pPr>
            <a:r>
              <a:rPr lang="en-US" sz="3162">
                <a:solidFill>
                  <a:srgbClr val="110F38"/>
                </a:solidFill>
                <a:latin typeface="Mont 1"/>
                <a:ea typeface="Mont 1"/>
                <a:cs typeface="Mont 1"/>
                <a:sym typeface="Mont 1"/>
              </a:rPr>
              <a:t>Leicester 100 is the dynamic group responsible for voting on and approving Union policy.</a:t>
            </a:r>
          </a:p>
          <a:p>
            <a:pPr algn="l">
              <a:lnSpc>
                <a:spcPts val="4428"/>
              </a:lnSpc>
            </a:pPr>
            <a:endParaRPr lang="en-US" sz="3162">
              <a:solidFill>
                <a:srgbClr val="110F38"/>
              </a:solidFill>
              <a:latin typeface="Mont 1"/>
              <a:ea typeface="Mont 1"/>
              <a:cs typeface="Mont 1"/>
              <a:sym typeface="Mont 1"/>
            </a:endParaRPr>
          </a:p>
          <a:p>
            <a:pPr marL="682867" lvl="1" indent="-341433" algn="l">
              <a:lnSpc>
                <a:spcPts val="4428"/>
              </a:lnSpc>
              <a:buFont typeface="Arial"/>
              <a:buChar char="•"/>
            </a:pPr>
            <a:r>
              <a:rPr lang="en-US" sz="3162">
                <a:solidFill>
                  <a:srgbClr val="110F38"/>
                </a:solidFill>
                <a:latin typeface="Mont 1"/>
                <a:ea typeface="Mont 1"/>
                <a:cs typeface="Mont 1"/>
                <a:sym typeface="Mont 1"/>
              </a:rPr>
              <a:t>It is a panel of ~100 students who represent a demographically balanced cross-section of our vibrant student community.</a:t>
            </a:r>
          </a:p>
          <a:p>
            <a:pPr algn="l">
              <a:lnSpc>
                <a:spcPts val="4428"/>
              </a:lnSpc>
            </a:pPr>
            <a:endParaRPr lang="en-US" sz="3162">
              <a:solidFill>
                <a:srgbClr val="110F38"/>
              </a:solidFill>
              <a:latin typeface="Mont 1"/>
              <a:ea typeface="Mont 1"/>
              <a:cs typeface="Mont 1"/>
              <a:sym typeface="Mont 1"/>
            </a:endParaRPr>
          </a:p>
          <a:p>
            <a:pPr marL="682867" lvl="1" indent="-341433" algn="l">
              <a:lnSpc>
                <a:spcPts val="4428"/>
              </a:lnSpc>
              <a:buFont typeface="Arial"/>
              <a:buChar char="•"/>
            </a:pPr>
            <a:r>
              <a:rPr lang="en-US" sz="3162">
                <a:solidFill>
                  <a:srgbClr val="110F38"/>
                </a:solidFill>
                <a:latin typeface="Mont 1"/>
                <a:ea typeface="Mont 1"/>
                <a:cs typeface="Mont 1"/>
                <a:sym typeface="Mont 1"/>
              </a:rPr>
              <a:t>Ensures a diverse range of engaged perspectives on various issues and policy ideas, truly reflecting and representing the voice of our student body.</a:t>
            </a:r>
          </a:p>
          <a:p>
            <a:pPr algn="l">
              <a:lnSpc>
                <a:spcPts val="4428"/>
              </a:lnSpc>
            </a:pPr>
            <a:endParaRPr lang="en-US" sz="3162">
              <a:solidFill>
                <a:srgbClr val="110F38"/>
              </a:solidFill>
              <a:latin typeface="Mont 1"/>
              <a:ea typeface="Mont 1"/>
              <a:cs typeface="Mont 1"/>
              <a:sym typeface="Mont 1"/>
            </a:endParaRPr>
          </a:p>
          <a:p>
            <a:pPr marL="682867" lvl="1" indent="-341433" algn="l">
              <a:lnSpc>
                <a:spcPts val="4428"/>
              </a:lnSpc>
              <a:buFont typeface="Arial"/>
              <a:buChar char="•"/>
            </a:pPr>
            <a:r>
              <a:rPr lang="en-US" sz="3162">
                <a:solidFill>
                  <a:srgbClr val="110F38"/>
                </a:solidFill>
                <a:latin typeface="Mont 1"/>
                <a:ea typeface="Mont 1"/>
                <a:cs typeface="Mont 1"/>
                <a:sym typeface="Mont 1"/>
              </a:rPr>
              <a:t>Highest level of decision-making students can get involved with.</a:t>
            </a:r>
          </a:p>
        </p:txBody>
      </p:sp>
      <p:sp>
        <p:nvSpPr>
          <p:cNvPr id="4" name="Freeform 4"/>
          <p:cNvSpPr/>
          <p:nvPr/>
        </p:nvSpPr>
        <p:spPr>
          <a:xfrm>
            <a:off x="16036352" y="0"/>
            <a:ext cx="2251648" cy="2251648"/>
          </a:xfrm>
          <a:custGeom>
            <a:avLst/>
            <a:gdLst/>
            <a:ahLst/>
            <a:cxnLst/>
            <a:rect l="l" t="t" r="r" b="b"/>
            <a:pathLst>
              <a:path w="2251648" h="2251648">
                <a:moveTo>
                  <a:pt x="0" y="0"/>
                </a:moveTo>
                <a:lnTo>
                  <a:pt x="2251648" y="0"/>
                </a:lnTo>
                <a:lnTo>
                  <a:pt x="2251648" y="2251648"/>
                </a:lnTo>
                <a:lnTo>
                  <a:pt x="0" y="2251648"/>
                </a:lnTo>
                <a:lnTo>
                  <a:pt x="0" y="0"/>
                </a:lnTo>
                <a:close/>
              </a:path>
            </a:pathLst>
          </a:custGeom>
          <a:blipFill>
            <a:blip r:embed="rId2"/>
            <a:stretch>
              <a:fillRect/>
            </a:stretch>
          </a:blipFill>
        </p:spPr>
      </p:sp>
      <p:sp>
        <p:nvSpPr>
          <p:cNvPr id="5" name="Freeform 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6" name="Freeform 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7" name="Freeform 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8" name="Freeform 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9" name="Freeform 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10" name="Freeform 1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30264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Different types of campaigning</a:t>
            </a:r>
          </a:p>
        </p:txBody>
      </p:sp>
      <p:sp>
        <p:nvSpPr>
          <p:cNvPr id="3" name="TextBox 3"/>
          <p:cNvSpPr txBox="1"/>
          <p:nvPr/>
        </p:nvSpPr>
        <p:spPr>
          <a:xfrm>
            <a:off x="705711" y="1882142"/>
            <a:ext cx="11249244" cy="1349683"/>
          </a:xfrm>
          <a:prstGeom prst="rect">
            <a:avLst/>
          </a:prstGeom>
        </p:spPr>
        <p:txBody>
          <a:bodyPr lIns="0" tIns="0" rIns="0" bIns="0" rtlCol="0" anchor="t">
            <a:spAutoFit/>
          </a:bodyPr>
          <a:lstStyle/>
          <a:p>
            <a:pPr marL="833993" lvl="1" indent="-416997" algn="l">
              <a:lnSpc>
                <a:spcPts val="5408"/>
              </a:lnSpc>
              <a:buFont typeface="Arial"/>
              <a:buChar char="•"/>
            </a:pPr>
            <a:r>
              <a:rPr lang="en-US" sz="3862">
                <a:solidFill>
                  <a:srgbClr val="110F38"/>
                </a:solidFill>
                <a:latin typeface="Lato"/>
                <a:ea typeface="Lato"/>
                <a:cs typeface="Lato"/>
                <a:sym typeface="Lato"/>
              </a:rPr>
              <a:t>A mix of online and in person is highly effective</a:t>
            </a:r>
          </a:p>
          <a:p>
            <a:pPr marL="833993" lvl="1" indent="-416997" algn="l">
              <a:lnSpc>
                <a:spcPts val="5408"/>
              </a:lnSpc>
              <a:buFont typeface="Arial"/>
              <a:buChar char="•"/>
            </a:pPr>
            <a:r>
              <a:rPr lang="en-US" sz="3862">
                <a:solidFill>
                  <a:srgbClr val="110F38"/>
                </a:solidFill>
                <a:latin typeface="Lato"/>
                <a:ea typeface="Lato"/>
                <a:cs typeface="Lato"/>
                <a:sym typeface="Lato"/>
              </a:rPr>
              <a:t>Which approaches are more effective?</a:t>
            </a:r>
          </a:p>
        </p:txBody>
      </p:sp>
      <p:sp>
        <p:nvSpPr>
          <p:cNvPr id="4" name="TextBox 4"/>
          <p:cNvSpPr txBox="1"/>
          <p:nvPr/>
        </p:nvSpPr>
        <p:spPr>
          <a:xfrm>
            <a:off x="6597637" y="3460442"/>
            <a:ext cx="5505281" cy="13496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Leafletting and chatting to passing students</a:t>
            </a:r>
          </a:p>
        </p:txBody>
      </p:sp>
      <p:sp>
        <p:nvSpPr>
          <p:cNvPr id="5" name="TextBox 5"/>
          <p:cNvSpPr txBox="1"/>
          <p:nvPr/>
        </p:nvSpPr>
        <p:spPr>
          <a:xfrm>
            <a:off x="705711" y="3460442"/>
            <a:ext cx="5484500" cy="13496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Giving speeches at society events</a:t>
            </a:r>
          </a:p>
        </p:txBody>
      </p:sp>
      <p:sp>
        <p:nvSpPr>
          <p:cNvPr id="6" name="TextBox 6"/>
          <p:cNvSpPr txBox="1"/>
          <p:nvPr/>
        </p:nvSpPr>
        <p:spPr>
          <a:xfrm>
            <a:off x="522880" y="7021806"/>
            <a:ext cx="5797015" cy="13496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Going to Rockstar nights with campaigning attire</a:t>
            </a:r>
          </a:p>
        </p:txBody>
      </p:sp>
      <p:sp>
        <p:nvSpPr>
          <p:cNvPr id="7" name="TextBox 7"/>
          <p:cNvSpPr txBox="1"/>
          <p:nvPr/>
        </p:nvSpPr>
        <p:spPr>
          <a:xfrm>
            <a:off x="882905" y="5241124"/>
            <a:ext cx="5291195" cy="13496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Putting up posters and banners around campus</a:t>
            </a:r>
          </a:p>
        </p:txBody>
      </p:sp>
      <p:sp>
        <p:nvSpPr>
          <p:cNvPr id="8" name="TextBox 8"/>
          <p:cNvSpPr txBox="1"/>
          <p:nvPr/>
        </p:nvSpPr>
        <p:spPr>
          <a:xfrm>
            <a:off x="13052637" y="6336006"/>
            <a:ext cx="4372117" cy="20354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Announcing your candidacy at the end of your lectures</a:t>
            </a:r>
          </a:p>
        </p:txBody>
      </p:sp>
      <p:sp>
        <p:nvSpPr>
          <p:cNvPr id="9" name="TextBox 9"/>
          <p:cNvSpPr txBox="1"/>
          <p:nvPr/>
        </p:nvSpPr>
        <p:spPr>
          <a:xfrm>
            <a:off x="6745600" y="5241124"/>
            <a:ext cx="5209355" cy="13496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Chatting to students within buildings</a:t>
            </a:r>
          </a:p>
        </p:txBody>
      </p:sp>
      <p:sp>
        <p:nvSpPr>
          <p:cNvPr id="10" name="TextBox 10"/>
          <p:cNvSpPr txBox="1"/>
          <p:nvPr/>
        </p:nvSpPr>
        <p:spPr>
          <a:xfrm>
            <a:off x="12705100" y="2774642"/>
            <a:ext cx="5067190" cy="20354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Collecting feedback from students about your issue</a:t>
            </a:r>
          </a:p>
        </p:txBody>
      </p:sp>
      <p:sp>
        <p:nvSpPr>
          <p:cNvPr id="11" name="TextBox 11"/>
          <p:cNvSpPr txBox="1"/>
          <p:nvPr/>
        </p:nvSpPr>
        <p:spPr>
          <a:xfrm>
            <a:off x="6502726" y="7021806"/>
            <a:ext cx="5695103" cy="13496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Promoting key manifesto aims on social media</a:t>
            </a:r>
          </a:p>
        </p:txBody>
      </p:sp>
      <p:sp>
        <p:nvSpPr>
          <p:cNvPr id="12" name="TextBox 12"/>
          <p:cNvSpPr txBox="1"/>
          <p:nvPr/>
        </p:nvSpPr>
        <p:spPr>
          <a:xfrm>
            <a:off x="12523018" y="5212318"/>
            <a:ext cx="5431354" cy="663883"/>
          </a:xfrm>
          <a:prstGeom prst="rect">
            <a:avLst/>
          </a:prstGeom>
        </p:spPr>
        <p:txBody>
          <a:bodyPr lIns="0" tIns="0" rIns="0" bIns="0" rtlCol="0" anchor="t">
            <a:spAutoFit/>
          </a:bodyPr>
          <a:lstStyle/>
          <a:p>
            <a:pPr algn="ctr">
              <a:lnSpc>
                <a:spcPts val="5408"/>
              </a:lnSpc>
            </a:pPr>
            <a:r>
              <a:rPr lang="en-US" sz="3862">
                <a:solidFill>
                  <a:srgbClr val="110F38"/>
                </a:solidFill>
                <a:latin typeface="Lato"/>
                <a:ea typeface="Lato"/>
                <a:cs typeface="Lato"/>
                <a:sym typeface="Lato"/>
              </a:rPr>
              <a:t>Tiktoks and memes</a:t>
            </a:r>
          </a:p>
        </p:txBody>
      </p:sp>
      <p:sp>
        <p:nvSpPr>
          <p:cNvPr id="13" name="Freeform 13"/>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14" name="Freeform 14"/>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15" name="Freeform 1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16" name="Freeform 1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17" name="Freeform 17"/>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18" name="Freeform 18"/>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48306"/>
            <a:ext cx="18288000" cy="415437"/>
            <a:chOff x="0" y="0"/>
            <a:chExt cx="4816593" cy="109415"/>
          </a:xfrm>
        </p:grpSpPr>
        <p:sp>
          <p:nvSpPr>
            <p:cNvPr id="3" name="Freeform 3"/>
            <p:cNvSpPr/>
            <p:nvPr/>
          </p:nvSpPr>
          <p:spPr>
            <a:xfrm>
              <a:off x="0" y="0"/>
              <a:ext cx="4816592" cy="109415"/>
            </a:xfrm>
            <a:custGeom>
              <a:avLst/>
              <a:gdLst/>
              <a:ahLst/>
              <a:cxnLst/>
              <a:rect l="l" t="t" r="r" b="b"/>
              <a:pathLst>
                <a:path w="4816592" h="109415">
                  <a:moveTo>
                    <a:pt x="0" y="0"/>
                  </a:moveTo>
                  <a:lnTo>
                    <a:pt x="4816592" y="0"/>
                  </a:lnTo>
                  <a:lnTo>
                    <a:pt x="4816592" y="109415"/>
                  </a:lnTo>
                  <a:lnTo>
                    <a:pt x="0" y="109415"/>
                  </a:lnTo>
                  <a:close/>
                </a:path>
              </a:pathLst>
            </a:custGeom>
            <a:solidFill>
              <a:srgbClr val="6AC7BD"/>
            </a:solidFill>
          </p:spPr>
        </p:sp>
        <p:sp>
          <p:nvSpPr>
            <p:cNvPr id="4" name="TextBox 4"/>
            <p:cNvSpPr txBox="1"/>
            <p:nvPr/>
          </p:nvSpPr>
          <p:spPr>
            <a:xfrm>
              <a:off x="0" y="-47625"/>
              <a:ext cx="4816593" cy="15704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5400000">
            <a:off x="228442" y="4580898"/>
            <a:ext cx="1750768" cy="150253"/>
            <a:chOff x="0" y="0"/>
            <a:chExt cx="461108" cy="39573"/>
          </a:xfrm>
        </p:grpSpPr>
        <p:sp>
          <p:nvSpPr>
            <p:cNvPr id="6" name="Freeform 6"/>
            <p:cNvSpPr/>
            <p:nvPr/>
          </p:nvSpPr>
          <p:spPr>
            <a:xfrm>
              <a:off x="0" y="0"/>
              <a:ext cx="461108" cy="39573"/>
            </a:xfrm>
            <a:custGeom>
              <a:avLst/>
              <a:gdLst/>
              <a:ahLst/>
              <a:cxnLst/>
              <a:rect l="l" t="t" r="r" b="b"/>
              <a:pathLst>
                <a:path w="461108" h="39573">
                  <a:moveTo>
                    <a:pt x="0" y="0"/>
                  </a:moveTo>
                  <a:lnTo>
                    <a:pt x="461108" y="0"/>
                  </a:lnTo>
                  <a:lnTo>
                    <a:pt x="461108" y="39573"/>
                  </a:lnTo>
                  <a:lnTo>
                    <a:pt x="0" y="39573"/>
                  </a:lnTo>
                  <a:close/>
                </a:path>
              </a:pathLst>
            </a:custGeom>
            <a:solidFill>
              <a:srgbClr val="6AC7BD"/>
            </a:solidFill>
          </p:spPr>
        </p:sp>
        <p:sp>
          <p:nvSpPr>
            <p:cNvPr id="7" name="TextBox 7"/>
            <p:cNvSpPr txBox="1"/>
            <p:nvPr/>
          </p:nvSpPr>
          <p:spPr>
            <a:xfrm>
              <a:off x="0" y="-47625"/>
              <a:ext cx="461108" cy="8719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5400000">
            <a:off x="16308790" y="4580898"/>
            <a:ext cx="1750768" cy="150253"/>
            <a:chOff x="0" y="0"/>
            <a:chExt cx="461108" cy="39573"/>
          </a:xfrm>
        </p:grpSpPr>
        <p:sp>
          <p:nvSpPr>
            <p:cNvPr id="9" name="Freeform 9"/>
            <p:cNvSpPr/>
            <p:nvPr/>
          </p:nvSpPr>
          <p:spPr>
            <a:xfrm>
              <a:off x="0" y="0"/>
              <a:ext cx="461108" cy="39573"/>
            </a:xfrm>
            <a:custGeom>
              <a:avLst/>
              <a:gdLst/>
              <a:ahLst/>
              <a:cxnLst/>
              <a:rect l="l" t="t" r="r" b="b"/>
              <a:pathLst>
                <a:path w="461108" h="39573">
                  <a:moveTo>
                    <a:pt x="0" y="0"/>
                  </a:moveTo>
                  <a:lnTo>
                    <a:pt x="461108" y="0"/>
                  </a:lnTo>
                  <a:lnTo>
                    <a:pt x="461108" y="39573"/>
                  </a:lnTo>
                  <a:lnTo>
                    <a:pt x="0" y="39573"/>
                  </a:lnTo>
                  <a:close/>
                </a:path>
              </a:pathLst>
            </a:custGeom>
            <a:solidFill>
              <a:srgbClr val="6AC7BD"/>
            </a:solidFill>
          </p:spPr>
        </p:sp>
        <p:sp>
          <p:nvSpPr>
            <p:cNvPr id="10" name="TextBox 10"/>
            <p:cNvSpPr txBox="1"/>
            <p:nvPr/>
          </p:nvSpPr>
          <p:spPr>
            <a:xfrm>
              <a:off x="0" y="-47625"/>
              <a:ext cx="461108" cy="8719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5400000">
            <a:off x="8268616" y="4580898"/>
            <a:ext cx="1750768" cy="150253"/>
            <a:chOff x="0" y="0"/>
            <a:chExt cx="461108" cy="39573"/>
          </a:xfrm>
        </p:grpSpPr>
        <p:sp>
          <p:nvSpPr>
            <p:cNvPr id="12" name="Freeform 12"/>
            <p:cNvSpPr/>
            <p:nvPr/>
          </p:nvSpPr>
          <p:spPr>
            <a:xfrm>
              <a:off x="0" y="0"/>
              <a:ext cx="461108" cy="39573"/>
            </a:xfrm>
            <a:custGeom>
              <a:avLst/>
              <a:gdLst/>
              <a:ahLst/>
              <a:cxnLst/>
              <a:rect l="l" t="t" r="r" b="b"/>
              <a:pathLst>
                <a:path w="461108" h="39573">
                  <a:moveTo>
                    <a:pt x="0" y="0"/>
                  </a:moveTo>
                  <a:lnTo>
                    <a:pt x="461108" y="0"/>
                  </a:lnTo>
                  <a:lnTo>
                    <a:pt x="461108" y="39573"/>
                  </a:lnTo>
                  <a:lnTo>
                    <a:pt x="0" y="39573"/>
                  </a:lnTo>
                  <a:close/>
                </a:path>
              </a:pathLst>
            </a:custGeom>
            <a:solidFill>
              <a:srgbClr val="6AC7BD"/>
            </a:solidFill>
          </p:spPr>
        </p:sp>
        <p:sp>
          <p:nvSpPr>
            <p:cNvPr id="13" name="TextBox 13"/>
            <p:cNvSpPr txBox="1"/>
            <p:nvPr/>
          </p:nvSpPr>
          <p:spPr>
            <a:xfrm>
              <a:off x="0" y="-47625"/>
              <a:ext cx="461108" cy="87198"/>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5400000">
            <a:off x="4248529" y="4580898"/>
            <a:ext cx="1750768" cy="150253"/>
            <a:chOff x="0" y="0"/>
            <a:chExt cx="461108" cy="39573"/>
          </a:xfrm>
        </p:grpSpPr>
        <p:sp>
          <p:nvSpPr>
            <p:cNvPr id="15" name="Freeform 15"/>
            <p:cNvSpPr/>
            <p:nvPr/>
          </p:nvSpPr>
          <p:spPr>
            <a:xfrm>
              <a:off x="0" y="0"/>
              <a:ext cx="461108" cy="39573"/>
            </a:xfrm>
            <a:custGeom>
              <a:avLst/>
              <a:gdLst/>
              <a:ahLst/>
              <a:cxnLst/>
              <a:rect l="l" t="t" r="r" b="b"/>
              <a:pathLst>
                <a:path w="461108" h="39573">
                  <a:moveTo>
                    <a:pt x="0" y="0"/>
                  </a:moveTo>
                  <a:lnTo>
                    <a:pt x="461108" y="0"/>
                  </a:lnTo>
                  <a:lnTo>
                    <a:pt x="461108" y="39573"/>
                  </a:lnTo>
                  <a:lnTo>
                    <a:pt x="0" y="39573"/>
                  </a:lnTo>
                  <a:close/>
                </a:path>
              </a:pathLst>
            </a:custGeom>
            <a:solidFill>
              <a:srgbClr val="6AC7BD"/>
            </a:solidFill>
          </p:spPr>
        </p:sp>
        <p:sp>
          <p:nvSpPr>
            <p:cNvPr id="16" name="TextBox 16"/>
            <p:cNvSpPr txBox="1"/>
            <p:nvPr/>
          </p:nvSpPr>
          <p:spPr>
            <a:xfrm>
              <a:off x="0" y="-47625"/>
              <a:ext cx="461108" cy="87198"/>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rot="5400000">
            <a:off x="12286018" y="4580898"/>
            <a:ext cx="1750768" cy="150253"/>
            <a:chOff x="0" y="0"/>
            <a:chExt cx="461108" cy="39573"/>
          </a:xfrm>
        </p:grpSpPr>
        <p:sp>
          <p:nvSpPr>
            <p:cNvPr id="18" name="Freeform 18"/>
            <p:cNvSpPr/>
            <p:nvPr/>
          </p:nvSpPr>
          <p:spPr>
            <a:xfrm>
              <a:off x="0" y="0"/>
              <a:ext cx="461108" cy="39573"/>
            </a:xfrm>
            <a:custGeom>
              <a:avLst/>
              <a:gdLst/>
              <a:ahLst/>
              <a:cxnLst/>
              <a:rect l="l" t="t" r="r" b="b"/>
              <a:pathLst>
                <a:path w="461108" h="39573">
                  <a:moveTo>
                    <a:pt x="0" y="0"/>
                  </a:moveTo>
                  <a:lnTo>
                    <a:pt x="461108" y="0"/>
                  </a:lnTo>
                  <a:lnTo>
                    <a:pt x="461108" y="39573"/>
                  </a:lnTo>
                  <a:lnTo>
                    <a:pt x="0" y="39573"/>
                  </a:lnTo>
                  <a:close/>
                </a:path>
              </a:pathLst>
            </a:custGeom>
            <a:solidFill>
              <a:srgbClr val="6AC7BD"/>
            </a:solidFill>
          </p:spPr>
        </p:sp>
        <p:sp>
          <p:nvSpPr>
            <p:cNvPr id="19" name="TextBox 19"/>
            <p:cNvSpPr txBox="1"/>
            <p:nvPr/>
          </p:nvSpPr>
          <p:spPr>
            <a:xfrm>
              <a:off x="0" y="-47625"/>
              <a:ext cx="461108" cy="87198"/>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499847" y="541225"/>
            <a:ext cx="2596957" cy="2596957"/>
          </a:xfrm>
          <a:custGeom>
            <a:avLst/>
            <a:gdLst/>
            <a:ahLst/>
            <a:cxnLst/>
            <a:rect l="l" t="t" r="r" b="b"/>
            <a:pathLst>
              <a:path w="2596957" h="2596957">
                <a:moveTo>
                  <a:pt x="0" y="0"/>
                </a:moveTo>
                <a:lnTo>
                  <a:pt x="2596957" y="0"/>
                </a:lnTo>
                <a:lnTo>
                  <a:pt x="2596957" y="2596957"/>
                </a:lnTo>
                <a:lnTo>
                  <a:pt x="0" y="25969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15191196" y="541225"/>
            <a:ext cx="2596957" cy="2596957"/>
          </a:xfrm>
          <a:custGeom>
            <a:avLst/>
            <a:gdLst/>
            <a:ahLst/>
            <a:cxnLst/>
            <a:rect l="l" t="t" r="r" b="b"/>
            <a:pathLst>
              <a:path w="2596957" h="2596957">
                <a:moveTo>
                  <a:pt x="0" y="0"/>
                </a:moveTo>
                <a:lnTo>
                  <a:pt x="2596957" y="0"/>
                </a:lnTo>
                <a:lnTo>
                  <a:pt x="2596957" y="2596957"/>
                </a:lnTo>
                <a:lnTo>
                  <a:pt x="0" y="25969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Freeform 22"/>
          <p:cNvSpPr/>
          <p:nvPr/>
        </p:nvSpPr>
        <p:spPr>
          <a:xfrm rot="2338210" flipH="1">
            <a:off x="869704" y="6631465"/>
            <a:ext cx="1368788" cy="386683"/>
          </a:xfrm>
          <a:custGeom>
            <a:avLst/>
            <a:gdLst/>
            <a:ahLst/>
            <a:cxnLst/>
            <a:rect l="l" t="t" r="r" b="b"/>
            <a:pathLst>
              <a:path w="1368788" h="386683">
                <a:moveTo>
                  <a:pt x="1368788" y="0"/>
                </a:moveTo>
                <a:lnTo>
                  <a:pt x="0" y="0"/>
                </a:lnTo>
                <a:lnTo>
                  <a:pt x="0" y="386682"/>
                </a:lnTo>
                <a:lnTo>
                  <a:pt x="1368788" y="386682"/>
                </a:lnTo>
                <a:lnTo>
                  <a:pt x="1368788"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3" name="TextBox 23"/>
          <p:cNvSpPr txBox="1"/>
          <p:nvPr/>
        </p:nvSpPr>
        <p:spPr>
          <a:xfrm>
            <a:off x="858575" y="5704947"/>
            <a:ext cx="640755"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0%</a:t>
            </a:r>
          </a:p>
        </p:txBody>
      </p:sp>
      <p:sp>
        <p:nvSpPr>
          <p:cNvPr id="24" name="TextBox 24"/>
          <p:cNvSpPr txBox="1"/>
          <p:nvPr/>
        </p:nvSpPr>
        <p:spPr>
          <a:xfrm>
            <a:off x="16731555" y="5704947"/>
            <a:ext cx="1055489"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100%</a:t>
            </a:r>
          </a:p>
        </p:txBody>
      </p:sp>
      <p:sp>
        <p:nvSpPr>
          <p:cNvPr id="25" name="TextBox 25"/>
          <p:cNvSpPr txBox="1"/>
          <p:nvPr/>
        </p:nvSpPr>
        <p:spPr>
          <a:xfrm>
            <a:off x="8710811" y="5704947"/>
            <a:ext cx="866378"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50%</a:t>
            </a:r>
          </a:p>
        </p:txBody>
      </p:sp>
      <p:sp>
        <p:nvSpPr>
          <p:cNvPr id="26" name="TextBox 26"/>
          <p:cNvSpPr txBox="1"/>
          <p:nvPr/>
        </p:nvSpPr>
        <p:spPr>
          <a:xfrm>
            <a:off x="4784801" y="5704947"/>
            <a:ext cx="828477"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25%</a:t>
            </a:r>
          </a:p>
        </p:txBody>
      </p:sp>
      <p:sp>
        <p:nvSpPr>
          <p:cNvPr id="27" name="TextBox 27"/>
          <p:cNvSpPr txBox="1"/>
          <p:nvPr/>
        </p:nvSpPr>
        <p:spPr>
          <a:xfrm>
            <a:off x="12743160" y="5704947"/>
            <a:ext cx="822424" cy="53911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75%</a:t>
            </a:r>
          </a:p>
        </p:txBody>
      </p:sp>
      <p:sp>
        <p:nvSpPr>
          <p:cNvPr id="28" name="TextBox 28"/>
          <p:cNvSpPr txBox="1"/>
          <p:nvPr/>
        </p:nvSpPr>
        <p:spPr>
          <a:xfrm>
            <a:off x="5320240" y="20932"/>
            <a:ext cx="7647521" cy="1011809"/>
          </a:xfrm>
          <a:prstGeom prst="rect">
            <a:avLst/>
          </a:prstGeom>
        </p:spPr>
        <p:txBody>
          <a:bodyPr lIns="0" tIns="0" rIns="0" bIns="0" rtlCol="0" anchor="t">
            <a:spAutoFit/>
          </a:bodyPr>
          <a:lstStyle/>
          <a:p>
            <a:pPr algn="ctr">
              <a:lnSpc>
                <a:spcPts val="8288"/>
              </a:lnSpc>
            </a:pPr>
            <a:r>
              <a:rPr lang="en-US" sz="5920">
                <a:solidFill>
                  <a:srgbClr val="110F38"/>
                </a:solidFill>
                <a:latin typeface="Mont 2"/>
                <a:ea typeface="Mont 2"/>
                <a:cs typeface="Mont 2"/>
                <a:sym typeface="Mont 2"/>
              </a:rPr>
              <a:t>Scale of agreement</a:t>
            </a:r>
          </a:p>
        </p:txBody>
      </p:sp>
      <p:sp>
        <p:nvSpPr>
          <p:cNvPr id="29" name="Freeform 29"/>
          <p:cNvSpPr/>
          <p:nvPr/>
        </p:nvSpPr>
        <p:spPr>
          <a:xfrm rot="7560295" flipH="1">
            <a:off x="4393309" y="2411583"/>
            <a:ext cx="1368788" cy="386683"/>
          </a:xfrm>
          <a:custGeom>
            <a:avLst/>
            <a:gdLst/>
            <a:ahLst/>
            <a:cxnLst/>
            <a:rect l="l" t="t" r="r" b="b"/>
            <a:pathLst>
              <a:path w="1368788" h="386683">
                <a:moveTo>
                  <a:pt x="1368789" y="0"/>
                </a:moveTo>
                <a:lnTo>
                  <a:pt x="0" y="0"/>
                </a:lnTo>
                <a:lnTo>
                  <a:pt x="0" y="386683"/>
                </a:lnTo>
                <a:lnTo>
                  <a:pt x="1368789" y="386683"/>
                </a:lnTo>
                <a:lnTo>
                  <a:pt x="1368789"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rot="2879607" flipH="1" flipV="1">
            <a:off x="12327142" y="2440953"/>
            <a:ext cx="1368788" cy="386683"/>
          </a:xfrm>
          <a:custGeom>
            <a:avLst/>
            <a:gdLst/>
            <a:ahLst/>
            <a:cxnLst/>
            <a:rect l="l" t="t" r="r" b="b"/>
            <a:pathLst>
              <a:path w="1368788" h="386683">
                <a:moveTo>
                  <a:pt x="1368789" y="386683"/>
                </a:moveTo>
                <a:lnTo>
                  <a:pt x="0" y="386683"/>
                </a:lnTo>
                <a:lnTo>
                  <a:pt x="0" y="0"/>
                </a:lnTo>
                <a:lnTo>
                  <a:pt x="1368789" y="0"/>
                </a:lnTo>
                <a:lnTo>
                  <a:pt x="1368789" y="386683"/>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Freeform 31"/>
          <p:cNvSpPr/>
          <p:nvPr/>
        </p:nvSpPr>
        <p:spPr>
          <a:xfrm rot="8100000" flipH="1" flipV="1">
            <a:off x="15954253" y="6671373"/>
            <a:ext cx="1368788" cy="386683"/>
          </a:xfrm>
          <a:custGeom>
            <a:avLst/>
            <a:gdLst/>
            <a:ahLst/>
            <a:cxnLst/>
            <a:rect l="l" t="t" r="r" b="b"/>
            <a:pathLst>
              <a:path w="1368788" h="386683">
                <a:moveTo>
                  <a:pt x="1368788" y="386683"/>
                </a:moveTo>
                <a:lnTo>
                  <a:pt x="0" y="386683"/>
                </a:lnTo>
                <a:lnTo>
                  <a:pt x="0" y="0"/>
                </a:lnTo>
                <a:lnTo>
                  <a:pt x="1368788" y="0"/>
                </a:lnTo>
                <a:lnTo>
                  <a:pt x="1368788" y="386683"/>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2" name="TextBox 32"/>
          <p:cNvSpPr txBox="1"/>
          <p:nvPr/>
        </p:nvSpPr>
        <p:spPr>
          <a:xfrm>
            <a:off x="2265265" y="6350940"/>
            <a:ext cx="5932948" cy="2221230"/>
          </a:xfrm>
          <a:prstGeom prst="rect">
            <a:avLst/>
          </a:prstGeom>
        </p:spPr>
        <p:txBody>
          <a:bodyPr lIns="0" tIns="0" rIns="0" bIns="0" rtlCol="0" anchor="t">
            <a:spAutoFit/>
          </a:bodyPr>
          <a:lstStyle/>
          <a:p>
            <a:pPr algn="l">
              <a:lnSpc>
                <a:spcPts val="3570"/>
              </a:lnSpc>
            </a:pPr>
            <a:r>
              <a:rPr lang="en-US" sz="2550">
                <a:solidFill>
                  <a:srgbClr val="110F38"/>
                </a:solidFill>
                <a:latin typeface="Mont 1"/>
                <a:ea typeface="Mont 1"/>
                <a:cs typeface="Mont 1"/>
                <a:sym typeface="Mont 1"/>
              </a:rPr>
              <a:t>These people are unlikely to listen to your perspective, regardless of what approach you use, so it is a waste of time to focus on this demographic.</a:t>
            </a:r>
          </a:p>
        </p:txBody>
      </p:sp>
      <p:sp>
        <p:nvSpPr>
          <p:cNvPr id="33" name="TextBox 33"/>
          <p:cNvSpPr txBox="1"/>
          <p:nvPr/>
        </p:nvSpPr>
        <p:spPr>
          <a:xfrm>
            <a:off x="8767961" y="6350940"/>
            <a:ext cx="7250034" cy="2221230"/>
          </a:xfrm>
          <a:prstGeom prst="rect">
            <a:avLst/>
          </a:prstGeom>
        </p:spPr>
        <p:txBody>
          <a:bodyPr lIns="0" tIns="0" rIns="0" bIns="0" rtlCol="0" anchor="t">
            <a:spAutoFit/>
          </a:bodyPr>
          <a:lstStyle/>
          <a:p>
            <a:pPr algn="l">
              <a:lnSpc>
                <a:spcPts val="3570"/>
              </a:lnSpc>
            </a:pPr>
            <a:r>
              <a:rPr lang="en-US" sz="2550">
                <a:solidFill>
                  <a:srgbClr val="110F38"/>
                </a:solidFill>
                <a:latin typeface="Mont 1"/>
                <a:ea typeface="Mont 1"/>
                <a:cs typeface="Mont 1"/>
                <a:sym typeface="Mont 1"/>
              </a:rPr>
              <a:t>These people are already on your side! You don’t need to convince them to agree with your cause, although you may want to encourage them to support your work by joining events or sharing your work.</a:t>
            </a:r>
          </a:p>
        </p:txBody>
      </p:sp>
      <p:sp>
        <p:nvSpPr>
          <p:cNvPr id="34" name="TextBox 34"/>
          <p:cNvSpPr txBox="1"/>
          <p:nvPr/>
        </p:nvSpPr>
        <p:spPr>
          <a:xfrm>
            <a:off x="5503932" y="1038901"/>
            <a:ext cx="7129882" cy="2400299"/>
          </a:xfrm>
          <a:prstGeom prst="rect">
            <a:avLst/>
          </a:prstGeom>
        </p:spPr>
        <p:txBody>
          <a:bodyPr lIns="0" tIns="0" rIns="0" bIns="0" rtlCol="0" anchor="t">
            <a:spAutoFit/>
          </a:bodyPr>
          <a:lstStyle/>
          <a:p>
            <a:pPr algn="ctr">
              <a:lnSpc>
                <a:spcPts val="3150"/>
              </a:lnSpc>
            </a:pPr>
            <a:r>
              <a:rPr lang="en-US" sz="2250">
                <a:solidFill>
                  <a:srgbClr val="110F38"/>
                </a:solidFill>
                <a:latin typeface="Mont 1"/>
                <a:ea typeface="Mont 1"/>
                <a:cs typeface="Mont 1"/>
                <a:sym typeface="Mont 1"/>
              </a:rPr>
              <a:t>This is the ‘Goldilocks zone’ where you are most persuasive. People within this range are more receptive to open conversations and are easily convinced. You want to target their concerns to convince them of the validity of your campaign, and push them to support your work.</a:t>
            </a:r>
          </a:p>
        </p:txBody>
      </p:sp>
      <p:sp>
        <p:nvSpPr>
          <p:cNvPr id="35" name="Freeform 3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8"/>
            <a:stretch>
              <a:fillRect/>
            </a:stretch>
          </a:blipFill>
        </p:spPr>
      </p:sp>
      <p:sp>
        <p:nvSpPr>
          <p:cNvPr id="36" name="Freeform 3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9"/>
            <a:stretch>
              <a:fillRect/>
            </a:stretch>
          </a:blipFill>
        </p:spPr>
      </p:sp>
      <p:sp>
        <p:nvSpPr>
          <p:cNvPr id="37" name="Freeform 3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8"/>
            <a:stretch>
              <a:fillRect/>
            </a:stretch>
          </a:blipFill>
        </p:spPr>
      </p:sp>
      <p:sp>
        <p:nvSpPr>
          <p:cNvPr id="38" name="Freeform 3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9"/>
            <a:stretch>
              <a:fillRect/>
            </a:stretch>
          </a:blipFill>
        </p:spPr>
      </p:sp>
      <p:sp>
        <p:nvSpPr>
          <p:cNvPr id="39" name="Freeform 3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10"/>
            <a:stretch>
              <a:fillRect/>
            </a:stretch>
          </a:blipFill>
        </p:spPr>
      </p:sp>
      <p:sp>
        <p:nvSpPr>
          <p:cNvPr id="40" name="Freeform 4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11"/>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432676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Building your campaigning team</a:t>
            </a:r>
          </a:p>
        </p:txBody>
      </p:sp>
      <p:sp>
        <p:nvSpPr>
          <p:cNvPr id="3" name="Freeform 3"/>
          <p:cNvSpPr/>
          <p:nvPr/>
        </p:nvSpPr>
        <p:spPr>
          <a:xfrm>
            <a:off x="12889910" y="3142971"/>
            <a:ext cx="1191105" cy="2000529"/>
          </a:xfrm>
          <a:custGeom>
            <a:avLst/>
            <a:gdLst/>
            <a:ahLst/>
            <a:cxnLst/>
            <a:rect l="l" t="t" r="r" b="b"/>
            <a:pathLst>
              <a:path w="1191105" h="2000529">
                <a:moveTo>
                  <a:pt x="0" y="0"/>
                </a:moveTo>
                <a:lnTo>
                  <a:pt x="1191104" y="0"/>
                </a:lnTo>
                <a:lnTo>
                  <a:pt x="1191104" y="2000529"/>
                </a:lnTo>
                <a:lnTo>
                  <a:pt x="0" y="200052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701079" y="4064955"/>
            <a:ext cx="2315139" cy="2070997"/>
          </a:xfrm>
          <a:custGeom>
            <a:avLst/>
            <a:gdLst/>
            <a:ahLst/>
            <a:cxnLst/>
            <a:rect l="l" t="t" r="r" b="b"/>
            <a:pathLst>
              <a:path w="2315139" h="2070997">
                <a:moveTo>
                  <a:pt x="0" y="0"/>
                </a:moveTo>
                <a:lnTo>
                  <a:pt x="2315139" y="0"/>
                </a:lnTo>
                <a:lnTo>
                  <a:pt x="2315139" y="2070997"/>
                </a:lnTo>
                <a:lnTo>
                  <a:pt x="0" y="20709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TextBox 5"/>
          <p:cNvSpPr txBox="1"/>
          <p:nvPr/>
        </p:nvSpPr>
        <p:spPr>
          <a:xfrm>
            <a:off x="1028700" y="1882142"/>
            <a:ext cx="16230600" cy="6655108"/>
          </a:xfrm>
          <a:prstGeom prst="rect">
            <a:avLst/>
          </a:prstGeom>
        </p:spPr>
        <p:txBody>
          <a:bodyPr lIns="0" tIns="0" rIns="0" bIns="0" rtlCol="0" anchor="t">
            <a:spAutoFit/>
          </a:bodyPr>
          <a:lstStyle/>
          <a:p>
            <a:pPr marL="833993" lvl="1" indent="-416997" algn="l">
              <a:lnSpc>
                <a:spcPts val="5408"/>
              </a:lnSpc>
              <a:buFont typeface="Arial"/>
              <a:buChar char="•"/>
            </a:pPr>
            <a:r>
              <a:rPr lang="en-US" sz="3862">
                <a:solidFill>
                  <a:srgbClr val="110F38"/>
                </a:solidFill>
                <a:latin typeface="Lato"/>
                <a:ea typeface="Lato"/>
                <a:cs typeface="Lato"/>
                <a:sym typeface="Lato"/>
              </a:rPr>
              <a:t>Lone wolf vs organising (building a team to achieve a common goal)</a:t>
            </a:r>
          </a:p>
          <a:p>
            <a:pPr marL="833993" lvl="1" indent="-416997" algn="l">
              <a:lnSpc>
                <a:spcPts val="5408"/>
              </a:lnSpc>
              <a:buFont typeface="Arial"/>
              <a:buChar char="•"/>
            </a:pPr>
            <a:r>
              <a:rPr lang="en-US" sz="3862">
                <a:solidFill>
                  <a:srgbClr val="110F38"/>
                </a:solidFill>
                <a:latin typeface="Lato"/>
                <a:ea typeface="Lato"/>
                <a:cs typeface="Lato"/>
                <a:sym typeface="Lato"/>
              </a:rPr>
              <a:t>Create a form and do a skills audit</a:t>
            </a:r>
          </a:p>
          <a:p>
            <a:pPr marL="1667986" lvl="2" indent="-555995" algn="l">
              <a:lnSpc>
                <a:spcPts val="5408"/>
              </a:lnSpc>
              <a:buFont typeface="Arial"/>
              <a:buChar char="⚬"/>
            </a:pPr>
            <a:r>
              <a:rPr lang="en-US" sz="3862">
                <a:solidFill>
                  <a:srgbClr val="110F38"/>
                </a:solidFill>
                <a:latin typeface="Lato"/>
                <a:ea typeface="Lato"/>
                <a:cs typeface="Lato"/>
                <a:sym typeface="Lato"/>
              </a:rPr>
              <a:t>What motivates people?</a:t>
            </a:r>
          </a:p>
          <a:p>
            <a:pPr marL="1667986" lvl="2" indent="-555995" algn="l">
              <a:lnSpc>
                <a:spcPts val="5408"/>
              </a:lnSpc>
              <a:buFont typeface="Arial"/>
              <a:buChar char="⚬"/>
            </a:pPr>
            <a:r>
              <a:rPr lang="en-US" sz="3862">
                <a:solidFill>
                  <a:srgbClr val="110F38"/>
                </a:solidFill>
                <a:latin typeface="Lato"/>
                <a:ea typeface="Lato"/>
                <a:cs typeface="Lato"/>
                <a:sym typeface="Lato"/>
              </a:rPr>
              <a:t>What are they good at?</a:t>
            </a:r>
          </a:p>
          <a:p>
            <a:pPr marL="1667986" lvl="2" indent="-555995" algn="l">
              <a:lnSpc>
                <a:spcPts val="5408"/>
              </a:lnSpc>
              <a:buFont typeface="Arial"/>
              <a:buChar char="⚬"/>
            </a:pPr>
            <a:r>
              <a:rPr lang="en-US" sz="3862">
                <a:solidFill>
                  <a:srgbClr val="110F38"/>
                </a:solidFill>
                <a:latin typeface="Lato"/>
                <a:ea typeface="Lato"/>
                <a:cs typeface="Lato"/>
                <a:sym typeface="Lato"/>
              </a:rPr>
              <a:t>How much can they commit?</a:t>
            </a:r>
          </a:p>
          <a:p>
            <a:pPr marL="833993" lvl="1" indent="-416997" algn="l">
              <a:lnSpc>
                <a:spcPts val="5408"/>
              </a:lnSpc>
              <a:buFont typeface="Arial"/>
              <a:buChar char="•"/>
            </a:pPr>
            <a:r>
              <a:rPr lang="en-US" sz="3862">
                <a:solidFill>
                  <a:srgbClr val="110F38"/>
                </a:solidFill>
                <a:latin typeface="Lato"/>
                <a:ea typeface="Lato"/>
                <a:cs typeface="Lato"/>
                <a:sym typeface="Lato"/>
              </a:rPr>
              <a:t>Collect contact details and create a group chat</a:t>
            </a:r>
          </a:p>
          <a:p>
            <a:pPr marL="833993" lvl="1" indent="-416997" algn="l">
              <a:lnSpc>
                <a:spcPts val="5408"/>
              </a:lnSpc>
              <a:buFont typeface="Arial"/>
              <a:buChar char="•"/>
            </a:pPr>
            <a:r>
              <a:rPr lang="en-US" sz="3862">
                <a:solidFill>
                  <a:srgbClr val="110F38"/>
                </a:solidFill>
                <a:latin typeface="Lato"/>
                <a:ea typeface="Lato"/>
                <a:cs typeface="Lato"/>
                <a:sym typeface="Lato"/>
              </a:rPr>
              <a:t>Delegate roles and split within a timetable</a:t>
            </a:r>
          </a:p>
          <a:p>
            <a:pPr marL="833993" lvl="1" indent="-416997" algn="l">
              <a:lnSpc>
                <a:spcPts val="5408"/>
              </a:lnSpc>
              <a:buFont typeface="Arial"/>
              <a:buChar char="•"/>
            </a:pPr>
            <a:r>
              <a:rPr lang="en-US" sz="3862">
                <a:solidFill>
                  <a:srgbClr val="110F38"/>
                </a:solidFill>
                <a:latin typeface="Lato"/>
                <a:ea typeface="Lato"/>
                <a:cs typeface="Lato"/>
                <a:sym typeface="Lato"/>
              </a:rPr>
              <a:t>Set up regular team check-in meetings</a:t>
            </a:r>
          </a:p>
          <a:p>
            <a:pPr algn="l">
              <a:lnSpc>
                <a:spcPts val="4008"/>
              </a:lnSpc>
            </a:pPr>
            <a:endParaRPr lang="en-US" sz="3862">
              <a:solidFill>
                <a:srgbClr val="110F38"/>
              </a:solidFill>
              <a:latin typeface="Lato"/>
              <a:ea typeface="Lato"/>
              <a:cs typeface="Lato"/>
              <a:sym typeface="Lato"/>
            </a:endParaRPr>
          </a:p>
          <a:p>
            <a:pPr algn="l">
              <a:lnSpc>
                <a:spcPts val="5408"/>
              </a:lnSpc>
            </a:pPr>
            <a:r>
              <a:rPr lang="en-US" sz="3862" b="1">
                <a:solidFill>
                  <a:srgbClr val="110F38"/>
                </a:solidFill>
                <a:latin typeface="Lato Bold"/>
                <a:ea typeface="Lato Bold"/>
                <a:cs typeface="Lato Bold"/>
                <a:sym typeface="Lato Bold"/>
              </a:rPr>
              <a:t>Note: Only students at the University can be part of your campaign team.</a:t>
            </a:r>
          </a:p>
        </p:txBody>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7"/>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8"/>
            <a:stretch>
              <a:fillRect/>
            </a:stretch>
          </a:blipFill>
        </p:spPr>
      </p:sp>
      <p:sp>
        <p:nvSpPr>
          <p:cNvPr id="8" name="Freeform 8"/>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7"/>
            <a:stretch>
              <a:fillRect/>
            </a:stretch>
          </a:blipFill>
        </p:spPr>
      </p:sp>
      <p:sp>
        <p:nvSpPr>
          <p:cNvPr id="9" name="Freeform 9"/>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8"/>
            <a:stretch>
              <a:fillRect/>
            </a:stretch>
          </a:blipFill>
        </p:spPr>
      </p:sp>
      <p:sp>
        <p:nvSpPr>
          <p:cNvPr id="10" name="Freeform 10"/>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9"/>
            <a:stretch>
              <a:fillRect/>
            </a:stretch>
          </a:blipFill>
        </p:spPr>
      </p:sp>
      <p:sp>
        <p:nvSpPr>
          <p:cNvPr id="11" name="Freeform 11"/>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10"/>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9977" y="2101727"/>
            <a:ext cx="10850812" cy="6262678"/>
          </a:xfrm>
          <a:prstGeom prst="rect">
            <a:avLst/>
          </a:prstGeom>
        </p:spPr>
        <p:txBody>
          <a:bodyPr lIns="0" tIns="0" rIns="0" bIns="0" rtlCol="0" anchor="t">
            <a:spAutoFit/>
          </a:bodyPr>
          <a:lstStyle/>
          <a:p>
            <a:pPr marL="769225" lvl="1" indent="-384612" algn="l">
              <a:lnSpc>
                <a:spcPts val="4988"/>
              </a:lnSpc>
              <a:buFont typeface="Arial"/>
              <a:buChar char="•"/>
            </a:pPr>
            <a:r>
              <a:rPr lang="en-US" sz="3562">
                <a:solidFill>
                  <a:srgbClr val="110F38"/>
                </a:solidFill>
                <a:latin typeface="Lato"/>
                <a:ea typeface="Lato"/>
                <a:cs typeface="Lato"/>
                <a:sym typeface="Lato"/>
              </a:rPr>
              <a:t>Decide what you will use social media for:</a:t>
            </a:r>
          </a:p>
          <a:p>
            <a:pPr marL="1538449" lvl="2" indent="-512816" algn="l">
              <a:lnSpc>
                <a:spcPts val="4988"/>
              </a:lnSpc>
              <a:buFont typeface="Arial"/>
              <a:buChar char="⚬"/>
            </a:pPr>
            <a:r>
              <a:rPr lang="en-US" sz="3562">
                <a:solidFill>
                  <a:srgbClr val="110F38"/>
                </a:solidFill>
                <a:latin typeface="Lato"/>
                <a:ea typeface="Lato"/>
                <a:cs typeface="Lato"/>
                <a:sym typeface="Lato"/>
              </a:rPr>
              <a:t>Recruiting a campaign team?</a:t>
            </a:r>
          </a:p>
          <a:p>
            <a:pPr marL="1538449" lvl="2" indent="-512816" algn="l">
              <a:lnSpc>
                <a:spcPts val="4988"/>
              </a:lnSpc>
              <a:buFont typeface="Arial"/>
              <a:buChar char="⚬"/>
            </a:pPr>
            <a:r>
              <a:rPr lang="en-US" sz="3562">
                <a:solidFill>
                  <a:srgbClr val="110F38"/>
                </a:solidFill>
                <a:latin typeface="Lato"/>
                <a:ea typeface="Lato"/>
                <a:cs typeface="Lato"/>
                <a:sym typeface="Lato"/>
              </a:rPr>
              <a:t>Introducing your candidacy and campaign?</a:t>
            </a:r>
          </a:p>
          <a:p>
            <a:pPr marL="1538449" lvl="2" indent="-512816" algn="l">
              <a:lnSpc>
                <a:spcPts val="4988"/>
              </a:lnSpc>
              <a:buFont typeface="Arial"/>
              <a:buChar char="⚬"/>
            </a:pPr>
            <a:r>
              <a:rPr lang="en-US" sz="3562">
                <a:solidFill>
                  <a:srgbClr val="110F38"/>
                </a:solidFill>
                <a:latin typeface="Lato"/>
                <a:ea typeface="Lato"/>
                <a:cs typeface="Lato"/>
                <a:sym typeface="Lato"/>
              </a:rPr>
              <a:t>Raising awareness of issues and your solutions?</a:t>
            </a:r>
          </a:p>
          <a:p>
            <a:pPr marL="769225" lvl="1" indent="-384612" algn="l">
              <a:lnSpc>
                <a:spcPts val="4988"/>
              </a:lnSpc>
              <a:buFont typeface="Arial"/>
              <a:buChar char="•"/>
            </a:pPr>
            <a:r>
              <a:rPr lang="en-US" sz="3562">
                <a:solidFill>
                  <a:srgbClr val="110F38"/>
                </a:solidFill>
                <a:latin typeface="Lato"/>
                <a:ea typeface="Lato"/>
                <a:cs typeface="Lato"/>
                <a:sym typeface="Lato"/>
              </a:rPr>
              <a:t>Ideas for your campaign accounts:</a:t>
            </a:r>
          </a:p>
          <a:p>
            <a:pPr marL="1538449" lvl="2" indent="-512816" algn="l">
              <a:lnSpc>
                <a:spcPts val="4988"/>
              </a:lnSpc>
              <a:buFont typeface="Arial"/>
              <a:buChar char="⚬"/>
            </a:pPr>
            <a:r>
              <a:rPr lang="en-US" sz="3562">
                <a:solidFill>
                  <a:srgbClr val="110F38"/>
                </a:solidFill>
                <a:latin typeface="Lato"/>
                <a:ea typeface="Lato"/>
                <a:cs typeface="Lato"/>
                <a:sym typeface="Lato"/>
              </a:rPr>
              <a:t>Background information</a:t>
            </a:r>
          </a:p>
          <a:p>
            <a:pPr marL="1538449" lvl="2" indent="-512816" algn="l">
              <a:lnSpc>
                <a:spcPts val="4988"/>
              </a:lnSpc>
              <a:buFont typeface="Arial"/>
              <a:buChar char="⚬"/>
            </a:pPr>
            <a:r>
              <a:rPr lang="en-US" sz="3562">
                <a:solidFill>
                  <a:srgbClr val="110F38"/>
                </a:solidFill>
                <a:latin typeface="Lato"/>
                <a:ea typeface="Lato"/>
                <a:cs typeface="Lato"/>
                <a:sym typeface="Lato"/>
              </a:rPr>
              <a:t>What you stand for</a:t>
            </a:r>
          </a:p>
          <a:p>
            <a:pPr marL="1538449" lvl="2" indent="-512816" algn="l">
              <a:lnSpc>
                <a:spcPts val="4988"/>
              </a:lnSpc>
              <a:buFont typeface="Arial"/>
              <a:buChar char="⚬"/>
            </a:pPr>
            <a:r>
              <a:rPr lang="en-US" sz="3562">
                <a:solidFill>
                  <a:srgbClr val="110F38"/>
                </a:solidFill>
                <a:latin typeface="Lato"/>
                <a:ea typeface="Lato"/>
                <a:cs typeface="Lato"/>
                <a:sym typeface="Lato"/>
              </a:rPr>
              <a:t>Key manifesto pledges</a:t>
            </a:r>
          </a:p>
          <a:p>
            <a:pPr marL="1538449" lvl="2" indent="-512816" algn="l">
              <a:lnSpc>
                <a:spcPts val="4988"/>
              </a:lnSpc>
              <a:buFont typeface="Arial"/>
              <a:buChar char="⚬"/>
            </a:pPr>
            <a:r>
              <a:rPr lang="en-US" sz="3562">
                <a:solidFill>
                  <a:srgbClr val="110F38"/>
                </a:solidFill>
                <a:latin typeface="Lato"/>
                <a:ea typeface="Lato"/>
                <a:cs typeface="Lato"/>
                <a:sym typeface="Lato"/>
              </a:rPr>
              <a:t>Highlight previous wins</a:t>
            </a:r>
          </a:p>
          <a:p>
            <a:pPr marL="1538449" lvl="2" indent="-512816" algn="l">
              <a:lnSpc>
                <a:spcPts val="4988"/>
              </a:lnSpc>
              <a:buFont typeface="Arial"/>
              <a:buChar char="⚬"/>
            </a:pPr>
            <a:r>
              <a:rPr lang="en-US" sz="3562">
                <a:solidFill>
                  <a:srgbClr val="110F38"/>
                </a:solidFill>
                <a:latin typeface="Lato"/>
                <a:ea typeface="Lato"/>
                <a:cs typeface="Lato"/>
                <a:sym typeface="Lato"/>
              </a:rPr>
              <a:t>Why people should vote for you.</a:t>
            </a:r>
          </a:p>
        </p:txBody>
      </p:sp>
      <p:sp>
        <p:nvSpPr>
          <p:cNvPr id="3" name="Freeform 3"/>
          <p:cNvSpPr/>
          <p:nvPr/>
        </p:nvSpPr>
        <p:spPr>
          <a:xfrm>
            <a:off x="11396514" y="1922595"/>
            <a:ext cx="6472160" cy="6441810"/>
          </a:xfrm>
          <a:custGeom>
            <a:avLst/>
            <a:gdLst/>
            <a:ahLst/>
            <a:cxnLst/>
            <a:rect l="l" t="t" r="r" b="b"/>
            <a:pathLst>
              <a:path w="6472160" h="6441810">
                <a:moveTo>
                  <a:pt x="0" y="0"/>
                </a:moveTo>
                <a:lnTo>
                  <a:pt x="6472160" y="0"/>
                </a:lnTo>
                <a:lnTo>
                  <a:pt x="6472160" y="6441810"/>
                </a:lnTo>
                <a:lnTo>
                  <a:pt x="0" y="6441810"/>
                </a:lnTo>
                <a:lnTo>
                  <a:pt x="0" y="0"/>
                </a:lnTo>
                <a:close/>
              </a:path>
            </a:pathLst>
          </a:custGeom>
          <a:blipFill>
            <a:blip r:embed="rId2"/>
            <a:stretch>
              <a:fillRect/>
            </a:stretch>
          </a:blipFill>
        </p:spPr>
      </p:sp>
      <p:sp>
        <p:nvSpPr>
          <p:cNvPr id="4" name="TextBox 4"/>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How to use social media effectively</a:t>
            </a:r>
          </a:p>
        </p:txBody>
      </p:sp>
      <p:sp>
        <p:nvSpPr>
          <p:cNvPr id="5" name="Freeform 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6" name="Freeform 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7" name="Freeform 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8" name="Freeform 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9" name="Freeform 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10" name="Freeform 1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83014" y="625913"/>
            <a:ext cx="8898498" cy="7619339"/>
          </a:xfrm>
          <a:custGeom>
            <a:avLst/>
            <a:gdLst/>
            <a:ahLst/>
            <a:cxnLst/>
            <a:rect l="l" t="t" r="r" b="b"/>
            <a:pathLst>
              <a:path w="8898498" h="7619339">
                <a:moveTo>
                  <a:pt x="0" y="0"/>
                </a:moveTo>
                <a:lnTo>
                  <a:pt x="8898499" y="0"/>
                </a:lnTo>
                <a:lnTo>
                  <a:pt x="8898499" y="7619339"/>
                </a:lnTo>
                <a:lnTo>
                  <a:pt x="0" y="76193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13146632" y="97432"/>
            <a:ext cx="1171263" cy="1171263"/>
          </a:xfrm>
          <a:custGeom>
            <a:avLst/>
            <a:gdLst/>
            <a:ahLst/>
            <a:cxnLst/>
            <a:rect l="l" t="t" r="r" b="b"/>
            <a:pathLst>
              <a:path w="1171263" h="1171263">
                <a:moveTo>
                  <a:pt x="0" y="0"/>
                </a:moveTo>
                <a:lnTo>
                  <a:pt x="1171263" y="0"/>
                </a:lnTo>
                <a:lnTo>
                  <a:pt x="1171263" y="1171263"/>
                </a:lnTo>
                <a:lnTo>
                  <a:pt x="0" y="11712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4"/>
          <p:cNvSpPr txBox="1"/>
          <p:nvPr/>
        </p:nvSpPr>
        <p:spPr>
          <a:xfrm>
            <a:off x="1028700" y="904875"/>
            <a:ext cx="130264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Campaigning 101</a:t>
            </a:r>
          </a:p>
        </p:txBody>
      </p:sp>
      <p:sp>
        <p:nvSpPr>
          <p:cNvPr id="5" name="TextBox 5"/>
          <p:cNvSpPr txBox="1"/>
          <p:nvPr/>
        </p:nvSpPr>
        <p:spPr>
          <a:xfrm>
            <a:off x="1028700" y="2184973"/>
            <a:ext cx="13672379" cy="4376728"/>
          </a:xfrm>
          <a:prstGeom prst="rect">
            <a:avLst/>
          </a:prstGeom>
        </p:spPr>
        <p:txBody>
          <a:bodyPr lIns="0" tIns="0" rIns="0" bIns="0" rtlCol="0" anchor="t">
            <a:spAutoFit/>
          </a:bodyPr>
          <a:lstStyle/>
          <a:p>
            <a:pPr marL="769225" lvl="1" indent="-384612" algn="l">
              <a:lnSpc>
                <a:spcPts val="4988"/>
              </a:lnSpc>
              <a:buFont typeface="Arial"/>
              <a:buChar char="•"/>
            </a:pPr>
            <a:r>
              <a:rPr lang="en-US" sz="3562">
                <a:solidFill>
                  <a:srgbClr val="110F38"/>
                </a:solidFill>
                <a:latin typeface="Lato"/>
                <a:ea typeface="Lato"/>
                <a:cs typeface="Lato"/>
                <a:sym typeface="Lato"/>
              </a:rPr>
              <a:t>Achieve change by advocacy and influencing others</a:t>
            </a:r>
          </a:p>
          <a:p>
            <a:pPr marL="769225" lvl="1" indent="-384612" algn="l">
              <a:lnSpc>
                <a:spcPts val="4988"/>
              </a:lnSpc>
              <a:buFont typeface="Arial"/>
              <a:buChar char="•"/>
            </a:pPr>
            <a:r>
              <a:rPr lang="en-US" sz="3562">
                <a:solidFill>
                  <a:srgbClr val="110F38"/>
                </a:solidFill>
                <a:latin typeface="Lato"/>
                <a:ea typeface="Lato"/>
                <a:cs typeface="Lato"/>
                <a:sym typeface="Lato"/>
              </a:rPr>
              <a:t>Work backwards from your goal</a:t>
            </a:r>
          </a:p>
          <a:p>
            <a:pPr marL="769225" lvl="1" indent="-384612" algn="l">
              <a:lnSpc>
                <a:spcPts val="4988"/>
              </a:lnSpc>
              <a:buFont typeface="Arial"/>
              <a:buChar char="•"/>
            </a:pPr>
            <a:r>
              <a:rPr lang="en-US" sz="3562">
                <a:solidFill>
                  <a:srgbClr val="110F38"/>
                </a:solidFill>
                <a:latin typeface="Lato"/>
                <a:ea typeface="Lato"/>
                <a:cs typeface="Lato"/>
                <a:sym typeface="Lato"/>
              </a:rPr>
              <a:t>Consider your target audience and timeframe</a:t>
            </a:r>
          </a:p>
          <a:p>
            <a:pPr marL="769225" lvl="1" indent="-384612" algn="l">
              <a:lnSpc>
                <a:spcPts val="4988"/>
              </a:lnSpc>
              <a:buFont typeface="Arial"/>
              <a:buChar char="•"/>
            </a:pPr>
            <a:r>
              <a:rPr lang="en-US" sz="3562">
                <a:solidFill>
                  <a:srgbClr val="110F38"/>
                </a:solidFill>
                <a:latin typeface="Lato"/>
                <a:ea typeface="Lato"/>
                <a:cs typeface="Lato"/>
                <a:sym typeface="Lato"/>
              </a:rPr>
              <a:t>Campaigning looks different to everyone</a:t>
            </a:r>
          </a:p>
          <a:p>
            <a:pPr marL="1538449" lvl="2" indent="-512816" algn="l">
              <a:lnSpc>
                <a:spcPts val="4988"/>
              </a:lnSpc>
              <a:buFont typeface="Arial"/>
              <a:buChar char="⚬"/>
            </a:pPr>
            <a:r>
              <a:rPr lang="en-US" sz="3562">
                <a:solidFill>
                  <a:srgbClr val="110F38"/>
                </a:solidFill>
                <a:latin typeface="Lato"/>
                <a:ea typeface="Lato"/>
                <a:cs typeface="Lato"/>
                <a:sym typeface="Lato"/>
              </a:rPr>
              <a:t>Use skills you are good at</a:t>
            </a:r>
          </a:p>
          <a:p>
            <a:pPr marL="1538449" lvl="2" indent="-512816" algn="l">
              <a:lnSpc>
                <a:spcPts val="4988"/>
              </a:lnSpc>
              <a:buFont typeface="Arial"/>
              <a:buChar char="⚬"/>
            </a:pPr>
            <a:r>
              <a:rPr lang="en-US" sz="3562">
                <a:solidFill>
                  <a:srgbClr val="110F38"/>
                </a:solidFill>
                <a:latin typeface="Lato"/>
                <a:ea typeface="Lato"/>
                <a:cs typeface="Lato"/>
                <a:sym typeface="Lato"/>
              </a:rPr>
              <a:t>Consider context to tailor your approach</a:t>
            </a:r>
          </a:p>
          <a:p>
            <a:pPr marL="1538449" lvl="2" indent="-512816" algn="l">
              <a:lnSpc>
                <a:spcPts val="4988"/>
              </a:lnSpc>
              <a:buFont typeface="Arial"/>
              <a:buChar char="⚬"/>
            </a:pPr>
            <a:r>
              <a:rPr lang="en-US" sz="3562">
                <a:solidFill>
                  <a:srgbClr val="110F38"/>
                </a:solidFill>
                <a:latin typeface="Lato"/>
                <a:ea typeface="Lato"/>
                <a:cs typeface="Lato"/>
                <a:sym typeface="Lato"/>
              </a:rPr>
              <a:t>Don’t be afraid to be creative!</a:t>
            </a:r>
          </a:p>
        </p:txBody>
      </p:sp>
      <p:sp>
        <p:nvSpPr>
          <p:cNvPr id="6" name="TextBox 6"/>
          <p:cNvSpPr txBox="1"/>
          <p:nvPr/>
        </p:nvSpPr>
        <p:spPr>
          <a:xfrm>
            <a:off x="9798787" y="1368865"/>
            <a:ext cx="7866954" cy="109156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Get</a:t>
            </a:r>
          </a:p>
          <a:p>
            <a:pPr algn="ctr">
              <a:lnSpc>
                <a:spcPts val="4409"/>
              </a:lnSpc>
            </a:pPr>
            <a:r>
              <a:rPr lang="en-US" sz="3150">
                <a:solidFill>
                  <a:srgbClr val="110F38"/>
                </a:solidFill>
                <a:latin typeface="Mont 2"/>
                <a:ea typeface="Mont 2"/>
                <a:cs typeface="Mont 2"/>
                <a:sym typeface="Mont 2"/>
              </a:rPr>
              <a:t>elected</a:t>
            </a:r>
          </a:p>
        </p:txBody>
      </p:sp>
      <p:sp>
        <p:nvSpPr>
          <p:cNvPr id="7" name="TextBox 7"/>
          <p:cNvSpPr txBox="1"/>
          <p:nvPr/>
        </p:nvSpPr>
        <p:spPr>
          <a:xfrm>
            <a:off x="9190428" y="6973360"/>
            <a:ext cx="8991085" cy="994410"/>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Build your campaign:</a:t>
            </a:r>
          </a:p>
          <a:p>
            <a:pPr algn="ctr">
              <a:lnSpc>
                <a:spcPts val="3570"/>
              </a:lnSpc>
            </a:pPr>
            <a:r>
              <a:rPr lang="en-US" sz="2550">
                <a:solidFill>
                  <a:srgbClr val="110F38"/>
                </a:solidFill>
                <a:latin typeface="Mont 2"/>
                <a:ea typeface="Mont 2"/>
                <a:cs typeface="Mont 2"/>
                <a:sym typeface="Mont 2"/>
              </a:rPr>
              <a:t>Manifesto, social media presence, build team</a:t>
            </a:r>
          </a:p>
        </p:txBody>
      </p:sp>
      <p:sp>
        <p:nvSpPr>
          <p:cNvPr id="8" name="TextBox 8"/>
          <p:cNvSpPr txBox="1"/>
          <p:nvPr/>
        </p:nvSpPr>
        <p:spPr>
          <a:xfrm>
            <a:off x="6896074" y="5230298"/>
            <a:ext cx="13672379" cy="86169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Campaign</a:t>
            </a:r>
          </a:p>
          <a:p>
            <a:pPr algn="ctr">
              <a:lnSpc>
                <a:spcPts val="2450"/>
              </a:lnSpc>
            </a:pPr>
            <a:r>
              <a:rPr lang="en-US" sz="1750">
                <a:solidFill>
                  <a:srgbClr val="110F38"/>
                </a:solidFill>
                <a:latin typeface="Mont 2"/>
                <a:ea typeface="Mont 2"/>
                <a:cs typeface="Mont 2"/>
                <a:sym typeface="Mont 2"/>
              </a:rPr>
              <a:t>(leafletting, drop-in sessions, speaking to societies)</a:t>
            </a:r>
          </a:p>
        </p:txBody>
      </p:sp>
      <p:sp>
        <p:nvSpPr>
          <p:cNvPr id="9" name="TextBox 9"/>
          <p:cNvSpPr txBox="1"/>
          <p:nvPr/>
        </p:nvSpPr>
        <p:spPr>
          <a:xfrm>
            <a:off x="11837440" y="3048538"/>
            <a:ext cx="3789647" cy="1091565"/>
          </a:xfrm>
          <a:prstGeom prst="rect">
            <a:avLst/>
          </a:prstGeom>
        </p:spPr>
        <p:txBody>
          <a:bodyPr lIns="0" tIns="0" rIns="0" bIns="0" rtlCol="0" anchor="t">
            <a:spAutoFit/>
          </a:bodyPr>
          <a:lstStyle/>
          <a:p>
            <a:pPr algn="ctr">
              <a:lnSpc>
                <a:spcPts val="4409"/>
              </a:lnSpc>
            </a:pPr>
            <a:r>
              <a:rPr lang="en-US" sz="3150">
                <a:solidFill>
                  <a:srgbClr val="110F38"/>
                </a:solidFill>
                <a:latin typeface="Mont 2"/>
                <a:ea typeface="Mont 2"/>
                <a:cs typeface="Mont 2"/>
                <a:sym typeface="Mont 2"/>
              </a:rPr>
              <a:t>Attend</a:t>
            </a:r>
          </a:p>
          <a:p>
            <a:pPr algn="ctr">
              <a:lnSpc>
                <a:spcPts val="4409"/>
              </a:lnSpc>
            </a:pPr>
            <a:r>
              <a:rPr lang="en-US" sz="3150">
                <a:solidFill>
                  <a:srgbClr val="110F38"/>
                </a:solidFill>
                <a:latin typeface="Mont 2"/>
                <a:ea typeface="Mont 2"/>
                <a:cs typeface="Mont 2"/>
                <a:sym typeface="Mont 2"/>
              </a:rPr>
              <a:t>election events</a:t>
            </a:r>
          </a:p>
        </p:txBody>
      </p:sp>
      <p:sp>
        <p:nvSpPr>
          <p:cNvPr id="10" name="Freeform 10"/>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7"/>
            <a:stretch>
              <a:fillRect/>
            </a:stretch>
          </a:blipFill>
        </p:spPr>
      </p:sp>
      <p:sp>
        <p:nvSpPr>
          <p:cNvPr id="11" name="Freeform 11"/>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8"/>
            <a:stretch>
              <a:fillRect/>
            </a:stretch>
          </a:blipFill>
        </p:spPr>
      </p:sp>
      <p:sp>
        <p:nvSpPr>
          <p:cNvPr id="12" name="Freeform 12"/>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7"/>
            <a:stretch>
              <a:fillRect/>
            </a:stretch>
          </a:blipFill>
        </p:spPr>
      </p:sp>
      <p:sp>
        <p:nvSpPr>
          <p:cNvPr id="13" name="Freeform 13"/>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8"/>
            <a:stretch>
              <a:fillRect/>
            </a:stretch>
          </a:blipFill>
        </p:spPr>
      </p:sp>
      <p:sp>
        <p:nvSpPr>
          <p:cNvPr id="14" name="Freeform 14"/>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9"/>
            <a:stretch>
              <a:fillRect/>
            </a:stretch>
          </a:blipFill>
        </p:spPr>
      </p:sp>
      <p:sp>
        <p:nvSpPr>
          <p:cNvPr id="15" name="Freeform 15"/>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10"/>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How to use social media effectively</a:t>
            </a:r>
          </a:p>
        </p:txBody>
      </p:sp>
      <p:sp>
        <p:nvSpPr>
          <p:cNvPr id="3" name="TextBox 3"/>
          <p:cNvSpPr txBox="1"/>
          <p:nvPr/>
        </p:nvSpPr>
        <p:spPr>
          <a:xfrm>
            <a:off x="1028700" y="1821408"/>
            <a:ext cx="16230600" cy="6657785"/>
          </a:xfrm>
          <a:prstGeom prst="rect">
            <a:avLst/>
          </a:prstGeom>
        </p:spPr>
        <p:txBody>
          <a:bodyPr lIns="0" tIns="0" rIns="0" bIns="0" rtlCol="0" anchor="t">
            <a:spAutoFit/>
          </a:bodyPr>
          <a:lstStyle/>
          <a:p>
            <a:pPr marL="811785" lvl="1" indent="-405893" algn="l">
              <a:lnSpc>
                <a:spcPts val="5264"/>
              </a:lnSpc>
              <a:buFont typeface="Arial"/>
              <a:buChar char="•"/>
            </a:pPr>
            <a:r>
              <a:rPr lang="en-US" sz="3760" dirty="0">
                <a:solidFill>
                  <a:srgbClr val="110F38"/>
                </a:solidFill>
                <a:latin typeface="Lato"/>
                <a:ea typeface="Lato"/>
                <a:cs typeface="Lato"/>
                <a:sym typeface="Lato"/>
              </a:rPr>
              <a:t>Testimonies and endorsements</a:t>
            </a:r>
          </a:p>
          <a:p>
            <a:pPr marL="811785" lvl="1" indent="-405893" algn="l">
              <a:lnSpc>
                <a:spcPts val="5264"/>
              </a:lnSpc>
              <a:buFont typeface="Arial"/>
              <a:buChar char="•"/>
            </a:pPr>
            <a:r>
              <a:rPr lang="en-US" sz="3760" dirty="0">
                <a:solidFill>
                  <a:srgbClr val="110F38"/>
                </a:solidFill>
                <a:latin typeface="Lato"/>
                <a:ea typeface="Lato"/>
                <a:cs typeface="Lato"/>
                <a:sym typeface="Lato"/>
              </a:rPr>
              <a:t>Repetition using different angles</a:t>
            </a:r>
          </a:p>
          <a:p>
            <a:pPr marL="811785" lvl="1" indent="-405893" algn="l">
              <a:lnSpc>
                <a:spcPts val="5264"/>
              </a:lnSpc>
              <a:buFont typeface="Arial"/>
              <a:buChar char="•"/>
            </a:pPr>
            <a:r>
              <a:rPr lang="en-US" sz="3760" dirty="0">
                <a:solidFill>
                  <a:srgbClr val="110F38"/>
                </a:solidFill>
                <a:latin typeface="Lato"/>
                <a:ea typeface="Lato"/>
                <a:cs typeface="Lato"/>
                <a:sym typeface="Lato"/>
              </a:rPr>
              <a:t>Branding and themes</a:t>
            </a:r>
          </a:p>
          <a:p>
            <a:pPr marL="811785" lvl="1" indent="-405893" algn="l">
              <a:lnSpc>
                <a:spcPts val="5264"/>
              </a:lnSpc>
              <a:buFont typeface="Arial"/>
              <a:buChar char="•"/>
            </a:pPr>
            <a:r>
              <a:rPr lang="en-US" sz="3760" dirty="0">
                <a:solidFill>
                  <a:srgbClr val="110F38"/>
                </a:solidFill>
                <a:latin typeface="Lato"/>
                <a:ea typeface="Lato"/>
                <a:cs typeface="Lato"/>
                <a:sym typeface="Lato"/>
              </a:rPr>
              <a:t>Slogan or hashtag (or memes?)</a:t>
            </a:r>
          </a:p>
          <a:p>
            <a:pPr marL="811785" lvl="1" indent="-405893" algn="l">
              <a:lnSpc>
                <a:spcPts val="5264"/>
              </a:lnSpc>
              <a:buFont typeface="Arial"/>
              <a:buChar char="•"/>
            </a:pPr>
            <a:r>
              <a:rPr lang="en-US" sz="3760" dirty="0">
                <a:solidFill>
                  <a:srgbClr val="110F38"/>
                </a:solidFill>
                <a:latin typeface="Lato"/>
                <a:ea typeface="Lato"/>
                <a:cs typeface="Lato"/>
                <a:sym typeface="Lato"/>
              </a:rPr>
              <a:t>Give information about where to vote</a:t>
            </a:r>
          </a:p>
          <a:p>
            <a:pPr marL="811785" lvl="1" indent="-405893" algn="l">
              <a:lnSpc>
                <a:spcPts val="5264"/>
              </a:lnSpc>
              <a:buFont typeface="Arial"/>
              <a:buChar char="•"/>
            </a:pPr>
            <a:r>
              <a:rPr lang="en-US" sz="3760" dirty="0">
                <a:solidFill>
                  <a:srgbClr val="110F38"/>
                </a:solidFill>
                <a:latin typeface="Lato"/>
                <a:ea typeface="Lato"/>
                <a:cs typeface="Lato"/>
                <a:sym typeface="Lato"/>
              </a:rPr>
              <a:t>Share a link to your manifesto</a:t>
            </a:r>
          </a:p>
          <a:p>
            <a:pPr marL="811785" lvl="1" indent="-405893" algn="l">
              <a:lnSpc>
                <a:spcPts val="5264"/>
              </a:lnSpc>
              <a:buFont typeface="Arial"/>
              <a:buChar char="•"/>
            </a:pPr>
            <a:r>
              <a:rPr lang="en-US" sz="3760" dirty="0">
                <a:solidFill>
                  <a:srgbClr val="110F38"/>
                </a:solidFill>
                <a:latin typeface="Lato"/>
                <a:ea typeface="Lato"/>
                <a:cs typeface="Lato"/>
                <a:sym typeface="Lato"/>
              </a:rPr>
              <a:t>Be creative, respectful to others and positive</a:t>
            </a:r>
          </a:p>
          <a:p>
            <a:pPr marL="811785" lvl="1" indent="-405893" algn="l">
              <a:lnSpc>
                <a:spcPts val="5264"/>
              </a:lnSpc>
              <a:buFont typeface="Arial"/>
              <a:buChar char="•"/>
            </a:pPr>
            <a:r>
              <a:rPr lang="en-US" sz="3760" dirty="0">
                <a:solidFill>
                  <a:srgbClr val="110F38"/>
                </a:solidFill>
                <a:latin typeface="Lato"/>
                <a:ea typeface="Lato"/>
                <a:cs typeface="Lato"/>
                <a:sym typeface="Lato"/>
              </a:rPr>
              <a:t>It’s ok to get friends to help you with designing things</a:t>
            </a:r>
          </a:p>
          <a:p>
            <a:pPr marL="777229" lvl="1" indent="-388614" algn="l">
              <a:lnSpc>
                <a:spcPts val="5039"/>
              </a:lnSpc>
              <a:buFont typeface="Arial"/>
              <a:buChar char="•"/>
            </a:pPr>
            <a:r>
              <a:rPr lang="en-US" sz="3599" dirty="0">
                <a:solidFill>
                  <a:srgbClr val="110F38"/>
                </a:solidFill>
                <a:latin typeface="Lato"/>
                <a:ea typeface="Lato"/>
                <a:cs typeface="Lato"/>
                <a:sym typeface="Lato"/>
              </a:rPr>
              <a:t>Accessibility: add captions, alt text and </a:t>
            </a:r>
            <a:r>
              <a:rPr lang="en-US" sz="3599" b="1" dirty="0">
                <a:solidFill>
                  <a:srgbClr val="110F38"/>
                </a:solidFill>
                <a:latin typeface="Lato Bold"/>
                <a:ea typeface="Lato Bold"/>
                <a:cs typeface="Lato Bold"/>
                <a:sym typeface="Lato Bold"/>
              </a:rPr>
              <a:t>keep easy to read</a:t>
            </a:r>
          </a:p>
          <a:p>
            <a:pPr marL="777229" lvl="1" indent="-388614" algn="l">
              <a:lnSpc>
                <a:spcPts val="5039"/>
              </a:lnSpc>
              <a:buFont typeface="Arial"/>
              <a:buChar char="•"/>
            </a:pPr>
            <a:r>
              <a:rPr lang="en-US" sz="3599" dirty="0">
                <a:solidFill>
                  <a:srgbClr val="110F38"/>
                </a:solidFill>
                <a:latin typeface="Lato"/>
                <a:ea typeface="Lato"/>
                <a:cs typeface="Lato"/>
                <a:sym typeface="Lato"/>
              </a:rPr>
              <a:t>Don’t include the University or Students’ Union logo!</a:t>
            </a:r>
          </a:p>
        </p:txBody>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8" name="Freeform 8"/>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9" name="Freeform 9"/>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10" name="Freeform 10"/>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11" name="Freeform 11"/>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Tips and tricks</a:t>
            </a:r>
          </a:p>
        </p:txBody>
      </p:sp>
      <p:sp>
        <p:nvSpPr>
          <p:cNvPr id="3" name="TextBox 3"/>
          <p:cNvSpPr txBox="1"/>
          <p:nvPr/>
        </p:nvSpPr>
        <p:spPr>
          <a:xfrm>
            <a:off x="1028700" y="2139161"/>
            <a:ext cx="15983437" cy="5951528"/>
          </a:xfrm>
          <a:prstGeom prst="rect">
            <a:avLst/>
          </a:prstGeom>
        </p:spPr>
        <p:txBody>
          <a:bodyPr lIns="0" tIns="0" rIns="0" bIns="0" rtlCol="0" anchor="t">
            <a:spAutoFit/>
          </a:bodyPr>
          <a:lstStyle/>
          <a:p>
            <a:pPr marL="661277" lvl="1" indent="-330639" algn="l">
              <a:lnSpc>
                <a:spcPts val="4288"/>
              </a:lnSpc>
              <a:buFont typeface="Arial"/>
              <a:buChar char="•"/>
            </a:pPr>
            <a:r>
              <a:rPr lang="en-US" sz="3062">
                <a:solidFill>
                  <a:srgbClr val="110F38"/>
                </a:solidFill>
                <a:latin typeface="Lato"/>
                <a:ea typeface="Lato"/>
                <a:cs typeface="Lato"/>
                <a:sym typeface="Lato"/>
              </a:rPr>
              <a:t>Prioritise rest to prevent burnout</a:t>
            </a:r>
          </a:p>
          <a:p>
            <a:pPr marL="661277" lvl="1" indent="-330639" algn="l">
              <a:lnSpc>
                <a:spcPts val="4288"/>
              </a:lnSpc>
              <a:buFont typeface="Arial"/>
              <a:buChar char="•"/>
            </a:pPr>
            <a:r>
              <a:rPr lang="en-US" sz="3062">
                <a:solidFill>
                  <a:srgbClr val="110F38"/>
                </a:solidFill>
                <a:latin typeface="Lato"/>
                <a:ea typeface="Lato"/>
                <a:cs typeface="Lato"/>
                <a:sym typeface="Lato"/>
              </a:rPr>
              <a:t>Wellbeing space during working hours</a:t>
            </a:r>
          </a:p>
          <a:p>
            <a:pPr marL="661277" lvl="1" indent="-330639" algn="l">
              <a:lnSpc>
                <a:spcPts val="4288"/>
              </a:lnSpc>
              <a:buFont typeface="Arial"/>
              <a:buChar char="•"/>
            </a:pPr>
            <a:r>
              <a:rPr lang="en-US" sz="3062">
                <a:solidFill>
                  <a:srgbClr val="110F38"/>
                </a:solidFill>
                <a:latin typeface="Lato"/>
                <a:ea typeface="Lato"/>
                <a:cs typeface="Lato"/>
                <a:sym typeface="Lato"/>
              </a:rPr>
              <a:t>Meet with staff buddy if you need to talk to someone</a:t>
            </a:r>
          </a:p>
          <a:p>
            <a:pPr marL="661277" lvl="1" indent="-330639" algn="l">
              <a:lnSpc>
                <a:spcPts val="4288"/>
              </a:lnSpc>
              <a:buFont typeface="Arial"/>
              <a:buChar char="•"/>
            </a:pPr>
            <a:r>
              <a:rPr lang="en-US" sz="3062">
                <a:solidFill>
                  <a:srgbClr val="110F38"/>
                </a:solidFill>
                <a:latin typeface="Lato"/>
                <a:ea typeface="Lato"/>
                <a:cs typeface="Lato"/>
                <a:sym typeface="Lato"/>
              </a:rPr>
              <a:t>Use the right platform for the campaign e.g. Instagram/Tiktok for visual content, X/Blue Sky for text-based approaches</a:t>
            </a:r>
          </a:p>
          <a:p>
            <a:pPr marL="661277" lvl="1" indent="-330639" algn="l">
              <a:lnSpc>
                <a:spcPts val="4288"/>
              </a:lnSpc>
              <a:buFont typeface="Arial"/>
              <a:buChar char="•"/>
            </a:pPr>
            <a:r>
              <a:rPr lang="en-US" sz="3062">
                <a:solidFill>
                  <a:srgbClr val="110F38"/>
                </a:solidFill>
                <a:latin typeface="Lato"/>
                <a:ea typeface="Lato"/>
                <a:cs typeface="Lato"/>
                <a:sym typeface="Lato"/>
              </a:rPr>
              <a:t>Use your budget effectively (and don’t go over it!)</a:t>
            </a:r>
          </a:p>
          <a:p>
            <a:pPr marL="661277" lvl="1" indent="-330639" algn="l">
              <a:lnSpc>
                <a:spcPts val="4288"/>
              </a:lnSpc>
              <a:buFont typeface="Arial"/>
              <a:buChar char="•"/>
            </a:pPr>
            <a:r>
              <a:rPr lang="en-US" sz="3062">
                <a:solidFill>
                  <a:srgbClr val="110F38"/>
                </a:solidFill>
                <a:latin typeface="Lato"/>
                <a:ea typeface="Lato"/>
                <a:cs typeface="Lato"/>
                <a:sym typeface="Lato"/>
              </a:rPr>
              <a:t>If you’re unsure of anything please email </a:t>
            </a:r>
            <a:r>
              <a:rPr lang="en-US" sz="3062" b="1">
                <a:solidFill>
                  <a:srgbClr val="110F38"/>
                </a:solidFill>
                <a:latin typeface="Lato Bold"/>
                <a:ea typeface="Lato Bold"/>
                <a:cs typeface="Lato Bold"/>
                <a:sym typeface="Lato Bold"/>
              </a:rPr>
              <a:t>su-elections@leicester.ac.uk</a:t>
            </a:r>
          </a:p>
          <a:p>
            <a:pPr marL="661277" lvl="1" indent="-330639" algn="l">
              <a:lnSpc>
                <a:spcPts val="4288"/>
              </a:lnSpc>
              <a:buFont typeface="Arial"/>
              <a:buChar char="•"/>
            </a:pPr>
            <a:r>
              <a:rPr lang="en-US" sz="3062">
                <a:solidFill>
                  <a:srgbClr val="110F38"/>
                </a:solidFill>
                <a:latin typeface="Lato"/>
                <a:ea typeface="Lato"/>
                <a:cs typeface="Lato"/>
                <a:sym typeface="Lato"/>
              </a:rPr>
              <a:t>It is okay to look at past manifestos to get ideas, but avoid plagiarising or copying directly.</a:t>
            </a:r>
          </a:p>
          <a:p>
            <a:pPr marL="661277" lvl="1" indent="-330639" algn="l">
              <a:lnSpc>
                <a:spcPts val="4288"/>
              </a:lnSpc>
              <a:buFont typeface="Arial"/>
              <a:buChar char="•"/>
            </a:pPr>
            <a:r>
              <a:rPr lang="en-US" sz="3062">
                <a:solidFill>
                  <a:srgbClr val="110F38"/>
                </a:solidFill>
                <a:latin typeface="Lato"/>
                <a:ea typeface="Lato"/>
                <a:cs typeface="Lato"/>
                <a:sym typeface="Lato"/>
              </a:rPr>
              <a:t>You can use trial versions of Canva to help, or buy premium as part of your budget</a:t>
            </a:r>
          </a:p>
          <a:p>
            <a:pPr marL="661277" lvl="1" indent="-330639" algn="l">
              <a:lnSpc>
                <a:spcPts val="4288"/>
              </a:lnSpc>
              <a:buFont typeface="Arial"/>
              <a:buChar char="•"/>
            </a:pPr>
            <a:r>
              <a:rPr lang="en-US" sz="3062">
                <a:solidFill>
                  <a:srgbClr val="110F38"/>
                </a:solidFill>
                <a:latin typeface="Lato"/>
                <a:ea typeface="Lato"/>
                <a:cs typeface="Lato"/>
                <a:sym typeface="Lato"/>
              </a:rPr>
              <a:t>We have created at template as a </a:t>
            </a:r>
            <a:r>
              <a:rPr lang="en-US" sz="3062" b="1">
                <a:solidFill>
                  <a:srgbClr val="110F38"/>
                </a:solidFill>
                <a:latin typeface="Lato Bold"/>
                <a:ea typeface="Lato Bold"/>
                <a:cs typeface="Lato Bold"/>
                <a:sym typeface="Lato Bold"/>
              </a:rPr>
              <a:t>starting point</a:t>
            </a:r>
            <a:r>
              <a:rPr lang="en-US" sz="3062">
                <a:solidFill>
                  <a:srgbClr val="110F38"/>
                </a:solidFill>
                <a:latin typeface="Lato"/>
                <a:ea typeface="Lato"/>
                <a:cs typeface="Lato"/>
                <a:sym typeface="Lato"/>
              </a:rPr>
              <a:t>:</a:t>
            </a:r>
          </a:p>
          <a:p>
            <a:pPr algn="l">
              <a:lnSpc>
                <a:spcPts val="4288"/>
              </a:lnSpc>
            </a:pPr>
            <a:r>
              <a:rPr lang="en-US" sz="3062">
                <a:solidFill>
                  <a:srgbClr val="110F38"/>
                </a:solidFill>
                <a:latin typeface="Lato"/>
                <a:ea typeface="Lato"/>
                <a:cs typeface="Lato"/>
                <a:sym typeface="Lato"/>
              </a:rPr>
              <a:t>         (https://www.leicesterunion.com/voice/democracy/elections/electionresources/)</a:t>
            </a:r>
          </a:p>
        </p:txBody>
      </p:sp>
      <p:sp>
        <p:nvSpPr>
          <p:cNvPr id="4" name="Freeform 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5" name="Freeform 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8" name="Freeform 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9" name="Freeform 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30800" y="4090033"/>
            <a:ext cx="13026400" cy="1053467"/>
          </a:xfrm>
          <a:prstGeom prst="rect">
            <a:avLst/>
          </a:prstGeom>
        </p:spPr>
        <p:txBody>
          <a:bodyPr lIns="0" tIns="0" rIns="0" bIns="0" rtlCol="0" anchor="t">
            <a:spAutoFit/>
          </a:bodyPr>
          <a:lstStyle/>
          <a:p>
            <a:pPr algn="ctr">
              <a:lnSpc>
                <a:spcPts val="8609"/>
              </a:lnSpc>
            </a:pPr>
            <a:r>
              <a:rPr lang="en-US" sz="6149">
                <a:solidFill>
                  <a:srgbClr val="110F38"/>
                </a:solidFill>
                <a:latin typeface="Mont 2"/>
                <a:ea typeface="Mont 2"/>
                <a:cs typeface="Mont 2"/>
                <a:sym typeface="Mont 2"/>
              </a:rPr>
              <a:t>Any questions?</a:t>
            </a:r>
          </a:p>
        </p:txBody>
      </p:sp>
      <p:sp>
        <p:nvSpPr>
          <p:cNvPr id="3" name="Freeform 3"/>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4" name="Freeform 4"/>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5" name="Freeform 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6" name="Freeform 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7" name="Freeform 7"/>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8" name="Freeform 8"/>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Raising awareness</a:t>
            </a:r>
          </a:p>
        </p:txBody>
      </p:sp>
      <p:sp>
        <p:nvSpPr>
          <p:cNvPr id="3" name="Freeform 3"/>
          <p:cNvSpPr/>
          <p:nvPr/>
        </p:nvSpPr>
        <p:spPr>
          <a:xfrm rot="-813041">
            <a:off x="14134231" y="843853"/>
            <a:ext cx="2832643" cy="2832643"/>
          </a:xfrm>
          <a:custGeom>
            <a:avLst/>
            <a:gdLst/>
            <a:ahLst/>
            <a:cxnLst/>
            <a:rect l="l" t="t" r="r" b="b"/>
            <a:pathLst>
              <a:path w="2832643" h="2832643">
                <a:moveTo>
                  <a:pt x="0" y="0"/>
                </a:moveTo>
                <a:lnTo>
                  <a:pt x="2832643" y="0"/>
                </a:lnTo>
                <a:lnTo>
                  <a:pt x="2832643" y="2832643"/>
                </a:lnTo>
                <a:lnTo>
                  <a:pt x="0" y="2832643"/>
                </a:lnTo>
                <a:lnTo>
                  <a:pt x="0" y="0"/>
                </a:lnTo>
                <a:close/>
              </a:path>
            </a:pathLst>
          </a:custGeom>
          <a:blipFill>
            <a:blip r:embed="rId3"/>
            <a:stretch>
              <a:fillRect/>
            </a:stretch>
          </a:blipFill>
        </p:spPr>
      </p:sp>
      <p:sp>
        <p:nvSpPr>
          <p:cNvPr id="4" name="TextBox 4"/>
          <p:cNvSpPr txBox="1"/>
          <p:nvPr/>
        </p:nvSpPr>
        <p:spPr>
          <a:xfrm>
            <a:off x="1028700" y="2184973"/>
            <a:ext cx="16230600" cy="4376728"/>
          </a:xfrm>
          <a:prstGeom prst="rect">
            <a:avLst/>
          </a:prstGeom>
        </p:spPr>
        <p:txBody>
          <a:bodyPr lIns="0" tIns="0" rIns="0" bIns="0" rtlCol="0" anchor="t">
            <a:spAutoFit/>
          </a:bodyPr>
          <a:lstStyle/>
          <a:p>
            <a:pPr marL="769225" lvl="1" indent="-384612" algn="l">
              <a:lnSpc>
                <a:spcPts val="4988"/>
              </a:lnSpc>
              <a:buFont typeface="Arial"/>
              <a:buChar char="•"/>
            </a:pPr>
            <a:r>
              <a:rPr lang="en-US" sz="3562">
                <a:solidFill>
                  <a:srgbClr val="110F38"/>
                </a:solidFill>
                <a:latin typeface="Lato"/>
                <a:ea typeface="Lato"/>
                <a:cs typeface="Lato"/>
                <a:sym typeface="Lato"/>
              </a:rPr>
              <a:t>Usually the first step in a campaign, </a:t>
            </a:r>
            <a:r>
              <a:rPr lang="en-US" sz="3562" b="1">
                <a:solidFill>
                  <a:srgbClr val="110F38"/>
                </a:solidFill>
                <a:latin typeface="Lato Bold"/>
                <a:ea typeface="Lato Bold"/>
                <a:cs typeface="Lato Bold"/>
                <a:sym typeface="Lato Bold"/>
              </a:rPr>
              <a:t>not the campaign itself</a:t>
            </a:r>
          </a:p>
          <a:p>
            <a:pPr algn="l">
              <a:lnSpc>
                <a:spcPts val="4988"/>
              </a:lnSpc>
            </a:pPr>
            <a:endParaRPr lang="en-US" sz="3562" b="1">
              <a:solidFill>
                <a:srgbClr val="110F38"/>
              </a:solidFill>
              <a:latin typeface="Lato Bold"/>
              <a:ea typeface="Lato Bold"/>
              <a:cs typeface="Lato Bold"/>
              <a:sym typeface="Lato Bold"/>
            </a:endParaRPr>
          </a:p>
          <a:p>
            <a:pPr marL="769225" lvl="1" indent="-384612" algn="l">
              <a:lnSpc>
                <a:spcPts val="4988"/>
              </a:lnSpc>
              <a:buFont typeface="Arial"/>
              <a:buChar char="•"/>
            </a:pPr>
            <a:r>
              <a:rPr lang="en-US" sz="3562">
                <a:solidFill>
                  <a:srgbClr val="110F38"/>
                </a:solidFill>
                <a:latin typeface="Lato"/>
                <a:ea typeface="Lato"/>
                <a:cs typeface="Lato"/>
                <a:sym typeface="Lato"/>
              </a:rPr>
              <a:t>Does not achieve social change</a:t>
            </a:r>
          </a:p>
          <a:p>
            <a:pPr algn="l">
              <a:lnSpc>
                <a:spcPts val="4988"/>
              </a:lnSpc>
            </a:pPr>
            <a:endParaRPr lang="en-US" sz="3562">
              <a:solidFill>
                <a:srgbClr val="110F38"/>
              </a:solidFill>
              <a:latin typeface="Lato"/>
              <a:ea typeface="Lato"/>
              <a:cs typeface="Lato"/>
              <a:sym typeface="Lato"/>
            </a:endParaRPr>
          </a:p>
          <a:p>
            <a:pPr marL="769225" lvl="1" indent="-384612" algn="l">
              <a:lnSpc>
                <a:spcPts val="4988"/>
              </a:lnSpc>
              <a:buFont typeface="Arial"/>
              <a:buChar char="•"/>
            </a:pPr>
            <a:r>
              <a:rPr lang="en-US" sz="3562">
                <a:solidFill>
                  <a:srgbClr val="110F38"/>
                </a:solidFill>
                <a:latin typeface="Lato"/>
                <a:ea typeface="Lato"/>
                <a:cs typeface="Lato"/>
                <a:sym typeface="Lato"/>
              </a:rPr>
              <a:t>Consider why raising awareness is important</a:t>
            </a:r>
          </a:p>
          <a:p>
            <a:pPr algn="l">
              <a:lnSpc>
                <a:spcPts val="4988"/>
              </a:lnSpc>
            </a:pPr>
            <a:endParaRPr lang="en-US" sz="3562">
              <a:solidFill>
                <a:srgbClr val="110F38"/>
              </a:solidFill>
              <a:latin typeface="Lato"/>
              <a:ea typeface="Lato"/>
              <a:cs typeface="Lato"/>
              <a:sym typeface="Lato"/>
            </a:endParaRPr>
          </a:p>
          <a:p>
            <a:pPr marL="769225" lvl="1" indent="-384612" algn="l">
              <a:lnSpc>
                <a:spcPts val="4988"/>
              </a:lnSpc>
              <a:buFont typeface="Arial"/>
              <a:buChar char="•"/>
            </a:pPr>
            <a:r>
              <a:rPr lang="en-US" sz="3562">
                <a:solidFill>
                  <a:srgbClr val="110F38"/>
                </a:solidFill>
                <a:latin typeface="Lato"/>
                <a:ea typeface="Lato"/>
                <a:cs typeface="Lato"/>
                <a:sym typeface="Lato"/>
              </a:rPr>
              <a:t>What you aim to get out of raising awareness? What would the next step be?</a:t>
            </a:r>
          </a:p>
        </p:txBody>
      </p:sp>
      <p:sp>
        <p:nvSpPr>
          <p:cNvPr id="5" name="Freeform 5"/>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6" name="Freeform 6"/>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7" name="Freeform 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8" name="Freeform 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9" name="Freeform 9"/>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6"/>
            <a:stretch>
              <a:fillRect/>
            </a:stretch>
          </a:blipFill>
        </p:spPr>
      </p:sp>
      <p:sp>
        <p:nvSpPr>
          <p:cNvPr id="10" name="Freeform 10"/>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7"/>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184973"/>
            <a:ext cx="16230600" cy="4757764"/>
          </a:xfrm>
          <a:prstGeom prst="rect">
            <a:avLst/>
          </a:prstGeom>
        </p:spPr>
        <p:txBody>
          <a:bodyPr lIns="0" tIns="0" rIns="0" bIns="0" rtlCol="0" anchor="t">
            <a:spAutoFit/>
          </a:bodyPr>
          <a:lstStyle/>
          <a:p>
            <a:pPr marL="769225" lvl="1" indent="-384612" algn="l">
              <a:lnSpc>
                <a:spcPts val="4988"/>
              </a:lnSpc>
              <a:buFont typeface="Arial"/>
              <a:buChar char="•"/>
            </a:pPr>
            <a:r>
              <a:rPr lang="en-US" sz="3562">
                <a:solidFill>
                  <a:srgbClr val="110F38"/>
                </a:solidFill>
                <a:latin typeface="Lato"/>
                <a:ea typeface="Lato"/>
                <a:cs typeface="Lato"/>
                <a:sym typeface="Lato"/>
              </a:rPr>
              <a:t>History has proven that campaigning works</a:t>
            </a:r>
          </a:p>
          <a:p>
            <a:pPr algn="l">
              <a:lnSpc>
                <a:spcPts val="4988"/>
              </a:lnSpc>
            </a:pPr>
            <a:endParaRPr lang="en-US" sz="3562">
              <a:solidFill>
                <a:srgbClr val="110F38"/>
              </a:solidFill>
              <a:latin typeface="Lato"/>
              <a:ea typeface="Lato"/>
              <a:cs typeface="Lato"/>
              <a:sym typeface="Lato"/>
            </a:endParaRPr>
          </a:p>
          <a:p>
            <a:pPr marL="769225" lvl="1" indent="-384612" algn="l">
              <a:lnSpc>
                <a:spcPts val="4988"/>
              </a:lnSpc>
              <a:buFont typeface="Arial"/>
              <a:buChar char="•"/>
            </a:pPr>
            <a:r>
              <a:rPr lang="en-US" sz="3562">
                <a:solidFill>
                  <a:srgbClr val="110F38"/>
                </a:solidFill>
                <a:latin typeface="Lato"/>
                <a:ea typeface="Lato"/>
                <a:cs typeface="Lato"/>
                <a:sym typeface="Lato"/>
              </a:rPr>
              <a:t>Campaigning is one of the most powerful approaches to achieve liberation for different groups of people and achieve societal change</a:t>
            </a:r>
          </a:p>
          <a:p>
            <a:pPr algn="l">
              <a:lnSpc>
                <a:spcPts val="4988"/>
              </a:lnSpc>
            </a:pPr>
            <a:endParaRPr lang="en-US" sz="3562">
              <a:solidFill>
                <a:srgbClr val="110F38"/>
              </a:solidFill>
              <a:latin typeface="Lato"/>
              <a:ea typeface="Lato"/>
              <a:cs typeface="Lato"/>
              <a:sym typeface="Lato"/>
            </a:endParaRPr>
          </a:p>
          <a:p>
            <a:pPr marL="769225" lvl="1" indent="-384612" algn="l">
              <a:lnSpc>
                <a:spcPts val="4988"/>
              </a:lnSpc>
              <a:buFont typeface="Arial"/>
              <a:buChar char="•"/>
            </a:pPr>
            <a:r>
              <a:rPr lang="en-US" sz="3562">
                <a:solidFill>
                  <a:srgbClr val="110F38"/>
                </a:solidFill>
                <a:latin typeface="Lato"/>
                <a:ea typeface="Lato"/>
                <a:cs typeface="Lato"/>
                <a:sym typeface="Lato"/>
              </a:rPr>
              <a:t>Many laws, policies, and structures in society have been shaped by change movements so that people today can reap the benefits.</a:t>
            </a:r>
          </a:p>
          <a:p>
            <a:pPr algn="l">
              <a:lnSpc>
                <a:spcPts val="2884"/>
              </a:lnSpc>
            </a:pPr>
            <a:endParaRPr lang="en-US" sz="3562">
              <a:solidFill>
                <a:srgbClr val="110F38"/>
              </a:solidFill>
              <a:latin typeface="Lato"/>
              <a:ea typeface="Lato"/>
              <a:cs typeface="Lato"/>
              <a:sym typeface="Lato"/>
            </a:endParaRPr>
          </a:p>
        </p:txBody>
      </p:sp>
      <p:sp>
        <p:nvSpPr>
          <p:cNvPr id="3" name="TextBox 3"/>
          <p:cNvSpPr txBox="1"/>
          <p:nvPr/>
        </p:nvSpPr>
        <p:spPr>
          <a:xfrm>
            <a:off x="1028700" y="904875"/>
            <a:ext cx="16230600"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Examples of wins from campaigning</a:t>
            </a:r>
          </a:p>
        </p:txBody>
      </p:sp>
      <p:sp>
        <p:nvSpPr>
          <p:cNvPr id="4" name="Freeform 4"/>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5" name="Freeform 5"/>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8" name="Freeform 8"/>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9" name="Freeform 9"/>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904875"/>
            <a:ext cx="14951981"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Examples of wins from campaigning</a:t>
            </a:r>
          </a:p>
        </p:txBody>
      </p:sp>
      <p:sp>
        <p:nvSpPr>
          <p:cNvPr id="3" name="TextBox 3"/>
          <p:cNvSpPr txBox="1"/>
          <p:nvPr/>
        </p:nvSpPr>
        <p:spPr>
          <a:xfrm>
            <a:off x="1028700" y="2653513"/>
            <a:ext cx="7038975" cy="4947948"/>
          </a:xfrm>
          <a:prstGeom prst="rect">
            <a:avLst/>
          </a:prstGeom>
        </p:spPr>
        <p:txBody>
          <a:bodyPr lIns="0" tIns="0" rIns="0" bIns="0" rtlCol="0" anchor="t">
            <a:spAutoFit/>
          </a:bodyPr>
          <a:lstStyle/>
          <a:p>
            <a:pPr marL="609683" lvl="1" indent="-304842" algn="l">
              <a:lnSpc>
                <a:spcPts val="3953"/>
              </a:lnSpc>
              <a:buFont typeface="Arial"/>
              <a:buChar char="•"/>
            </a:pPr>
            <a:r>
              <a:rPr lang="en-US" sz="2823">
                <a:solidFill>
                  <a:srgbClr val="110F38"/>
                </a:solidFill>
                <a:latin typeface="Mont 1"/>
                <a:ea typeface="Mont 1"/>
                <a:cs typeface="Mont 1"/>
                <a:sym typeface="Mont 1"/>
              </a:rPr>
              <a:t>Sick leave</a:t>
            </a:r>
          </a:p>
          <a:p>
            <a:pPr marL="609683" lvl="1" indent="-304842" algn="l">
              <a:lnSpc>
                <a:spcPts val="3953"/>
              </a:lnSpc>
              <a:buFont typeface="Arial"/>
              <a:buChar char="•"/>
            </a:pPr>
            <a:r>
              <a:rPr lang="en-US" sz="2823">
                <a:solidFill>
                  <a:srgbClr val="110F38"/>
                </a:solidFill>
                <a:latin typeface="Mont 1"/>
                <a:ea typeface="Mont 1"/>
                <a:cs typeface="Mont 1"/>
                <a:sym typeface="Mont 1"/>
              </a:rPr>
              <a:t>Child labour laws</a:t>
            </a:r>
          </a:p>
          <a:p>
            <a:pPr marL="609683" lvl="1" indent="-304842" algn="l">
              <a:lnSpc>
                <a:spcPts val="3953"/>
              </a:lnSpc>
              <a:buFont typeface="Arial"/>
              <a:buChar char="•"/>
            </a:pPr>
            <a:r>
              <a:rPr lang="en-US" sz="2823">
                <a:solidFill>
                  <a:srgbClr val="110F38"/>
                </a:solidFill>
                <a:latin typeface="Mont 1"/>
                <a:ea typeface="Mont 1"/>
                <a:cs typeface="Mont 1"/>
                <a:sym typeface="Mont 1"/>
              </a:rPr>
              <a:t>Same-sex marriage</a:t>
            </a:r>
          </a:p>
          <a:p>
            <a:pPr marL="609683" lvl="1" indent="-304842" algn="l">
              <a:lnSpc>
                <a:spcPts val="3953"/>
              </a:lnSpc>
              <a:buFont typeface="Arial"/>
              <a:buChar char="•"/>
            </a:pPr>
            <a:r>
              <a:rPr lang="en-US" sz="2823">
                <a:solidFill>
                  <a:srgbClr val="110F38"/>
                </a:solidFill>
                <a:latin typeface="Mont 1"/>
                <a:ea typeface="Mont 1"/>
                <a:cs typeface="Mont 1"/>
                <a:sym typeface="Mont 1"/>
              </a:rPr>
              <a:t>Anti-discrimination laws</a:t>
            </a:r>
          </a:p>
          <a:p>
            <a:pPr marL="609683" lvl="1" indent="-304842" algn="l">
              <a:lnSpc>
                <a:spcPts val="3953"/>
              </a:lnSpc>
              <a:buFont typeface="Arial"/>
              <a:buChar char="•"/>
            </a:pPr>
            <a:r>
              <a:rPr lang="en-US" sz="2823">
                <a:solidFill>
                  <a:srgbClr val="110F38"/>
                </a:solidFill>
                <a:latin typeface="Mont 1"/>
                <a:ea typeface="Mont 1"/>
                <a:cs typeface="Mont 1"/>
                <a:sym typeface="Mont 1"/>
              </a:rPr>
              <a:t>Access to contraception</a:t>
            </a:r>
          </a:p>
          <a:p>
            <a:pPr marL="609683" lvl="1" indent="-304842" algn="l">
              <a:lnSpc>
                <a:spcPts val="3953"/>
              </a:lnSpc>
              <a:buFont typeface="Arial"/>
              <a:buChar char="•"/>
            </a:pPr>
            <a:r>
              <a:rPr lang="en-US" sz="2823">
                <a:solidFill>
                  <a:srgbClr val="110F38"/>
                </a:solidFill>
                <a:latin typeface="Mont 1"/>
                <a:ea typeface="Mont 1"/>
                <a:cs typeface="Mont 1"/>
                <a:sym typeface="Mont 1"/>
              </a:rPr>
              <a:t>The five-day working week</a:t>
            </a:r>
          </a:p>
          <a:p>
            <a:pPr marL="609683" lvl="1" indent="-304842" algn="l">
              <a:lnSpc>
                <a:spcPts val="3953"/>
              </a:lnSpc>
              <a:buFont typeface="Arial"/>
              <a:buChar char="•"/>
            </a:pPr>
            <a:r>
              <a:rPr lang="en-US" sz="2823">
                <a:solidFill>
                  <a:srgbClr val="110F38"/>
                </a:solidFill>
                <a:latin typeface="Mont 1"/>
                <a:ea typeface="Mont 1"/>
                <a:cs typeface="Mont 1"/>
                <a:sym typeface="Mont 1"/>
              </a:rPr>
              <a:t>The right for women to vote</a:t>
            </a:r>
          </a:p>
          <a:p>
            <a:pPr marL="609683" lvl="1" indent="-304842" algn="l">
              <a:lnSpc>
                <a:spcPts val="3953"/>
              </a:lnSpc>
              <a:buFont typeface="Arial"/>
              <a:buChar char="•"/>
            </a:pPr>
            <a:r>
              <a:rPr lang="en-US" sz="2823">
                <a:solidFill>
                  <a:srgbClr val="110F38"/>
                </a:solidFill>
                <a:latin typeface="Mont 1"/>
                <a:ea typeface="Mont 1"/>
                <a:cs typeface="Mont 1"/>
                <a:sym typeface="Mont 1"/>
              </a:rPr>
              <a:t>The National Minimum Wage</a:t>
            </a:r>
          </a:p>
          <a:p>
            <a:pPr marL="609683" lvl="1" indent="-304842" algn="l">
              <a:lnSpc>
                <a:spcPts val="3953"/>
              </a:lnSpc>
              <a:buFont typeface="Arial"/>
              <a:buChar char="•"/>
            </a:pPr>
            <a:r>
              <a:rPr lang="en-US" sz="2823">
                <a:solidFill>
                  <a:srgbClr val="110F38"/>
                </a:solidFill>
                <a:latin typeface="Mont 1"/>
                <a:ea typeface="Mont 1"/>
                <a:cs typeface="Mont 1"/>
                <a:sym typeface="Mont 1"/>
              </a:rPr>
              <a:t>Paid holidays and annual leave</a:t>
            </a:r>
          </a:p>
          <a:p>
            <a:pPr marL="609683" lvl="1" indent="-304842" algn="l">
              <a:lnSpc>
                <a:spcPts val="3953"/>
              </a:lnSpc>
              <a:buFont typeface="Arial"/>
              <a:buChar char="•"/>
            </a:pPr>
            <a:r>
              <a:rPr lang="en-US" sz="2823">
                <a:solidFill>
                  <a:srgbClr val="110F38"/>
                </a:solidFill>
                <a:latin typeface="Mont 1"/>
                <a:ea typeface="Mont 1"/>
                <a:cs typeface="Mont 1"/>
                <a:sym typeface="Mont 1"/>
              </a:rPr>
              <a:t>Legal protection of characteristics.</a:t>
            </a:r>
          </a:p>
        </p:txBody>
      </p:sp>
      <p:sp>
        <p:nvSpPr>
          <p:cNvPr id="4" name="TextBox 4"/>
          <p:cNvSpPr txBox="1"/>
          <p:nvPr/>
        </p:nvSpPr>
        <p:spPr>
          <a:xfrm>
            <a:off x="8504690" y="2653513"/>
            <a:ext cx="9057282" cy="4947948"/>
          </a:xfrm>
          <a:prstGeom prst="rect">
            <a:avLst/>
          </a:prstGeom>
        </p:spPr>
        <p:txBody>
          <a:bodyPr lIns="0" tIns="0" rIns="0" bIns="0" rtlCol="0" anchor="t">
            <a:spAutoFit/>
          </a:bodyPr>
          <a:lstStyle/>
          <a:p>
            <a:pPr marL="609683" lvl="1" indent="-304842" algn="l">
              <a:lnSpc>
                <a:spcPts val="3953"/>
              </a:lnSpc>
              <a:buFont typeface="Arial"/>
              <a:buChar char="•"/>
            </a:pPr>
            <a:r>
              <a:rPr lang="en-US" sz="2823">
                <a:solidFill>
                  <a:srgbClr val="110F38"/>
                </a:solidFill>
                <a:latin typeface="Mont 1"/>
                <a:ea typeface="Mont 1"/>
                <a:cs typeface="Mont 1"/>
                <a:sym typeface="Mont 1"/>
              </a:rPr>
              <a:t>Creation of mature students' space</a:t>
            </a:r>
          </a:p>
          <a:p>
            <a:pPr marL="609683" lvl="1" indent="-304842" algn="l">
              <a:lnSpc>
                <a:spcPts val="3953"/>
              </a:lnSpc>
              <a:spcBef>
                <a:spcPct val="0"/>
              </a:spcBef>
              <a:buFont typeface="Arial"/>
              <a:buChar char="•"/>
            </a:pPr>
            <a:r>
              <a:rPr lang="en-US" sz="2823">
                <a:solidFill>
                  <a:srgbClr val="110F38"/>
                </a:solidFill>
                <a:latin typeface="Mont 1"/>
                <a:ea typeface="Mont 1"/>
                <a:cs typeface="Mont 1"/>
                <a:sym typeface="Mont 1"/>
              </a:rPr>
              <a:t>Introduction of pronoun badges in the SU</a:t>
            </a:r>
          </a:p>
          <a:p>
            <a:pPr marL="609683" lvl="1" indent="-304842" algn="l">
              <a:lnSpc>
                <a:spcPts val="3953"/>
              </a:lnSpc>
              <a:spcBef>
                <a:spcPct val="0"/>
              </a:spcBef>
              <a:buFont typeface="Arial"/>
              <a:buChar char="•"/>
            </a:pPr>
            <a:r>
              <a:rPr lang="en-US" sz="2823">
                <a:solidFill>
                  <a:srgbClr val="110F38"/>
                </a:solidFill>
                <a:latin typeface="Mont 1"/>
                <a:ea typeface="Mont 1"/>
                <a:cs typeface="Mont 1"/>
                <a:sym typeface="Mont 1"/>
              </a:rPr>
              <a:t>Transgender healthcare resource pack created for students</a:t>
            </a:r>
          </a:p>
          <a:p>
            <a:pPr marL="609683" lvl="1" indent="-304842" algn="l">
              <a:lnSpc>
                <a:spcPts val="3953"/>
              </a:lnSpc>
              <a:spcBef>
                <a:spcPct val="0"/>
              </a:spcBef>
              <a:buFont typeface="Arial"/>
              <a:buChar char="•"/>
            </a:pPr>
            <a:r>
              <a:rPr lang="en-US" sz="2823">
                <a:solidFill>
                  <a:srgbClr val="110F38"/>
                </a:solidFill>
                <a:latin typeface="Mont 1"/>
                <a:ea typeface="Mont 1"/>
                <a:cs typeface="Mont 1"/>
                <a:sym typeface="Mont 1"/>
              </a:rPr>
              <a:t>Creation of a child-friendly room exclusively for students with children</a:t>
            </a:r>
          </a:p>
          <a:p>
            <a:pPr marL="609683" lvl="1" indent="-304842" algn="l">
              <a:lnSpc>
                <a:spcPts val="3953"/>
              </a:lnSpc>
              <a:spcBef>
                <a:spcPct val="0"/>
              </a:spcBef>
              <a:buFont typeface="Arial"/>
              <a:buChar char="•"/>
            </a:pPr>
            <a:r>
              <a:rPr lang="en-US" sz="2823">
                <a:solidFill>
                  <a:srgbClr val="110F38"/>
                </a:solidFill>
                <a:latin typeface="Mont 1"/>
                <a:ea typeface="Mont 1"/>
                <a:cs typeface="Mont 1"/>
                <a:sym typeface="Mont 1"/>
              </a:rPr>
              <a:t>Introduction of Liberation Room for student groups</a:t>
            </a:r>
          </a:p>
          <a:p>
            <a:pPr marL="609683" lvl="1" indent="-304842" algn="l">
              <a:lnSpc>
                <a:spcPts val="3953"/>
              </a:lnSpc>
              <a:spcBef>
                <a:spcPct val="0"/>
              </a:spcBef>
              <a:buFont typeface="Arial"/>
              <a:buChar char="•"/>
            </a:pPr>
            <a:r>
              <a:rPr lang="en-US" sz="2823">
                <a:solidFill>
                  <a:srgbClr val="110F38"/>
                </a:solidFill>
                <a:latin typeface="Mont 1"/>
                <a:ea typeface="Mont 1"/>
                <a:cs typeface="Mont 1"/>
                <a:sym typeface="Mont 1"/>
              </a:rPr>
              <a:t>Consent awareness including posters across the SU.</a:t>
            </a:r>
          </a:p>
        </p:txBody>
      </p:sp>
      <p:sp>
        <p:nvSpPr>
          <p:cNvPr id="5" name="TextBox 5"/>
          <p:cNvSpPr txBox="1"/>
          <p:nvPr/>
        </p:nvSpPr>
        <p:spPr>
          <a:xfrm>
            <a:off x="1028700" y="1939532"/>
            <a:ext cx="13026400" cy="713741"/>
          </a:xfrm>
          <a:prstGeom prst="rect">
            <a:avLst/>
          </a:prstGeom>
        </p:spPr>
        <p:txBody>
          <a:bodyPr lIns="0" tIns="0" rIns="0" bIns="0" rtlCol="0" anchor="t">
            <a:spAutoFit/>
          </a:bodyPr>
          <a:lstStyle/>
          <a:p>
            <a:pPr algn="l">
              <a:lnSpc>
                <a:spcPts val="5809"/>
              </a:lnSpc>
            </a:pPr>
            <a:r>
              <a:rPr lang="en-US" sz="4149">
                <a:solidFill>
                  <a:srgbClr val="110F38"/>
                </a:solidFill>
                <a:latin typeface="Mont 2"/>
                <a:ea typeface="Mont 2"/>
                <a:cs typeface="Mont 2"/>
                <a:sym typeface="Mont 2"/>
              </a:rPr>
              <a:t>Nationally                                                At UOL</a:t>
            </a:r>
          </a:p>
        </p:txBody>
      </p:sp>
      <p:sp>
        <p:nvSpPr>
          <p:cNvPr id="6" name="Freeform 6"/>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7" name="Freeform 7"/>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8" name="Freeform 8"/>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2"/>
            <a:stretch>
              <a:fillRect/>
            </a:stretch>
          </a:blipFill>
        </p:spPr>
      </p:sp>
      <p:sp>
        <p:nvSpPr>
          <p:cNvPr id="9" name="Freeform 9"/>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3"/>
            <a:stretch>
              <a:fillRect/>
            </a:stretch>
          </a:blipFill>
        </p:spPr>
      </p:sp>
      <p:sp>
        <p:nvSpPr>
          <p:cNvPr id="10" name="Freeform 10"/>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4"/>
            <a:stretch>
              <a:fillRect/>
            </a:stretch>
          </a:blipFill>
        </p:spPr>
      </p:sp>
      <p:sp>
        <p:nvSpPr>
          <p:cNvPr id="11" name="Freeform 11"/>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5"/>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7532" y="11273"/>
            <a:ext cx="2937715" cy="3365924"/>
          </a:xfrm>
          <a:custGeom>
            <a:avLst/>
            <a:gdLst/>
            <a:ahLst/>
            <a:cxnLst/>
            <a:rect l="l" t="t" r="r" b="b"/>
            <a:pathLst>
              <a:path w="2937715" h="3365924">
                <a:moveTo>
                  <a:pt x="0" y="0"/>
                </a:moveTo>
                <a:lnTo>
                  <a:pt x="2937715" y="0"/>
                </a:lnTo>
                <a:lnTo>
                  <a:pt x="2937715" y="3365924"/>
                </a:lnTo>
                <a:lnTo>
                  <a:pt x="0" y="3365924"/>
                </a:lnTo>
                <a:lnTo>
                  <a:pt x="0" y="0"/>
                </a:lnTo>
                <a:close/>
              </a:path>
            </a:pathLst>
          </a:custGeom>
          <a:blipFill>
            <a:blip r:embed="rId2"/>
            <a:stretch>
              <a:fillRect/>
            </a:stretch>
          </a:blipFill>
        </p:spPr>
      </p:sp>
      <p:sp>
        <p:nvSpPr>
          <p:cNvPr id="3" name="Freeform 3"/>
          <p:cNvSpPr/>
          <p:nvPr/>
        </p:nvSpPr>
        <p:spPr>
          <a:xfrm>
            <a:off x="3730336" y="23215"/>
            <a:ext cx="2207811" cy="2288777"/>
          </a:xfrm>
          <a:custGeom>
            <a:avLst/>
            <a:gdLst/>
            <a:ahLst/>
            <a:cxnLst/>
            <a:rect l="l" t="t" r="r" b="b"/>
            <a:pathLst>
              <a:path w="2207811" h="2288777">
                <a:moveTo>
                  <a:pt x="0" y="0"/>
                </a:moveTo>
                <a:lnTo>
                  <a:pt x="2207811" y="0"/>
                </a:lnTo>
                <a:lnTo>
                  <a:pt x="2207811" y="2288777"/>
                </a:lnTo>
                <a:lnTo>
                  <a:pt x="0" y="2288777"/>
                </a:lnTo>
                <a:lnTo>
                  <a:pt x="0" y="0"/>
                </a:lnTo>
                <a:close/>
              </a:path>
            </a:pathLst>
          </a:custGeom>
          <a:blipFill>
            <a:blip r:embed="rId3"/>
            <a:stretch>
              <a:fillRect r="-71126" b="-9635"/>
            </a:stretch>
          </a:blipFill>
        </p:spPr>
      </p:sp>
      <p:sp>
        <p:nvSpPr>
          <p:cNvPr id="4" name="Freeform 4"/>
          <p:cNvSpPr/>
          <p:nvPr/>
        </p:nvSpPr>
        <p:spPr>
          <a:xfrm>
            <a:off x="10663925" y="23215"/>
            <a:ext cx="1956277" cy="2761802"/>
          </a:xfrm>
          <a:custGeom>
            <a:avLst/>
            <a:gdLst/>
            <a:ahLst/>
            <a:cxnLst/>
            <a:rect l="l" t="t" r="r" b="b"/>
            <a:pathLst>
              <a:path w="1956277" h="2761802">
                <a:moveTo>
                  <a:pt x="0" y="0"/>
                </a:moveTo>
                <a:lnTo>
                  <a:pt x="1956277" y="0"/>
                </a:lnTo>
                <a:lnTo>
                  <a:pt x="1956277" y="2761802"/>
                </a:lnTo>
                <a:lnTo>
                  <a:pt x="0" y="2761802"/>
                </a:lnTo>
                <a:lnTo>
                  <a:pt x="0" y="0"/>
                </a:lnTo>
                <a:close/>
              </a:path>
            </a:pathLst>
          </a:custGeom>
          <a:blipFill>
            <a:blip r:embed="rId4"/>
            <a:stretch>
              <a:fillRect l="-4601" t="-4270" r="-2235" b="-2787"/>
            </a:stretch>
          </a:blipFill>
        </p:spPr>
      </p:sp>
      <p:sp>
        <p:nvSpPr>
          <p:cNvPr id="5" name="Freeform 5"/>
          <p:cNvSpPr/>
          <p:nvPr/>
        </p:nvSpPr>
        <p:spPr>
          <a:xfrm>
            <a:off x="387532" y="5276860"/>
            <a:ext cx="3812968" cy="2131934"/>
          </a:xfrm>
          <a:custGeom>
            <a:avLst/>
            <a:gdLst/>
            <a:ahLst/>
            <a:cxnLst/>
            <a:rect l="l" t="t" r="r" b="b"/>
            <a:pathLst>
              <a:path w="3812968" h="2131934">
                <a:moveTo>
                  <a:pt x="0" y="0"/>
                </a:moveTo>
                <a:lnTo>
                  <a:pt x="3812968" y="0"/>
                </a:lnTo>
                <a:lnTo>
                  <a:pt x="3812968" y="2131934"/>
                </a:lnTo>
                <a:lnTo>
                  <a:pt x="0" y="2131934"/>
                </a:lnTo>
                <a:lnTo>
                  <a:pt x="0" y="0"/>
                </a:lnTo>
                <a:close/>
              </a:path>
            </a:pathLst>
          </a:custGeom>
          <a:blipFill>
            <a:blip r:embed="rId5"/>
            <a:stretch>
              <a:fillRect b="-603"/>
            </a:stretch>
          </a:blipFill>
        </p:spPr>
      </p:sp>
      <p:sp>
        <p:nvSpPr>
          <p:cNvPr id="6" name="Freeform 6"/>
          <p:cNvSpPr/>
          <p:nvPr/>
        </p:nvSpPr>
        <p:spPr>
          <a:xfrm>
            <a:off x="6345461" y="11273"/>
            <a:ext cx="3911150" cy="2395919"/>
          </a:xfrm>
          <a:custGeom>
            <a:avLst/>
            <a:gdLst/>
            <a:ahLst/>
            <a:cxnLst/>
            <a:rect l="l" t="t" r="r" b="b"/>
            <a:pathLst>
              <a:path w="3911150" h="2395919">
                <a:moveTo>
                  <a:pt x="0" y="0"/>
                </a:moveTo>
                <a:lnTo>
                  <a:pt x="3911150" y="0"/>
                </a:lnTo>
                <a:lnTo>
                  <a:pt x="3911150" y="2395919"/>
                </a:lnTo>
                <a:lnTo>
                  <a:pt x="0" y="2395919"/>
                </a:lnTo>
                <a:lnTo>
                  <a:pt x="0" y="0"/>
                </a:lnTo>
                <a:close/>
              </a:path>
            </a:pathLst>
          </a:custGeom>
          <a:blipFill>
            <a:blip r:embed="rId6"/>
            <a:stretch>
              <a:fillRect r="-663" b="-7411"/>
            </a:stretch>
          </a:blipFill>
        </p:spPr>
      </p:sp>
      <p:sp>
        <p:nvSpPr>
          <p:cNvPr id="7" name="Freeform 7"/>
          <p:cNvSpPr/>
          <p:nvPr/>
        </p:nvSpPr>
        <p:spPr>
          <a:xfrm rot="-3116228">
            <a:off x="11945542" y="3378230"/>
            <a:ext cx="819231" cy="224264"/>
          </a:xfrm>
          <a:custGeom>
            <a:avLst/>
            <a:gdLst/>
            <a:ahLst/>
            <a:cxnLst/>
            <a:rect l="l" t="t" r="r" b="b"/>
            <a:pathLst>
              <a:path w="819231" h="224264">
                <a:moveTo>
                  <a:pt x="0" y="0"/>
                </a:moveTo>
                <a:lnTo>
                  <a:pt x="819230" y="0"/>
                </a:lnTo>
                <a:lnTo>
                  <a:pt x="819230" y="224265"/>
                </a:lnTo>
                <a:lnTo>
                  <a:pt x="0" y="2242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3469781" y="3802950"/>
            <a:ext cx="2803075" cy="1278925"/>
          </a:xfrm>
          <a:custGeom>
            <a:avLst/>
            <a:gdLst/>
            <a:ahLst/>
            <a:cxnLst/>
            <a:rect l="l" t="t" r="r" b="b"/>
            <a:pathLst>
              <a:path w="2803075" h="1278925">
                <a:moveTo>
                  <a:pt x="0" y="0"/>
                </a:moveTo>
                <a:lnTo>
                  <a:pt x="2803074" y="0"/>
                </a:lnTo>
                <a:lnTo>
                  <a:pt x="2803074" y="1278925"/>
                </a:lnTo>
                <a:lnTo>
                  <a:pt x="0" y="1278925"/>
                </a:lnTo>
                <a:lnTo>
                  <a:pt x="0" y="0"/>
                </a:lnTo>
                <a:close/>
              </a:path>
            </a:pathLst>
          </a:custGeom>
          <a:blipFill>
            <a:blip r:embed="rId9"/>
            <a:stretch>
              <a:fillRect r="-75625"/>
            </a:stretch>
          </a:blipFill>
        </p:spPr>
      </p:sp>
      <p:sp>
        <p:nvSpPr>
          <p:cNvPr id="9" name="Freeform 9"/>
          <p:cNvSpPr/>
          <p:nvPr/>
        </p:nvSpPr>
        <p:spPr>
          <a:xfrm rot="-6286859">
            <a:off x="10617077" y="3247291"/>
            <a:ext cx="830753" cy="227419"/>
          </a:xfrm>
          <a:custGeom>
            <a:avLst/>
            <a:gdLst/>
            <a:ahLst/>
            <a:cxnLst/>
            <a:rect l="l" t="t" r="r" b="b"/>
            <a:pathLst>
              <a:path w="830753" h="227419">
                <a:moveTo>
                  <a:pt x="0" y="0"/>
                </a:moveTo>
                <a:lnTo>
                  <a:pt x="830753" y="0"/>
                </a:lnTo>
                <a:lnTo>
                  <a:pt x="830753" y="227418"/>
                </a:lnTo>
                <a:lnTo>
                  <a:pt x="0" y="2274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4673187" y="5234497"/>
            <a:ext cx="3044647" cy="2148028"/>
          </a:xfrm>
          <a:custGeom>
            <a:avLst/>
            <a:gdLst/>
            <a:ahLst/>
            <a:cxnLst/>
            <a:rect l="l" t="t" r="r" b="b"/>
            <a:pathLst>
              <a:path w="3044647" h="2148028">
                <a:moveTo>
                  <a:pt x="0" y="0"/>
                </a:moveTo>
                <a:lnTo>
                  <a:pt x="3044647" y="0"/>
                </a:lnTo>
                <a:lnTo>
                  <a:pt x="3044647" y="2148027"/>
                </a:lnTo>
                <a:lnTo>
                  <a:pt x="0" y="2148027"/>
                </a:lnTo>
                <a:lnTo>
                  <a:pt x="0" y="0"/>
                </a:lnTo>
                <a:close/>
              </a:path>
            </a:pathLst>
          </a:custGeom>
          <a:blipFill>
            <a:blip r:embed="rId10"/>
            <a:stretch>
              <a:fillRect l="-13542" t="-7291"/>
            </a:stretch>
          </a:blipFill>
        </p:spPr>
      </p:sp>
      <p:sp>
        <p:nvSpPr>
          <p:cNvPr id="11" name="Freeform 11"/>
          <p:cNvSpPr/>
          <p:nvPr/>
        </p:nvSpPr>
        <p:spPr>
          <a:xfrm>
            <a:off x="8060182" y="5234497"/>
            <a:ext cx="1539481" cy="2148028"/>
          </a:xfrm>
          <a:custGeom>
            <a:avLst/>
            <a:gdLst/>
            <a:ahLst/>
            <a:cxnLst/>
            <a:rect l="l" t="t" r="r" b="b"/>
            <a:pathLst>
              <a:path w="1539481" h="2148028">
                <a:moveTo>
                  <a:pt x="0" y="0"/>
                </a:moveTo>
                <a:lnTo>
                  <a:pt x="1539481" y="0"/>
                </a:lnTo>
                <a:lnTo>
                  <a:pt x="1539481" y="2148027"/>
                </a:lnTo>
                <a:lnTo>
                  <a:pt x="0" y="2148027"/>
                </a:lnTo>
                <a:lnTo>
                  <a:pt x="0" y="0"/>
                </a:lnTo>
                <a:close/>
              </a:path>
            </a:pathLst>
          </a:custGeom>
          <a:blipFill>
            <a:blip r:embed="rId11"/>
            <a:stretch>
              <a:fillRect l="-80763" r="-85006"/>
            </a:stretch>
          </a:blipFill>
        </p:spPr>
      </p:sp>
      <p:sp>
        <p:nvSpPr>
          <p:cNvPr id="12" name="Freeform 12"/>
          <p:cNvSpPr/>
          <p:nvPr/>
        </p:nvSpPr>
        <p:spPr>
          <a:xfrm>
            <a:off x="10256611" y="5790221"/>
            <a:ext cx="3108617" cy="1632024"/>
          </a:xfrm>
          <a:custGeom>
            <a:avLst/>
            <a:gdLst/>
            <a:ahLst/>
            <a:cxnLst/>
            <a:rect l="l" t="t" r="r" b="b"/>
            <a:pathLst>
              <a:path w="3108617" h="1632024">
                <a:moveTo>
                  <a:pt x="0" y="0"/>
                </a:moveTo>
                <a:lnTo>
                  <a:pt x="3108617" y="0"/>
                </a:lnTo>
                <a:lnTo>
                  <a:pt x="3108617" y="1632024"/>
                </a:lnTo>
                <a:lnTo>
                  <a:pt x="0" y="1632024"/>
                </a:lnTo>
                <a:lnTo>
                  <a:pt x="0" y="0"/>
                </a:lnTo>
                <a:close/>
              </a:path>
            </a:pathLst>
          </a:custGeom>
          <a:blipFill>
            <a:blip r:embed="rId12"/>
            <a:stretch>
              <a:fillRect/>
            </a:stretch>
          </a:blipFill>
        </p:spPr>
      </p:sp>
      <p:sp>
        <p:nvSpPr>
          <p:cNvPr id="13" name="Freeform 13"/>
          <p:cNvSpPr/>
          <p:nvPr/>
        </p:nvSpPr>
        <p:spPr>
          <a:xfrm>
            <a:off x="13833042" y="5579395"/>
            <a:ext cx="3698770" cy="1842850"/>
          </a:xfrm>
          <a:custGeom>
            <a:avLst/>
            <a:gdLst/>
            <a:ahLst/>
            <a:cxnLst/>
            <a:rect l="l" t="t" r="r" b="b"/>
            <a:pathLst>
              <a:path w="3698770" h="1842850">
                <a:moveTo>
                  <a:pt x="0" y="0"/>
                </a:moveTo>
                <a:lnTo>
                  <a:pt x="3698770" y="0"/>
                </a:lnTo>
                <a:lnTo>
                  <a:pt x="3698770" y="1842850"/>
                </a:lnTo>
                <a:lnTo>
                  <a:pt x="0" y="1842850"/>
                </a:lnTo>
                <a:lnTo>
                  <a:pt x="0" y="0"/>
                </a:lnTo>
                <a:close/>
              </a:path>
            </a:pathLst>
          </a:custGeom>
          <a:blipFill>
            <a:blip r:embed="rId13"/>
            <a:stretch>
              <a:fillRect l="-5610" t="-20973" r="-15573" b="-19774"/>
            </a:stretch>
          </a:blipFill>
        </p:spPr>
      </p:sp>
      <p:sp>
        <p:nvSpPr>
          <p:cNvPr id="14" name="Freeform 14"/>
          <p:cNvSpPr/>
          <p:nvPr/>
        </p:nvSpPr>
        <p:spPr>
          <a:xfrm>
            <a:off x="16079063" y="3981684"/>
            <a:ext cx="1718455" cy="1441745"/>
          </a:xfrm>
          <a:custGeom>
            <a:avLst/>
            <a:gdLst/>
            <a:ahLst/>
            <a:cxnLst/>
            <a:rect l="l" t="t" r="r" b="b"/>
            <a:pathLst>
              <a:path w="1718455" h="1441745">
                <a:moveTo>
                  <a:pt x="0" y="0"/>
                </a:moveTo>
                <a:lnTo>
                  <a:pt x="1718456" y="0"/>
                </a:lnTo>
                <a:lnTo>
                  <a:pt x="1718456" y="1441745"/>
                </a:lnTo>
                <a:lnTo>
                  <a:pt x="0" y="1441745"/>
                </a:lnTo>
                <a:lnTo>
                  <a:pt x="0" y="0"/>
                </a:lnTo>
                <a:close/>
              </a:path>
            </a:pathLst>
          </a:custGeom>
          <a:blipFill>
            <a:blip r:embed="rId14"/>
            <a:stretch>
              <a:fillRect l="-4103" t="-42793" b="-22864"/>
            </a:stretch>
          </a:blipFill>
        </p:spPr>
      </p:sp>
      <p:sp>
        <p:nvSpPr>
          <p:cNvPr id="15" name="Freeform 15"/>
          <p:cNvSpPr/>
          <p:nvPr/>
        </p:nvSpPr>
        <p:spPr>
          <a:xfrm>
            <a:off x="13459345" y="3981684"/>
            <a:ext cx="2402908" cy="1441745"/>
          </a:xfrm>
          <a:custGeom>
            <a:avLst/>
            <a:gdLst/>
            <a:ahLst/>
            <a:cxnLst/>
            <a:rect l="l" t="t" r="r" b="b"/>
            <a:pathLst>
              <a:path w="2402908" h="1441745">
                <a:moveTo>
                  <a:pt x="0" y="0"/>
                </a:moveTo>
                <a:lnTo>
                  <a:pt x="2402908" y="0"/>
                </a:lnTo>
                <a:lnTo>
                  <a:pt x="2402908" y="1441745"/>
                </a:lnTo>
                <a:lnTo>
                  <a:pt x="0" y="1441745"/>
                </a:lnTo>
                <a:lnTo>
                  <a:pt x="0" y="0"/>
                </a:lnTo>
                <a:close/>
              </a:path>
            </a:pathLst>
          </a:custGeom>
          <a:blipFill>
            <a:blip r:embed="rId15"/>
            <a:stretch>
              <a:fillRect l="-5012" t="-21048" r="-3968" b="-41"/>
            </a:stretch>
          </a:blipFill>
        </p:spPr>
      </p:sp>
      <p:sp>
        <p:nvSpPr>
          <p:cNvPr id="16" name="Freeform 16"/>
          <p:cNvSpPr/>
          <p:nvPr/>
        </p:nvSpPr>
        <p:spPr>
          <a:xfrm>
            <a:off x="15575349" y="28417"/>
            <a:ext cx="2339444" cy="1793085"/>
          </a:xfrm>
          <a:custGeom>
            <a:avLst/>
            <a:gdLst/>
            <a:ahLst/>
            <a:cxnLst/>
            <a:rect l="l" t="t" r="r" b="b"/>
            <a:pathLst>
              <a:path w="2339444" h="1793085">
                <a:moveTo>
                  <a:pt x="0" y="0"/>
                </a:moveTo>
                <a:lnTo>
                  <a:pt x="2339444" y="0"/>
                </a:lnTo>
                <a:lnTo>
                  <a:pt x="2339444" y="1793086"/>
                </a:lnTo>
                <a:lnTo>
                  <a:pt x="0" y="1793086"/>
                </a:lnTo>
                <a:lnTo>
                  <a:pt x="0" y="0"/>
                </a:lnTo>
                <a:close/>
              </a:path>
            </a:pathLst>
          </a:custGeom>
          <a:blipFill>
            <a:blip r:embed="rId16"/>
            <a:stretch>
              <a:fillRect l="-36259"/>
            </a:stretch>
          </a:blipFill>
        </p:spPr>
      </p:sp>
      <p:sp>
        <p:nvSpPr>
          <p:cNvPr id="17" name="Freeform 17"/>
          <p:cNvSpPr/>
          <p:nvPr/>
        </p:nvSpPr>
        <p:spPr>
          <a:xfrm>
            <a:off x="12695981" y="2035098"/>
            <a:ext cx="2813061" cy="1819699"/>
          </a:xfrm>
          <a:custGeom>
            <a:avLst/>
            <a:gdLst/>
            <a:ahLst/>
            <a:cxnLst/>
            <a:rect l="l" t="t" r="r" b="b"/>
            <a:pathLst>
              <a:path w="2813061" h="1819699">
                <a:moveTo>
                  <a:pt x="0" y="0"/>
                </a:moveTo>
                <a:lnTo>
                  <a:pt x="2813061" y="0"/>
                </a:lnTo>
                <a:lnTo>
                  <a:pt x="2813061" y="1819699"/>
                </a:lnTo>
                <a:lnTo>
                  <a:pt x="0" y="1819699"/>
                </a:lnTo>
                <a:lnTo>
                  <a:pt x="0" y="0"/>
                </a:lnTo>
                <a:close/>
              </a:path>
            </a:pathLst>
          </a:custGeom>
          <a:blipFill>
            <a:blip r:embed="rId17"/>
            <a:stretch>
              <a:fillRect l="-2317" t="-3837" r="-2317" b="-3998"/>
            </a:stretch>
          </a:blipFill>
        </p:spPr>
      </p:sp>
      <p:sp>
        <p:nvSpPr>
          <p:cNvPr id="18" name="TextBox 18"/>
          <p:cNvSpPr txBox="1"/>
          <p:nvPr/>
        </p:nvSpPr>
        <p:spPr>
          <a:xfrm>
            <a:off x="10009600" y="3687129"/>
            <a:ext cx="3449746" cy="21751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Posters/  information/ awareness campaigns</a:t>
            </a:r>
          </a:p>
        </p:txBody>
      </p:sp>
      <p:sp>
        <p:nvSpPr>
          <p:cNvPr id="19" name="TextBox 19"/>
          <p:cNvSpPr txBox="1"/>
          <p:nvPr/>
        </p:nvSpPr>
        <p:spPr>
          <a:xfrm>
            <a:off x="6257763" y="2489758"/>
            <a:ext cx="3792811" cy="16257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Digital campaigning e.g. calls to action</a:t>
            </a:r>
          </a:p>
        </p:txBody>
      </p:sp>
      <p:sp>
        <p:nvSpPr>
          <p:cNvPr id="20" name="Freeform 20"/>
          <p:cNvSpPr/>
          <p:nvPr/>
        </p:nvSpPr>
        <p:spPr>
          <a:xfrm rot="-6286859">
            <a:off x="6580220" y="2657341"/>
            <a:ext cx="830753" cy="227419"/>
          </a:xfrm>
          <a:custGeom>
            <a:avLst/>
            <a:gdLst/>
            <a:ahLst/>
            <a:cxnLst/>
            <a:rect l="l" t="t" r="r" b="b"/>
            <a:pathLst>
              <a:path w="830753" h="227419">
                <a:moveTo>
                  <a:pt x="0" y="0"/>
                </a:moveTo>
                <a:lnTo>
                  <a:pt x="830753" y="0"/>
                </a:lnTo>
                <a:lnTo>
                  <a:pt x="830753" y="227418"/>
                </a:lnTo>
                <a:lnTo>
                  <a:pt x="0" y="2274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Freeform 21"/>
          <p:cNvSpPr/>
          <p:nvPr/>
        </p:nvSpPr>
        <p:spPr>
          <a:xfrm rot="8577336">
            <a:off x="6364301" y="4293594"/>
            <a:ext cx="830753" cy="227419"/>
          </a:xfrm>
          <a:custGeom>
            <a:avLst/>
            <a:gdLst/>
            <a:ahLst/>
            <a:cxnLst/>
            <a:rect l="l" t="t" r="r" b="b"/>
            <a:pathLst>
              <a:path w="830753" h="227419">
                <a:moveTo>
                  <a:pt x="0" y="0"/>
                </a:moveTo>
                <a:lnTo>
                  <a:pt x="830753" y="0"/>
                </a:lnTo>
                <a:lnTo>
                  <a:pt x="830753" y="227419"/>
                </a:lnTo>
                <a:lnTo>
                  <a:pt x="0" y="227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22"/>
          <p:cNvSpPr/>
          <p:nvPr/>
        </p:nvSpPr>
        <p:spPr>
          <a:xfrm>
            <a:off x="13183474" y="0"/>
            <a:ext cx="2184382" cy="1883539"/>
          </a:xfrm>
          <a:custGeom>
            <a:avLst/>
            <a:gdLst/>
            <a:ahLst/>
            <a:cxnLst/>
            <a:rect l="l" t="t" r="r" b="b"/>
            <a:pathLst>
              <a:path w="2184382" h="1883539">
                <a:moveTo>
                  <a:pt x="0" y="0"/>
                </a:moveTo>
                <a:lnTo>
                  <a:pt x="2184382" y="0"/>
                </a:lnTo>
                <a:lnTo>
                  <a:pt x="2184382" y="1883539"/>
                </a:lnTo>
                <a:lnTo>
                  <a:pt x="0" y="1883539"/>
                </a:lnTo>
                <a:lnTo>
                  <a:pt x="0" y="0"/>
                </a:lnTo>
                <a:close/>
              </a:path>
            </a:pathLst>
          </a:custGeom>
          <a:blipFill>
            <a:blip r:embed="rId18"/>
            <a:stretch>
              <a:fillRect l="-26322" t="-9700" r="-25088" b="-16368"/>
            </a:stretch>
          </a:blipFill>
        </p:spPr>
      </p:sp>
      <p:sp>
        <p:nvSpPr>
          <p:cNvPr id="23" name="TextBox 23"/>
          <p:cNvSpPr txBox="1"/>
          <p:nvPr/>
        </p:nvSpPr>
        <p:spPr>
          <a:xfrm>
            <a:off x="387532" y="3433212"/>
            <a:ext cx="2937715" cy="16257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Political campaigns /manifestos</a:t>
            </a:r>
          </a:p>
        </p:txBody>
      </p:sp>
      <p:sp>
        <p:nvSpPr>
          <p:cNvPr id="24" name="TextBox 24"/>
          <p:cNvSpPr txBox="1"/>
          <p:nvPr/>
        </p:nvSpPr>
        <p:spPr>
          <a:xfrm>
            <a:off x="177519" y="7571657"/>
            <a:ext cx="4232993" cy="10763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Digital campaigning  e.g. videos/ ads</a:t>
            </a:r>
          </a:p>
        </p:txBody>
      </p:sp>
      <p:sp>
        <p:nvSpPr>
          <p:cNvPr id="25" name="TextBox 25"/>
          <p:cNvSpPr txBox="1"/>
          <p:nvPr/>
        </p:nvSpPr>
        <p:spPr>
          <a:xfrm>
            <a:off x="3410720" y="2489758"/>
            <a:ext cx="2847044" cy="10763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Newspapers/ journals</a:t>
            </a:r>
          </a:p>
        </p:txBody>
      </p:sp>
      <p:sp>
        <p:nvSpPr>
          <p:cNvPr id="26" name="TextBox 26"/>
          <p:cNvSpPr txBox="1"/>
          <p:nvPr/>
        </p:nvSpPr>
        <p:spPr>
          <a:xfrm>
            <a:off x="4510984" y="7552712"/>
            <a:ext cx="5392993" cy="10763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Direct action e.g. protest, strike, rally, boycott, sit in</a:t>
            </a:r>
          </a:p>
        </p:txBody>
      </p:sp>
      <p:sp>
        <p:nvSpPr>
          <p:cNvPr id="27" name="TextBox 27"/>
          <p:cNvSpPr txBox="1"/>
          <p:nvPr/>
        </p:nvSpPr>
        <p:spPr>
          <a:xfrm>
            <a:off x="10438366" y="7552712"/>
            <a:ext cx="2745108" cy="10763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Facilitation workshops</a:t>
            </a:r>
          </a:p>
        </p:txBody>
      </p:sp>
      <p:sp>
        <p:nvSpPr>
          <p:cNvPr id="28" name="TextBox 28"/>
          <p:cNvSpPr txBox="1"/>
          <p:nvPr/>
        </p:nvSpPr>
        <p:spPr>
          <a:xfrm>
            <a:off x="13614026" y="7552712"/>
            <a:ext cx="4496455" cy="10763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Artivism/ craftivism / installations</a:t>
            </a:r>
          </a:p>
        </p:txBody>
      </p:sp>
      <p:sp>
        <p:nvSpPr>
          <p:cNvPr id="29" name="TextBox 29"/>
          <p:cNvSpPr txBox="1"/>
          <p:nvPr/>
        </p:nvSpPr>
        <p:spPr>
          <a:xfrm>
            <a:off x="15527665" y="1853977"/>
            <a:ext cx="2434811" cy="1625782"/>
          </a:xfrm>
          <a:prstGeom prst="rect">
            <a:avLst/>
          </a:prstGeom>
        </p:spPr>
        <p:txBody>
          <a:bodyPr lIns="0" tIns="0" rIns="0" bIns="0" rtlCol="0" anchor="t">
            <a:spAutoFit/>
          </a:bodyPr>
          <a:lstStyle/>
          <a:p>
            <a:pPr algn="ctr">
              <a:lnSpc>
                <a:spcPts val="4385"/>
              </a:lnSpc>
            </a:pPr>
            <a:r>
              <a:rPr lang="en-US" sz="3132">
                <a:solidFill>
                  <a:srgbClr val="110F38"/>
                </a:solidFill>
                <a:latin typeface="Mont 3"/>
                <a:ea typeface="Mont 3"/>
                <a:cs typeface="Mont 3"/>
                <a:sym typeface="Mont 3"/>
              </a:rPr>
              <a:t>Research, data and storytelling</a:t>
            </a:r>
          </a:p>
        </p:txBody>
      </p:sp>
      <p:sp>
        <p:nvSpPr>
          <p:cNvPr id="30" name="Freeform 30"/>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19"/>
            <a:stretch>
              <a:fillRect/>
            </a:stretch>
          </a:blipFill>
        </p:spPr>
      </p:sp>
      <p:sp>
        <p:nvSpPr>
          <p:cNvPr id="31" name="Freeform 31"/>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20"/>
            <a:stretch>
              <a:fillRect/>
            </a:stretch>
          </a:blipFill>
        </p:spPr>
      </p:sp>
      <p:sp>
        <p:nvSpPr>
          <p:cNvPr id="32" name="Freeform 32"/>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19"/>
            <a:stretch>
              <a:fillRect/>
            </a:stretch>
          </a:blipFill>
        </p:spPr>
      </p:sp>
      <p:sp>
        <p:nvSpPr>
          <p:cNvPr id="33" name="Freeform 33"/>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20"/>
            <a:stretch>
              <a:fillRect/>
            </a:stretch>
          </a:blipFill>
        </p:spPr>
      </p:sp>
      <p:sp>
        <p:nvSpPr>
          <p:cNvPr id="34" name="Freeform 34"/>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21"/>
            <a:stretch>
              <a:fillRect/>
            </a:stretch>
          </a:blipFill>
        </p:spPr>
      </p:sp>
      <p:sp>
        <p:nvSpPr>
          <p:cNvPr id="35" name="Freeform 35"/>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22"/>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92546" y="854101"/>
            <a:ext cx="7468522" cy="7200900"/>
          </a:xfrm>
          <a:custGeom>
            <a:avLst/>
            <a:gdLst/>
            <a:ahLst/>
            <a:cxnLst/>
            <a:rect l="l" t="t" r="r" b="b"/>
            <a:pathLst>
              <a:path w="7468522" h="7200900">
                <a:moveTo>
                  <a:pt x="0" y="0"/>
                </a:moveTo>
                <a:lnTo>
                  <a:pt x="7468522" y="0"/>
                </a:lnTo>
                <a:lnTo>
                  <a:pt x="7468522"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2759931" y="4048858"/>
            <a:ext cx="514350" cy="580292"/>
            <a:chOff x="0" y="0"/>
            <a:chExt cx="135467" cy="152834"/>
          </a:xfrm>
        </p:grpSpPr>
        <p:sp>
          <p:nvSpPr>
            <p:cNvPr id="4" name="Freeform 4"/>
            <p:cNvSpPr/>
            <p:nvPr/>
          </p:nvSpPr>
          <p:spPr>
            <a:xfrm>
              <a:off x="0" y="0"/>
              <a:ext cx="135467" cy="152834"/>
            </a:xfrm>
            <a:custGeom>
              <a:avLst/>
              <a:gdLst/>
              <a:ahLst/>
              <a:cxnLst/>
              <a:rect l="l" t="t" r="r" b="b"/>
              <a:pathLst>
                <a:path w="135467" h="152834">
                  <a:moveTo>
                    <a:pt x="0" y="0"/>
                  </a:moveTo>
                  <a:lnTo>
                    <a:pt x="135467" y="0"/>
                  </a:lnTo>
                  <a:lnTo>
                    <a:pt x="135467" y="152834"/>
                  </a:lnTo>
                  <a:lnTo>
                    <a:pt x="0" y="152834"/>
                  </a:lnTo>
                  <a:close/>
                </a:path>
              </a:pathLst>
            </a:custGeom>
            <a:solidFill>
              <a:srgbClr val="FFFFFF"/>
            </a:solidFill>
          </p:spPr>
        </p:sp>
        <p:sp>
          <p:nvSpPr>
            <p:cNvPr id="5" name="TextBox 5"/>
            <p:cNvSpPr txBox="1"/>
            <p:nvPr/>
          </p:nvSpPr>
          <p:spPr>
            <a:xfrm>
              <a:off x="0" y="-47625"/>
              <a:ext cx="135467" cy="200459"/>
            </a:xfrm>
            <a:prstGeom prst="rect">
              <a:avLst/>
            </a:prstGeom>
          </p:spPr>
          <p:txBody>
            <a:bodyPr lIns="50800" tIns="50800" rIns="50800" bIns="50800" rtlCol="0" anchor="ctr"/>
            <a:lstStyle/>
            <a:p>
              <a:pPr algn="ctr">
                <a:lnSpc>
                  <a:spcPts val="2450"/>
                </a:lnSpc>
              </a:pPr>
              <a:endParaRPr/>
            </a:p>
          </p:txBody>
        </p:sp>
      </p:grpSp>
      <p:grpSp>
        <p:nvGrpSpPr>
          <p:cNvPr id="6" name="Group 6"/>
          <p:cNvGrpSpPr/>
          <p:nvPr/>
        </p:nvGrpSpPr>
        <p:grpSpPr>
          <a:xfrm>
            <a:off x="9326807" y="649680"/>
            <a:ext cx="580292" cy="1074860"/>
            <a:chOff x="0" y="0"/>
            <a:chExt cx="152834" cy="283091"/>
          </a:xfrm>
        </p:grpSpPr>
        <p:sp>
          <p:nvSpPr>
            <p:cNvPr id="7" name="Freeform 7"/>
            <p:cNvSpPr/>
            <p:nvPr/>
          </p:nvSpPr>
          <p:spPr>
            <a:xfrm>
              <a:off x="0" y="0"/>
              <a:ext cx="152834" cy="283091"/>
            </a:xfrm>
            <a:custGeom>
              <a:avLst/>
              <a:gdLst/>
              <a:ahLst/>
              <a:cxnLst/>
              <a:rect l="l" t="t" r="r" b="b"/>
              <a:pathLst>
                <a:path w="152834" h="283091">
                  <a:moveTo>
                    <a:pt x="0" y="0"/>
                  </a:moveTo>
                  <a:lnTo>
                    <a:pt x="152834" y="0"/>
                  </a:lnTo>
                  <a:lnTo>
                    <a:pt x="152834" y="283091"/>
                  </a:lnTo>
                  <a:lnTo>
                    <a:pt x="0" y="283091"/>
                  </a:lnTo>
                  <a:close/>
                </a:path>
              </a:pathLst>
            </a:custGeom>
            <a:solidFill>
              <a:srgbClr val="FFFFFF"/>
            </a:solidFill>
          </p:spPr>
        </p:sp>
        <p:sp>
          <p:nvSpPr>
            <p:cNvPr id="8" name="TextBox 8"/>
            <p:cNvSpPr txBox="1"/>
            <p:nvPr/>
          </p:nvSpPr>
          <p:spPr>
            <a:xfrm>
              <a:off x="0" y="-47625"/>
              <a:ext cx="152834" cy="330716"/>
            </a:xfrm>
            <a:prstGeom prst="rect">
              <a:avLst/>
            </a:prstGeom>
          </p:spPr>
          <p:txBody>
            <a:bodyPr lIns="50800" tIns="50800" rIns="50800" bIns="50800" rtlCol="0" anchor="ctr"/>
            <a:lstStyle/>
            <a:p>
              <a:pPr algn="ctr">
                <a:lnSpc>
                  <a:spcPts val="2450"/>
                </a:lnSpc>
              </a:pPr>
              <a:endParaRPr/>
            </a:p>
          </p:txBody>
        </p:sp>
      </p:grpSp>
      <p:sp>
        <p:nvSpPr>
          <p:cNvPr id="9" name="TextBox 9"/>
          <p:cNvSpPr txBox="1"/>
          <p:nvPr/>
        </p:nvSpPr>
        <p:spPr>
          <a:xfrm>
            <a:off x="6331190" y="250431"/>
            <a:ext cx="5972183" cy="564609"/>
          </a:xfrm>
          <a:prstGeom prst="rect">
            <a:avLst/>
          </a:prstGeom>
        </p:spPr>
        <p:txBody>
          <a:bodyPr lIns="0" tIns="0" rIns="0" bIns="0" rtlCol="0" anchor="t">
            <a:spAutoFit/>
          </a:bodyPr>
          <a:lstStyle/>
          <a:p>
            <a:pPr algn="l">
              <a:lnSpc>
                <a:spcPts val="4579"/>
              </a:lnSpc>
            </a:pPr>
            <a:r>
              <a:rPr lang="en-US" sz="3271" b="1">
                <a:solidFill>
                  <a:srgbClr val="110F38"/>
                </a:solidFill>
                <a:latin typeface="Lato Bold"/>
                <a:ea typeface="Lato Bold"/>
                <a:cs typeface="Lato Bold"/>
                <a:sym typeface="Lato Bold"/>
              </a:rPr>
              <a:t>Individual and collective change</a:t>
            </a:r>
          </a:p>
        </p:txBody>
      </p:sp>
      <p:sp>
        <p:nvSpPr>
          <p:cNvPr id="10" name="TextBox 10"/>
          <p:cNvSpPr txBox="1"/>
          <p:nvPr/>
        </p:nvSpPr>
        <p:spPr>
          <a:xfrm>
            <a:off x="7461735" y="7908831"/>
            <a:ext cx="3730145" cy="564609"/>
          </a:xfrm>
          <a:prstGeom prst="rect">
            <a:avLst/>
          </a:prstGeom>
        </p:spPr>
        <p:txBody>
          <a:bodyPr lIns="0" tIns="0" rIns="0" bIns="0" rtlCol="0" anchor="t">
            <a:spAutoFit/>
          </a:bodyPr>
          <a:lstStyle/>
          <a:p>
            <a:pPr algn="l">
              <a:lnSpc>
                <a:spcPts val="4579"/>
              </a:lnSpc>
            </a:pPr>
            <a:r>
              <a:rPr lang="en-US" sz="3271" b="1">
                <a:solidFill>
                  <a:srgbClr val="110F38"/>
                </a:solidFill>
                <a:latin typeface="Lato Bold"/>
                <a:ea typeface="Lato Bold"/>
                <a:cs typeface="Lato Bold"/>
                <a:sym typeface="Lato Bold"/>
              </a:rPr>
              <a:t>Systemic change</a:t>
            </a:r>
          </a:p>
        </p:txBody>
      </p:sp>
      <p:sp>
        <p:nvSpPr>
          <p:cNvPr id="11" name="TextBox 11"/>
          <p:cNvSpPr txBox="1"/>
          <p:nvPr/>
        </p:nvSpPr>
        <p:spPr>
          <a:xfrm>
            <a:off x="12893281" y="4300904"/>
            <a:ext cx="1455135" cy="564609"/>
          </a:xfrm>
          <a:prstGeom prst="rect">
            <a:avLst/>
          </a:prstGeom>
        </p:spPr>
        <p:txBody>
          <a:bodyPr lIns="0" tIns="0" rIns="0" bIns="0" rtlCol="0" anchor="t">
            <a:spAutoFit/>
          </a:bodyPr>
          <a:lstStyle/>
          <a:p>
            <a:pPr algn="l">
              <a:lnSpc>
                <a:spcPts val="4579"/>
              </a:lnSpc>
            </a:pPr>
            <a:r>
              <a:rPr lang="en-US" sz="3271" b="1">
                <a:solidFill>
                  <a:srgbClr val="110F38"/>
                </a:solidFill>
                <a:latin typeface="Lato Bold"/>
                <a:ea typeface="Lato Bold"/>
                <a:cs typeface="Lato Bold"/>
                <a:sym typeface="Lato Bold"/>
              </a:rPr>
              <a:t>Formal</a:t>
            </a:r>
          </a:p>
        </p:txBody>
      </p:sp>
      <p:sp>
        <p:nvSpPr>
          <p:cNvPr id="12" name="TextBox 12"/>
          <p:cNvSpPr txBox="1"/>
          <p:nvPr/>
        </p:nvSpPr>
        <p:spPr>
          <a:xfrm>
            <a:off x="3939584" y="4126305"/>
            <a:ext cx="1652962" cy="564609"/>
          </a:xfrm>
          <a:prstGeom prst="rect">
            <a:avLst/>
          </a:prstGeom>
        </p:spPr>
        <p:txBody>
          <a:bodyPr lIns="0" tIns="0" rIns="0" bIns="0" rtlCol="0" anchor="t">
            <a:spAutoFit/>
          </a:bodyPr>
          <a:lstStyle/>
          <a:p>
            <a:pPr algn="l">
              <a:lnSpc>
                <a:spcPts val="4579"/>
              </a:lnSpc>
            </a:pPr>
            <a:r>
              <a:rPr lang="en-US" sz="3271" b="1">
                <a:solidFill>
                  <a:srgbClr val="110F38"/>
                </a:solidFill>
                <a:latin typeface="Lato Bold"/>
                <a:ea typeface="Lato Bold"/>
                <a:cs typeface="Lato Bold"/>
                <a:sym typeface="Lato Bold"/>
              </a:rPr>
              <a:t>Informal</a:t>
            </a:r>
          </a:p>
        </p:txBody>
      </p:sp>
      <p:sp>
        <p:nvSpPr>
          <p:cNvPr id="13" name="TextBox 13"/>
          <p:cNvSpPr txBox="1"/>
          <p:nvPr/>
        </p:nvSpPr>
        <p:spPr>
          <a:xfrm>
            <a:off x="9907099" y="1657864"/>
            <a:ext cx="4441317" cy="1716352"/>
          </a:xfrm>
          <a:prstGeom prst="rect">
            <a:avLst/>
          </a:prstGeom>
        </p:spPr>
        <p:txBody>
          <a:bodyPr lIns="0" tIns="0" rIns="0" bIns="0" rtlCol="0" anchor="t">
            <a:spAutoFit/>
          </a:bodyPr>
          <a:lstStyle/>
          <a:p>
            <a:pPr algn="l">
              <a:lnSpc>
                <a:spcPts val="4579"/>
              </a:lnSpc>
            </a:pPr>
            <a:r>
              <a:rPr lang="en-US" sz="3271">
                <a:solidFill>
                  <a:srgbClr val="110F38"/>
                </a:solidFill>
                <a:latin typeface="Lato"/>
                <a:ea typeface="Lato"/>
                <a:cs typeface="Lato"/>
                <a:sym typeface="Lato"/>
              </a:rPr>
              <a:t>An individual’s access to resources for organising e.g. money, support</a:t>
            </a:r>
          </a:p>
        </p:txBody>
      </p:sp>
      <p:sp>
        <p:nvSpPr>
          <p:cNvPr id="14" name="TextBox 14"/>
          <p:cNvSpPr txBox="1"/>
          <p:nvPr/>
        </p:nvSpPr>
        <p:spPr>
          <a:xfrm>
            <a:off x="9907099" y="4864107"/>
            <a:ext cx="4441317" cy="2293941"/>
          </a:xfrm>
          <a:prstGeom prst="rect">
            <a:avLst/>
          </a:prstGeom>
        </p:spPr>
        <p:txBody>
          <a:bodyPr lIns="0" tIns="0" rIns="0" bIns="0" rtlCol="0" anchor="t">
            <a:spAutoFit/>
          </a:bodyPr>
          <a:lstStyle/>
          <a:p>
            <a:pPr algn="l">
              <a:lnSpc>
                <a:spcPts val="4579"/>
              </a:lnSpc>
            </a:pPr>
            <a:r>
              <a:rPr lang="en-US" sz="3271">
                <a:solidFill>
                  <a:srgbClr val="110F38"/>
                </a:solidFill>
                <a:latin typeface="Lato"/>
                <a:ea typeface="Lato"/>
                <a:cs typeface="Lato"/>
                <a:sym typeface="Lato"/>
              </a:rPr>
              <a:t>Change at legal, policy, or institutional level (local or global scale) e.g. government, business</a:t>
            </a:r>
          </a:p>
        </p:txBody>
      </p:sp>
      <p:sp>
        <p:nvSpPr>
          <p:cNvPr id="15" name="TextBox 15"/>
          <p:cNvSpPr txBox="1"/>
          <p:nvPr/>
        </p:nvSpPr>
        <p:spPr>
          <a:xfrm>
            <a:off x="4284913" y="4864107"/>
            <a:ext cx="4441317" cy="2293941"/>
          </a:xfrm>
          <a:prstGeom prst="rect">
            <a:avLst/>
          </a:prstGeom>
        </p:spPr>
        <p:txBody>
          <a:bodyPr lIns="0" tIns="0" rIns="0" bIns="0" rtlCol="0" anchor="t">
            <a:spAutoFit/>
          </a:bodyPr>
          <a:lstStyle/>
          <a:p>
            <a:pPr algn="l">
              <a:lnSpc>
                <a:spcPts val="4579"/>
              </a:lnSpc>
            </a:pPr>
            <a:r>
              <a:rPr lang="en-US" sz="3271">
                <a:solidFill>
                  <a:srgbClr val="110F38"/>
                </a:solidFill>
                <a:latin typeface="Lato"/>
                <a:ea typeface="Lato"/>
                <a:cs typeface="Lato"/>
                <a:sym typeface="Lato"/>
              </a:rPr>
              <a:t>Changes in ideas, beliefs, social norms, behaviour and socialisation at large</a:t>
            </a:r>
          </a:p>
        </p:txBody>
      </p:sp>
      <p:sp>
        <p:nvSpPr>
          <p:cNvPr id="16" name="TextBox 16"/>
          <p:cNvSpPr txBox="1"/>
          <p:nvPr/>
        </p:nvSpPr>
        <p:spPr>
          <a:xfrm>
            <a:off x="4284913" y="1657864"/>
            <a:ext cx="4441317" cy="1716352"/>
          </a:xfrm>
          <a:prstGeom prst="rect">
            <a:avLst/>
          </a:prstGeom>
        </p:spPr>
        <p:txBody>
          <a:bodyPr lIns="0" tIns="0" rIns="0" bIns="0" rtlCol="0" anchor="t">
            <a:spAutoFit/>
          </a:bodyPr>
          <a:lstStyle/>
          <a:p>
            <a:pPr algn="l">
              <a:lnSpc>
                <a:spcPts val="4579"/>
              </a:lnSpc>
            </a:pPr>
            <a:r>
              <a:rPr lang="en-US" sz="3271">
                <a:solidFill>
                  <a:srgbClr val="110F38"/>
                </a:solidFill>
                <a:latin typeface="Lato"/>
                <a:ea typeface="Lato"/>
                <a:cs typeface="Lato"/>
                <a:sym typeface="Lato"/>
              </a:rPr>
              <a:t>Changes in individual’s confidence, knowledge, skills and committment</a:t>
            </a:r>
          </a:p>
        </p:txBody>
      </p:sp>
      <p:sp>
        <p:nvSpPr>
          <p:cNvPr id="17" name="Freeform 17"/>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18" name="Freeform 18"/>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19" name="Freeform 19"/>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4"/>
            <a:stretch>
              <a:fillRect/>
            </a:stretch>
          </a:blipFill>
        </p:spPr>
      </p:sp>
      <p:sp>
        <p:nvSpPr>
          <p:cNvPr id="20" name="Freeform 20"/>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5"/>
            <a:stretch>
              <a:fillRect/>
            </a:stretch>
          </a:blipFill>
        </p:spPr>
      </p:sp>
      <p:sp>
        <p:nvSpPr>
          <p:cNvPr id="21" name="Freeform 21"/>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6"/>
            <a:stretch>
              <a:fillRect/>
            </a:stretch>
          </a:blipFill>
        </p:spPr>
      </p:sp>
      <p:sp>
        <p:nvSpPr>
          <p:cNvPr id="22" name="Freeform 22"/>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7"/>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52194" y="1371223"/>
            <a:ext cx="4107132" cy="3434750"/>
            <a:chOff x="0" y="0"/>
            <a:chExt cx="1273039" cy="1064629"/>
          </a:xfrm>
        </p:grpSpPr>
        <p:sp>
          <p:nvSpPr>
            <p:cNvPr id="3" name="Freeform 3"/>
            <p:cNvSpPr/>
            <p:nvPr/>
          </p:nvSpPr>
          <p:spPr>
            <a:xfrm>
              <a:off x="0" y="0"/>
              <a:ext cx="1273039" cy="1064629"/>
            </a:xfrm>
            <a:custGeom>
              <a:avLst/>
              <a:gdLst/>
              <a:ahLst/>
              <a:cxnLst/>
              <a:rect l="l" t="t" r="r" b="b"/>
              <a:pathLst>
                <a:path w="1273039" h="1064629">
                  <a:moveTo>
                    <a:pt x="0" y="0"/>
                  </a:moveTo>
                  <a:lnTo>
                    <a:pt x="1273039" y="0"/>
                  </a:lnTo>
                  <a:lnTo>
                    <a:pt x="1273039" y="1064629"/>
                  </a:lnTo>
                  <a:lnTo>
                    <a:pt x="0" y="1064629"/>
                  </a:lnTo>
                  <a:close/>
                </a:path>
              </a:pathLst>
            </a:custGeom>
            <a:solidFill>
              <a:srgbClr val="FFFFFF"/>
            </a:solidFill>
          </p:spPr>
        </p:sp>
        <p:sp>
          <p:nvSpPr>
            <p:cNvPr id="4" name="TextBox 4"/>
            <p:cNvSpPr txBox="1"/>
            <p:nvPr/>
          </p:nvSpPr>
          <p:spPr>
            <a:xfrm>
              <a:off x="0" y="-47625"/>
              <a:ext cx="1273039" cy="1112254"/>
            </a:xfrm>
            <a:prstGeom prst="rect">
              <a:avLst/>
            </a:prstGeom>
          </p:spPr>
          <p:txBody>
            <a:bodyPr lIns="50800" tIns="50800" rIns="50800" bIns="50800" rtlCol="0" anchor="ctr"/>
            <a:lstStyle/>
            <a:p>
              <a:pPr algn="ctr">
                <a:lnSpc>
                  <a:spcPts val="2450"/>
                </a:lnSpc>
              </a:pPr>
              <a:endParaRPr/>
            </a:p>
          </p:txBody>
        </p:sp>
      </p:grpSp>
      <p:sp>
        <p:nvSpPr>
          <p:cNvPr id="5" name="TextBox 5"/>
          <p:cNvSpPr txBox="1"/>
          <p:nvPr/>
        </p:nvSpPr>
        <p:spPr>
          <a:xfrm>
            <a:off x="1028700" y="904875"/>
            <a:ext cx="14951981" cy="1053467"/>
          </a:xfrm>
          <a:prstGeom prst="rect">
            <a:avLst/>
          </a:prstGeom>
        </p:spPr>
        <p:txBody>
          <a:bodyPr lIns="0" tIns="0" rIns="0" bIns="0" rtlCol="0" anchor="t">
            <a:spAutoFit/>
          </a:bodyPr>
          <a:lstStyle/>
          <a:p>
            <a:pPr algn="l">
              <a:lnSpc>
                <a:spcPts val="8609"/>
              </a:lnSpc>
            </a:pPr>
            <a:r>
              <a:rPr lang="en-US" sz="6149">
                <a:solidFill>
                  <a:srgbClr val="110F38"/>
                </a:solidFill>
                <a:latin typeface="Mont 2"/>
                <a:ea typeface="Mont 2"/>
                <a:cs typeface="Mont 2"/>
                <a:sym typeface="Mont 2"/>
              </a:rPr>
              <a:t>Campaign “groundwork”</a:t>
            </a:r>
          </a:p>
        </p:txBody>
      </p:sp>
      <p:sp>
        <p:nvSpPr>
          <p:cNvPr id="6" name="TextBox 6"/>
          <p:cNvSpPr txBox="1"/>
          <p:nvPr/>
        </p:nvSpPr>
        <p:spPr>
          <a:xfrm>
            <a:off x="7102071" y="2052929"/>
            <a:ext cx="10157229" cy="6433848"/>
          </a:xfrm>
          <a:prstGeom prst="rect">
            <a:avLst/>
          </a:prstGeom>
        </p:spPr>
        <p:txBody>
          <a:bodyPr lIns="0" tIns="0" rIns="0" bIns="0" rtlCol="0" anchor="t">
            <a:spAutoFit/>
          </a:bodyPr>
          <a:lstStyle/>
          <a:p>
            <a:pPr marL="609683" lvl="1" indent="-304842" algn="l">
              <a:lnSpc>
                <a:spcPts val="3953"/>
              </a:lnSpc>
              <a:buFont typeface="Arial"/>
              <a:buChar char="•"/>
            </a:pPr>
            <a:r>
              <a:rPr lang="en-US" sz="2823">
                <a:solidFill>
                  <a:srgbClr val="110F38"/>
                </a:solidFill>
                <a:latin typeface="Mont 1"/>
                <a:ea typeface="Mont 1"/>
                <a:cs typeface="Mont 1"/>
                <a:sym typeface="Mont 1"/>
              </a:rPr>
              <a:t>Systemic change does not happen overnight</a:t>
            </a:r>
          </a:p>
          <a:p>
            <a:pPr algn="l">
              <a:lnSpc>
                <a:spcPts val="3953"/>
              </a:lnSpc>
            </a:pPr>
            <a:endParaRPr lang="en-US" sz="2823">
              <a:solidFill>
                <a:srgbClr val="110F38"/>
              </a:solidFill>
              <a:latin typeface="Mont 1"/>
              <a:ea typeface="Mont 1"/>
              <a:cs typeface="Mont 1"/>
              <a:sym typeface="Mont 1"/>
            </a:endParaRPr>
          </a:p>
          <a:p>
            <a:pPr marL="609683" lvl="1" indent="-304842" algn="l">
              <a:lnSpc>
                <a:spcPts val="3953"/>
              </a:lnSpc>
              <a:buFont typeface="Arial"/>
              <a:buChar char="•"/>
            </a:pPr>
            <a:r>
              <a:rPr lang="en-US" sz="2823">
                <a:solidFill>
                  <a:srgbClr val="110F38"/>
                </a:solidFill>
                <a:latin typeface="Mont 1"/>
                <a:ea typeface="Mont 1"/>
                <a:cs typeface="Mont 1"/>
                <a:sym typeface="Mont 1"/>
              </a:rPr>
              <a:t>Hyphae = an action/ person who organises</a:t>
            </a:r>
          </a:p>
          <a:p>
            <a:pPr marL="1219366" lvl="2" indent="-406455" algn="l">
              <a:lnSpc>
                <a:spcPts val="3953"/>
              </a:lnSpc>
              <a:buFont typeface="Arial"/>
              <a:buChar char="⚬"/>
            </a:pPr>
            <a:r>
              <a:rPr lang="en-US" sz="2823">
                <a:solidFill>
                  <a:srgbClr val="110F38"/>
                </a:solidFill>
                <a:latin typeface="Mont 1"/>
                <a:ea typeface="Mont 1"/>
                <a:cs typeface="Mont 1"/>
                <a:sym typeface="Mont 1"/>
              </a:rPr>
              <a:t>branching filaments extending into soil</a:t>
            </a:r>
          </a:p>
          <a:p>
            <a:pPr marL="1219366" lvl="2" indent="-406455" algn="l">
              <a:lnSpc>
                <a:spcPts val="3953"/>
              </a:lnSpc>
              <a:buFont typeface="Arial"/>
              <a:buChar char="⚬"/>
            </a:pPr>
            <a:r>
              <a:rPr lang="en-US" sz="2823">
                <a:solidFill>
                  <a:srgbClr val="110F38"/>
                </a:solidFill>
                <a:latin typeface="Mont 1"/>
                <a:ea typeface="Mont 1"/>
                <a:cs typeface="Mont 1"/>
                <a:sym typeface="Mont 1"/>
              </a:rPr>
              <a:t>gather nutrients</a:t>
            </a:r>
          </a:p>
          <a:p>
            <a:pPr algn="l">
              <a:lnSpc>
                <a:spcPts val="3953"/>
              </a:lnSpc>
            </a:pPr>
            <a:endParaRPr lang="en-US" sz="2823">
              <a:solidFill>
                <a:srgbClr val="110F38"/>
              </a:solidFill>
              <a:latin typeface="Mont 1"/>
              <a:ea typeface="Mont 1"/>
              <a:cs typeface="Mont 1"/>
              <a:sym typeface="Mont 1"/>
            </a:endParaRPr>
          </a:p>
          <a:p>
            <a:pPr marL="609683" lvl="1" indent="-304842" algn="l">
              <a:lnSpc>
                <a:spcPts val="3953"/>
              </a:lnSpc>
              <a:buFont typeface="Arial"/>
              <a:buChar char="•"/>
            </a:pPr>
            <a:r>
              <a:rPr lang="en-US" sz="2823">
                <a:solidFill>
                  <a:srgbClr val="110F38"/>
                </a:solidFill>
                <a:latin typeface="Mont 1"/>
                <a:ea typeface="Mont 1"/>
                <a:cs typeface="Mont 1"/>
                <a:sym typeface="Mont 1"/>
              </a:rPr>
              <a:t>Make mushroom appear = campaign goal</a:t>
            </a:r>
          </a:p>
          <a:p>
            <a:pPr algn="l">
              <a:lnSpc>
                <a:spcPts val="3953"/>
              </a:lnSpc>
            </a:pPr>
            <a:endParaRPr lang="en-US" sz="2823">
              <a:solidFill>
                <a:srgbClr val="110F38"/>
              </a:solidFill>
              <a:latin typeface="Mont 1"/>
              <a:ea typeface="Mont 1"/>
              <a:cs typeface="Mont 1"/>
              <a:sym typeface="Mont 1"/>
            </a:endParaRPr>
          </a:p>
          <a:p>
            <a:pPr marL="609683" lvl="1" indent="-304842" algn="l">
              <a:lnSpc>
                <a:spcPts val="3953"/>
              </a:lnSpc>
              <a:buFont typeface="Arial"/>
              <a:buChar char="•"/>
            </a:pPr>
            <a:r>
              <a:rPr lang="en-US" sz="2823">
                <a:solidFill>
                  <a:srgbClr val="110F38"/>
                </a:solidFill>
                <a:latin typeface="Mont 1"/>
                <a:ea typeface="Mont 1"/>
                <a:cs typeface="Mont 1"/>
                <a:sym typeface="Mont 1"/>
              </a:rPr>
              <a:t>From above: only see mushroom, not network below</a:t>
            </a:r>
          </a:p>
          <a:p>
            <a:pPr algn="l">
              <a:lnSpc>
                <a:spcPts val="3953"/>
              </a:lnSpc>
            </a:pPr>
            <a:endParaRPr lang="en-US" sz="2823">
              <a:solidFill>
                <a:srgbClr val="110F38"/>
              </a:solidFill>
              <a:latin typeface="Mont 1"/>
              <a:ea typeface="Mont 1"/>
              <a:cs typeface="Mont 1"/>
              <a:sym typeface="Mont 1"/>
            </a:endParaRPr>
          </a:p>
          <a:p>
            <a:pPr marL="609683" lvl="1" indent="-304842" algn="l">
              <a:lnSpc>
                <a:spcPts val="3953"/>
              </a:lnSpc>
              <a:buFont typeface="Arial"/>
              <a:buChar char="•"/>
            </a:pPr>
            <a:r>
              <a:rPr lang="en-US" sz="2823">
                <a:solidFill>
                  <a:srgbClr val="110F38"/>
                </a:solidFill>
                <a:latin typeface="Mont 1"/>
                <a:ea typeface="Mont 1"/>
                <a:cs typeface="Mont 1"/>
                <a:sym typeface="Mont 1"/>
              </a:rPr>
              <a:t>Many activists build on the work of previous people</a:t>
            </a:r>
          </a:p>
          <a:p>
            <a:pPr algn="l">
              <a:lnSpc>
                <a:spcPts val="3953"/>
              </a:lnSpc>
            </a:pPr>
            <a:r>
              <a:rPr lang="en-US" sz="2823">
                <a:solidFill>
                  <a:srgbClr val="110F38"/>
                </a:solidFill>
                <a:latin typeface="Mont 1"/>
                <a:ea typeface="Mont 1"/>
                <a:cs typeface="Mont 1"/>
                <a:sym typeface="Mont 1"/>
              </a:rPr>
              <a:t> </a:t>
            </a:r>
          </a:p>
          <a:p>
            <a:pPr marL="609683" lvl="1" indent="-304842" algn="l">
              <a:lnSpc>
                <a:spcPts val="3953"/>
              </a:lnSpc>
              <a:spcBef>
                <a:spcPct val="0"/>
              </a:spcBef>
              <a:buFont typeface="Arial"/>
              <a:buChar char="•"/>
            </a:pPr>
            <a:r>
              <a:rPr lang="en-US" sz="2823">
                <a:solidFill>
                  <a:srgbClr val="110F38"/>
                </a:solidFill>
                <a:latin typeface="Mont 1"/>
                <a:ea typeface="Mont 1"/>
                <a:cs typeface="Mont 1"/>
                <a:sym typeface="Mont 1"/>
              </a:rPr>
              <a:t>Philosophy: </a:t>
            </a:r>
            <a:r>
              <a:rPr lang="en-US" sz="2823" u="sng">
                <a:solidFill>
                  <a:srgbClr val="110F38"/>
                </a:solidFill>
                <a:latin typeface="Mont 1"/>
                <a:ea typeface="Mont 1"/>
                <a:cs typeface="Mont 1"/>
                <a:sym typeface="Mont 1"/>
              </a:rPr>
              <a:t>the mushroom will appear eventually.</a:t>
            </a:r>
          </a:p>
        </p:txBody>
      </p:sp>
      <p:sp>
        <p:nvSpPr>
          <p:cNvPr id="7" name="Freeform 7"/>
          <p:cNvSpPr/>
          <p:nvPr/>
        </p:nvSpPr>
        <p:spPr>
          <a:xfrm>
            <a:off x="1028700" y="2254351"/>
            <a:ext cx="5778298" cy="5778298"/>
          </a:xfrm>
          <a:custGeom>
            <a:avLst/>
            <a:gdLst/>
            <a:ahLst/>
            <a:cxnLst/>
            <a:rect l="l" t="t" r="r" b="b"/>
            <a:pathLst>
              <a:path w="5778298" h="5778298">
                <a:moveTo>
                  <a:pt x="0" y="0"/>
                </a:moveTo>
                <a:lnTo>
                  <a:pt x="5778298" y="0"/>
                </a:lnTo>
                <a:lnTo>
                  <a:pt x="5778298" y="5778298"/>
                </a:lnTo>
                <a:lnTo>
                  <a:pt x="0" y="5778298"/>
                </a:lnTo>
                <a:lnTo>
                  <a:pt x="0" y="0"/>
                </a:lnTo>
                <a:close/>
              </a:path>
            </a:pathLst>
          </a:custGeom>
          <a:blipFill>
            <a:blip r:embed="rId2"/>
            <a:stretch>
              <a:fillRect/>
            </a:stretch>
          </a:blipFill>
        </p:spPr>
      </p:sp>
      <p:sp>
        <p:nvSpPr>
          <p:cNvPr id="8" name="TextBox 8"/>
          <p:cNvSpPr txBox="1"/>
          <p:nvPr/>
        </p:nvSpPr>
        <p:spPr>
          <a:xfrm>
            <a:off x="1028700" y="8050024"/>
            <a:ext cx="5778298" cy="307974"/>
          </a:xfrm>
          <a:prstGeom prst="rect">
            <a:avLst/>
          </a:prstGeom>
        </p:spPr>
        <p:txBody>
          <a:bodyPr lIns="0" tIns="0" rIns="0" bIns="0" rtlCol="0" anchor="t">
            <a:spAutoFit/>
          </a:bodyPr>
          <a:lstStyle/>
          <a:p>
            <a:pPr algn="ctr">
              <a:lnSpc>
                <a:spcPts val="2450"/>
              </a:lnSpc>
              <a:spcBef>
                <a:spcPct val="0"/>
              </a:spcBef>
            </a:pPr>
            <a:r>
              <a:rPr lang="en-US" sz="1750">
                <a:solidFill>
                  <a:srgbClr val="110F38"/>
                </a:solidFill>
                <a:latin typeface="Mont 1"/>
                <a:ea typeface="Mont 1"/>
                <a:cs typeface="Mont 1"/>
                <a:sym typeface="Mont 1"/>
              </a:rPr>
              <a:t>Taken from Mikaela Loach, climate justice activist</a:t>
            </a:r>
          </a:p>
        </p:txBody>
      </p:sp>
      <p:sp>
        <p:nvSpPr>
          <p:cNvPr id="9" name="Freeform 9"/>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10" name="Freeform 10"/>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11" name="Freeform 11"/>
          <p:cNvSpPr/>
          <p:nvPr/>
        </p:nvSpPr>
        <p:spPr>
          <a:xfrm flipH="1">
            <a:off x="0" y="8648039"/>
            <a:ext cx="18288000" cy="6278880"/>
          </a:xfrm>
          <a:custGeom>
            <a:avLst/>
            <a:gdLst/>
            <a:ahLst/>
            <a:cxnLst/>
            <a:rect l="l" t="t" r="r" b="b"/>
            <a:pathLst>
              <a:path w="18288000" h="6278880">
                <a:moveTo>
                  <a:pt x="18288000" y="0"/>
                </a:moveTo>
                <a:lnTo>
                  <a:pt x="0" y="0"/>
                </a:lnTo>
                <a:lnTo>
                  <a:pt x="0" y="6278880"/>
                </a:lnTo>
                <a:lnTo>
                  <a:pt x="18288000" y="6278880"/>
                </a:lnTo>
                <a:lnTo>
                  <a:pt x="18288000" y="0"/>
                </a:lnTo>
                <a:close/>
              </a:path>
            </a:pathLst>
          </a:custGeom>
          <a:blipFill>
            <a:blip r:embed="rId3"/>
            <a:stretch>
              <a:fillRect/>
            </a:stretch>
          </a:blipFill>
        </p:spPr>
      </p:sp>
      <p:sp>
        <p:nvSpPr>
          <p:cNvPr id="12" name="Freeform 12"/>
          <p:cNvSpPr/>
          <p:nvPr/>
        </p:nvSpPr>
        <p:spPr>
          <a:xfrm>
            <a:off x="14948861" y="8648039"/>
            <a:ext cx="3339139" cy="1638961"/>
          </a:xfrm>
          <a:custGeom>
            <a:avLst/>
            <a:gdLst/>
            <a:ahLst/>
            <a:cxnLst/>
            <a:rect l="l" t="t" r="r" b="b"/>
            <a:pathLst>
              <a:path w="3339139" h="1638961">
                <a:moveTo>
                  <a:pt x="0" y="0"/>
                </a:moveTo>
                <a:lnTo>
                  <a:pt x="3339139" y="0"/>
                </a:lnTo>
                <a:lnTo>
                  <a:pt x="3339139" y="1638961"/>
                </a:lnTo>
                <a:lnTo>
                  <a:pt x="0" y="1638961"/>
                </a:lnTo>
                <a:lnTo>
                  <a:pt x="0" y="0"/>
                </a:lnTo>
                <a:close/>
              </a:path>
            </a:pathLst>
          </a:custGeom>
          <a:blipFill>
            <a:blip r:embed="rId4"/>
            <a:stretch>
              <a:fillRect/>
            </a:stretch>
          </a:blipFill>
        </p:spPr>
      </p:sp>
      <p:sp>
        <p:nvSpPr>
          <p:cNvPr id="13" name="Freeform 13"/>
          <p:cNvSpPr/>
          <p:nvPr/>
        </p:nvSpPr>
        <p:spPr>
          <a:xfrm>
            <a:off x="0" y="8549640"/>
            <a:ext cx="18288000" cy="1737360"/>
          </a:xfrm>
          <a:custGeom>
            <a:avLst/>
            <a:gdLst/>
            <a:ahLst/>
            <a:cxnLst/>
            <a:rect l="l" t="t" r="r" b="b"/>
            <a:pathLst>
              <a:path w="18288000" h="1737360">
                <a:moveTo>
                  <a:pt x="0" y="0"/>
                </a:moveTo>
                <a:lnTo>
                  <a:pt x="18288000" y="0"/>
                </a:lnTo>
                <a:lnTo>
                  <a:pt x="18288000" y="1737360"/>
                </a:lnTo>
                <a:lnTo>
                  <a:pt x="0" y="1737360"/>
                </a:lnTo>
                <a:lnTo>
                  <a:pt x="0" y="0"/>
                </a:lnTo>
                <a:close/>
              </a:path>
            </a:pathLst>
          </a:custGeom>
          <a:blipFill>
            <a:blip r:embed="rId5"/>
            <a:stretch>
              <a:fillRect/>
            </a:stretch>
          </a:blipFill>
        </p:spPr>
      </p:sp>
      <p:sp>
        <p:nvSpPr>
          <p:cNvPr id="14" name="Freeform 14"/>
          <p:cNvSpPr/>
          <p:nvPr/>
        </p:nvSpPr>
        <p:spPr>
          <a:xfrm>
            <a:off x="14948861" y="8635507"/>
            <a:ext cx="3339139" cy="1636178"/>
          </a:xfrm>
          <a:custGeom>
            <a:avLst/>
            <a:gdLst/>
            <a:ahLst/>
            <a:cxnLst/>
            <a:rect l="l" t="t" r="r" b="b"/>
            <a:pathLst>
              <a:path w="3339139" h="1636178">
                <a:moveTo>
                  <a:pt x="0" y="0"/>
                </a:moveTo>
                <a:lnTo>
                  <a:pt x="3339139" y="0"/>
                </a:lnTo>
                <a:lnTo>
                  <a:pt x="3339139" y="1636178"/>
                </a:lnTo>
                <a:lnTo>
                  <a:pt x="0" y="1636178"/>
                </a:lnTo>
                <a:lnTo>
                  <a:pt x="0" y="0"/>
                </a:lnTo>
                <a:close/>
              </a:path>
            </a:pathLst>
          </a:custGeom>
          <a:blipFill>
            <a:blip r:embed="rId6"/>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2416</Words>
  <Application>Microsoft Office PowerPoint</Application>
  <PresentationFormat>Custom</PresentationFormat>
  <Paragraphs>316</Paragraphs>
  <Slides>32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Lato</vt:lpstr>
      <vt:lpstr>Lato Bold</vt:lpstr>
      <vt:lpstr>Arial</vt:lpstr>
      <vt:lpstr>Mont 1</vt:lpstr>
      <vt:lpstr>Mont 2</vt:lpstr>
      <vt:lpstr>Calibri</vt:lpstr>
      <vt:lpstr>Mont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Elections- Campaigning workshop</dc:title>
  <cp:lastModifiedBy>Jones, Amelia</cp:lastModifiedBy>
  <cp:revision>2</cp:revision>
  <dcterms:created xsi:type="dcterms:W3CDTF">2006-08-16T00:00:00Z</dcterms:created>
  <dcterms:modified xsi:type="dcterms:W3CDTF">2025-03-12T13:23:49Z</dcterms:modified>
  <dc:identifier>DAF3U7KyXgA</dc:identifier>
</cp:coreProperties>
</file>